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12"/>
      <p:bold r:id="rId13"/>
      <p:italic r:id="rId14"/>
      <p:boldItalic r:id="rId15"/>
    </p:embeddedFont>
    <p:embeddedFont>
      <p:font typeface="Lobster" pitchFamily="2" charset="77"/>
      <p:regular r:id="rId16"/>
    </p:embeddedFont>
    <p:embeddedFont>
      <p:font typeface="Montserrat" pitchFamily="2" charset="77"/>
      <p:regular r:id="rId17"/>
      <p:bold r:id="rId18"/>
      <p:italic r:id="rId19"/>
      <p:boldItalic r:id="rId20"/>
    </p:embeddedFont>
    <p:embeddedFont>
      <p:font typeface="Oswald" pitchFamily="2" charset="77"/>
      <p:regular r:id="rId21"/>
      <p:bold r:id="rId22"/>
    </p:embeddedFont>
    <p:embeddedFont>
      <p:font typeface="Permanent Marker" panose="02000000000000000000" pitchFamily="2" charset="0"/>
      <p:regular r:id="rId23"/>
    </p:embeddedFont>
    <p:embeddedFont>
      <p:font typeface="Playfair Display" pitchFamily="2" charset="77"/>
      <p:regular r:id="rId24"/>
      <p:bold r:id="rId25"/>
      <p:italic r:id="rId26"/>
      <p:boldItalic r:id="rId27"/>
    </p:embeddedFont>
    <p:embeddedFont>
      <p:font typeface="Satisfy" panose="02000000000000000000" pitchFamily="2" charset="0"/>
      <p:regular r:id="rId28"/>
    </p:embeddedFont>
    <p:embeddedFont>
      <p:font typeface="Shadows Into Light" panose="02000000000000000000" pitchFamily="2" charset="77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 snapToGrid="0">
      <p:cViewPr varScale="1">
        <p:scale>
          <a:sx n="142" d="100"/>
          <a:sy n="142" d="100"/>
        </p:scale>
        <p:origin x="76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c6f9721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c6f9721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c6f972163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c6f972163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6f97216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6f972163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c6f97216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c6f97216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6f97216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c6f972163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b82ec0a2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ab82ec0a2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6f97216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c6f972163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b4ca1da8a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b4ca1da8a0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6f972163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6f972163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 idx="4294967295"/>
          </p:nvPr>
        </p:nvSpPr>
        <p:spPr>
          <a:xfrm>
            <a:off x="5836250" y="152400"/>
            <a:ext cx="3204000" cy="304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 b="1" dirty="0">
                <a:solidFill>
                  <a:srgbClr val="1C4587"/>
                </a:solidFill>
              </a:rPr>
              <a:t>Planning Made Easy</a:t>
            </a:r>
            <a:endParaRPr sz="5600" b="1" dirty="0">
              <a:solidFill>
                <a:srgbClr val="1C4587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1C4587"/>
                </a:solidFill>
              </a:rPr>
              <a:t>The Bridge from What? To Why?  Programs that really Matter</a:t>
            </a:r>
            <a:endParaRPr sz="2400" dirty="0">
              <a:solidFill>
                <a:srgbClr val="1C4587"/>
              </a:solidFill>
            </a:endParaRP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4294967295"/>
          </p:nvPr>
        </p:nvSpPr>
        <p:spPr>
          <a:xfrm>
            <a:off x="5787600" y="3777226"/>
            <a:ext cx="3204000" cy="9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Georgia"/>
                <a:ea typeface="Georgia"/>
                <a:cs typeface="Georgia"/>
                <a:sym typeface="Georgia"/>
              </a:rPr>
              <a:t>Jose Espinoza</a:t>
            </a:r>
            <a:endParaRPr b="1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Georgia"/>
                <a:ea typeface="Georgia"/>
                <a:cs typeface="Georgia"/>
                <a:sym typeface="Georgia"/>
              </a:rPr>
              <a:t>Chesapeake Conference</a:t>
            </a:r>
            <a:endParaRPr b="1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b="1" dirty="0"/>
          </a:p>
        </p:txBody>
      </p:sp>
      <p:pic>
        <p:nvPicPr>
          <p:cNvPr id="60" name="Google Shape;60;p13" title="Planning made eas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531449" cy="4544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600" y="114100"/>
            <a:ext cx="2945700" cy="261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3725" y="272650"/>
            <a:ext cx="3098099" cy="22981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1516500" y="2995100"/>
            <a:ext cx="6255900" cy="17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highlight>
                  <a:srgbClr val="FFFF00"/>
                </a:highlight>
                <a:latin typeface="Shadows Into Light"/>
                <a:ea typeface="Shadows Into Light"/>
                <a:cs typeface="Shadows Into Light"/>
                <a:sym typeface="Shadows Into Light"/>
              </a:rPr>
              <a:t>WHY ARE YOUTH PROGRAMS SO IMPORTANT????</a:t>
            </a:r>
            <a:endParaRPr sz="3800">
              <a:highlight>
                <a:srgbClr val="FFFF00"/>
              </a:highlight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3007750" y="404400"/>
            <a:ext cx="2679300" cy="21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b="1">
                <a:latin typeface="Shadows Into Light"/>
                <a:ea typeface="Shadows Into Light"/>
                <a:cs typeface="Shadows Into Light"/>
                <a:sym typeface="Shadows Into Light"/>
              </a:rPr>
              <a:t>BREAK OUT ROOMS</a:t>
            </a:r>
            <a:endParaRPr sz="3900" b="1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164300" y="328575"/>
            <a:ext cx="87705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latin typeface="Shadows Into Light"/>
                <a:ea typeface="Shadows Into Light"/>
                <a:cs typeface="Shadows Into Light"/>
                <a:sym typeface="Shadows Into Light"/>
              </a:rPr>
              <a:t>10 Common reasons youth leaders do programs</a:t>
            </a:r>
            <a:endParaRPr sz="39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8205900" cy="39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b="1"/>
              <a:t>Something</a:t>
            </a:r>
            <a:r>
              <a:rPr lang="en" sz="1800"/>
              <a:t>-just fill the time that was given.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b="1"/>
              <a:t>Nothing</a:t>
            </a:r>
            <a:r>
              <a:rPr lang="en" sz="1800"/>
              <a:t>-we don’t do anything: we do nothing.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b="1"/>
              <a:t>Anything</a:t>
            </a:r>
            <a:r>
              <a:rPr lang="en" sz="1800"/>
              <a:t>-better than nothing: do anything.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b="1"/>
              <a:t>Everything</a:t>
            </a:r>
            <a:r>
              <a:rPr lang="en" sz="1800"/>
              <a:t>-Super busy, hyperactive, lots of activity.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b="1"/>
              <a:t>One thing</a:t>
            </a:r>
            <a:r>
              <a:rPr lang="en" sz="1800"/>
              <a:t>-focus on just one thing.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b="1"/>
              <a:t>Best Thing</a:t>
            </a:r>
            <a:r>
              <a:rPr lang="en" sz="1800"/>
              <a:t>-we only do high quality.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b="1"/>
              <a:t>Same Thing</a:t>
            </a:r>
            <a:r>
              <a:rPr lang="en" sz="1800"/>
              <a:t>-we’re in a rut, highly predictable.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b="1"/>
              <a:t>New Thing</a:t>
            </a:r>
            <a:r>
              <a:rPr lang="en" sz="1800"/>
              <a:t>-we only do the latest: we love fads.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b="1"/>
              <a:t>Old Thing</a:t>
            </a:r>
            <a:r>
              <a:rPr lang="en" sz="1800"/>
              <a:t>- stick with what the previous generation did.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b="1"/>
              <a:t>My Thing</a:t>
            </a:r>
            <a:r>
              <a:rPr lang="en" sz="1800"/>
              <a:t>-whatever I want, I don’t need a reason.</a:t>
            </a:r>
            <a:endParaRPr sz="1800"/>
          </a:p>
        </p:txBody>
      </p:sp>
      <p:sp>
        <p:nvSpPr>
          <p:cNvPr id="75" name="Google Shape;75;p15"/>
          <p:cNvSpPr txBox="1"/>
          <p:nvPr/>
        </p:nvSpPr>
        <p:spPr>
          <a:xfrm>
            <a:off x="75" y="4486350"/>
            <a:ext cx="9144000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highlight>
                  <a:srgbClr val="FFFF00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Choose one of the Common reasons that you think it’s more important and discuss it with your group.</a:t>
            </a:r>
            <a:endParaRPr sz="2000">
              <a:highlight>
                <a:srgbClr val="FFFF00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6685275" y="1756625"/>
            <a:ext cx="2085300" cy="18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Permanent Marker"/>
                <a:ea typeface="Permanent Marker"/>
                <a:cs typeface="Permanent Marker"/>
                <a:sym typeface="Permanent Marker"/>
              </a:rPr>
              <a:t>Break out rooms</a:t>
            </a:r>
            <a:endParaRPr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body" idx="4294967295"/>
          </p:nvPr>
        </p:nvSpPr>
        <p:spPr>
          <a:xfrm>
            <a:off x="41400" y="2871925"/>
            <a:ext cx="9061200" cy="2271600"/>
          </a:xfrm>
          <a:prstGeom prst="rect">
            <a:avLst/>
          </a:prstGeom>
          <a:noFill/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What is the Goal you want to achieve with your program?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Having a goal is essential to provide direction for our programs.  It must be a goal that motivates the youth group.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In order for you to know what you are doing you need a plan.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You need a plan to get from Point A to Point B.</a:t>
            </a:r>
            <a:endParaRPr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25" y="0"/>
            <a:ext cx="9061150" cy="28055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745625" y="872000"/>
            <a:ext cx="21075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latin typeface="Playfair Display"/>
                <a:ea typeface="Playfair Display"/>
                <a:cs typeface="Playfair Display"/>
                <a:sym typeface="Playfair Display"/>
              </a:rPr>
              <a:t>Point A: Program</a:t>
            </a:r>
            <a:endParaRPr sz="1700"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6852275" y="872000"/>
            <a:ext cx="14892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latin typeface="Playfair Display"/>
                <a:ea typeface="Playfair Display"/>
                <a:cs typeface="Playfair Display"/>
                <a:sym typeface="Playfair Display"/>
              </a:rPr>
              <a:t>Point B: Goal</a:t>
            </a:r>
            <a:endParaRPr sz="1700"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9073800" cy="77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rgbClr val="000000"/>
                </a:solidFill>
              </a:rPr>
              <a:t>BREAK OUT ROOMS</a:t>
            </a:r>
            <a:endParaRPr sz="3300" b="1">
              <a:solidFill>
                <a:srgbClr val="000000"/>
              </a:solidFill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23400"/>
            <a:ext cx="4762500" cy="35528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5168775" y="922550"/>
            <a:ext cx="3740700" cy="41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Playfair Display"/>
                <a:ea typeface="Playfair Display"/>
                <a:cs typeface="Playfair Display"/>
                <a:sym typeface="Playfair Display"/>
              </a:rPr>
              <a:t>Discuss what types of Youth Programs we do for our youth and </a:t>
            </a:r>
            <a:endParaRPr sz="29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Playfair Display"/>
                <a:ea typeface="Playfair Display"/>
                <a:cs typeface="Playfair Display"/>
                <a:sym typeface="Playfair Display"/>
              </a:rPr>
              <a:t>why do we do them/What's the purpose???</a:t>
            </a:r>
            <a:endParaRPr sz="29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/>
        </p:nvSpPr>
        <p:spPr>
          <a:xfrm>
            <a:off x="379150" y="0"/>
            <a:ext cx="85050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highlight>
                  <a:srgbClr val="FFF2CC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WHY???</a:t>
            </a:r>
            <a:endParaRPr sz="2000" b="1">
              <a:highlight>
                <a:srgbClr val="FFF2CC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layfair Display"/>
                <a:ea typeface="Playfair Display"/>
                <a:cs typeface="Playfair Display"/>
                <a:sym typeface="Playfair Display"/>
              </a:rPr>
              <a:t>PROGRAMS											GOAL</a:t>
            </a:r>
            <a:endParaRPr sz="18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●"/>
            </a:pPr>
            <a:r>
              <a:rPr lang="en" sz="1800">
                <a:latin typeface="Playfair Display"/>
                <a:ea typeface="Playfair Display"/>
                <a:cs typeface="Playfair Display"/>
                <a:sym typeface="Playfair Display"/>
              </a:rPr>
              <a:t>Youth Groups									Christlikeness</a:t>
            </a:r>
            <a:endParaRPr sz="18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●"/>
            </a:pPr>
            <a:r>
              <a:rPr lang="en" sz="1800">
                <a:latin typeface="Playfair Display"/>
                <a:ea typeface="Playfair Display"/>
                <a:cs typeface="Playfair Display"/>
                <a:sym typeface="Playfair Display"/>
              </a:rPr>
              <a:t>Friday evening Vespers</a:t>
            </a:r>
            <a:endParaRPr sz="18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●"/>
            </a:pPr>
            <a:r>
              <a:rPr lang="en" sz="1800">
                <a:latin typeface="Playfair Display"/>
                <a:ea typeface="Playfair Display"/>
                <a:cs typeface="Playfair Display"/>
                <a:sym typeface="Playfair Display"/>
              </a:rPr>
              <a:t>Saturday night social</a:t>
            </a:r>
            <a:endParaRPr sz="18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●"/>
            </a:pPr>
            <a:r>
              <a:rPr lang="en" sz="1800">
                <a:latin typeface="Playfair Display"/>
                <a:ea typeface="Playfair Display"/>
                <a:cs typeface="Playfair Display"/>
                <a:sym typeface="Playfair Display"/>
              </a:rPr>
              <a:t>Service Activities</a:t>
            </a:r>
            <a:endParaRPr sz="18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●"/>
            </a:pPr>
            <a:r>
              <a:rPr lang="en" sz="1800">
                <a:latin typeface="Playfair Display"/>
                <a:ea typeface="Playfair Display"/>
                <a:cs typeface="Playfair Display"/>
                <a:sym typeface="Playfair Display"/>
              </a:rPr>
              <a:t>Prayer Experiences			</a:t>
            </a:r>
            <a:r>
              <a:rPr lang="en" sz="2000" b="1">
                <a:highlight>
                  <a:srgbClr val="FFF2CC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HOW???</a:t>
            </a:r>
            <a:endParaRPr sz="2000" b="1">
              <a:highlight>
                <a:srgbClr val="FFF2CC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7" name="Google Shape;97;p18"/>
          <p:cNvSpPr/>
          <p:nvPr/>
        </p:nvSpPr>
        <p:spPr>
          <a:xfrm>
            <a:off x="3568750" y="404400"/>
            <a:ext cx="2125800" cy="240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</a:endParaRPr>
          </a:p>
        </p:txBody>
      </p:sp>
      <p:sp>
        <p:nvSpPr>
          <p:cNvPr id="98" name="Google Shape;98;p18"/>
          <p:cNvSpPr/>
          <p:nvPr/>
        </p:nvSpPr>
        <p:spPr>
          <a:xfrm>
            <a:off x="3563800" y="2369250"/>
            <a:ext cx="2135700" cy="2025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9" name="Google Shape;99;p18"/>
          <p:cNvCxnSpPr/>
          <p:nvPr/>
        </p:nvCxnSpPr>
        <p:spPr>
          <a:xfrm>
            <a:off x="12650" y="2742350"/>
            <a:ext cx="9137100" cy="2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Google Shape;100;p18"/>
          <p:cNvSpPr txBox="1"/>
          <p:nvPr/>
        </p:nvSpPr>
        <p:spPr>
          <a:xfrm>
            <a:off x="151650" y="2818175"/>
            <a:ext cx="8934900" cy="22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-Notice how the programs are big and appealing. 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-Do you notice that the programs require </a:t>
            </a:r>
            <a:r>
              <a:rPr lang="en" b="1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ACTION</a:t>
            </a:r>
            <a:r>
              <a:rPr lang="en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?</a:t>
            </a:r>
            <a:endParaRPr>
              <a:solidFill>
                <a:srgbClr val="FF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If we do a program based on Jesus life and our Goal is to be like Christ it needs to lead into Action.  It needs to be more specific.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You need something additional that relates to the goal and the program-something that links them together in a way useful for our purposes, plans, implementation, and evaluation.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You need a </a:t>
            </a:r>
            <a:r>
              <a:rPr lang="en" b="1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BRIDGE</a:t>
            </a: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 between your programs and your goal.  You need a </a:t>
            </a:r>
            <a:r>
              <a:rPr lang="en" b="1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PHILOSOPHY</a:t>
            </a: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.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7825" y="1278475"/>
            <a:ext cx="1819926" cy="1413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 idx="4294967295"/>
          </p:nvPr>
        </p:nvSpPr>
        <p:spPr>
          <a:xfrm>
            <a:off x="1474400" y="155750"/>
            <a:ext cx="275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WHY?</a:t>
            </a:r>
            <a:endParaRPr/>
          </a:p>
        </p:txBody>
      </p:sp>
      <p:sp>
        <p:nvSpPr>
          <p:cNvPr id="107" name="Google Shape;107;p19"/>
          <p:cNvSpPr txBox="1"/>
          <p:nvPr/>
        </p:nvSpPr>
        <p:spPr>
          <a:xfrm>
            <a:off x="4357675" y="155700"/>
            <a:ext cx="30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rPr>
              <a:t>WHY?</a:t>
            </a:r>
            <a:endParaRPr/>
          </a:p>
        </p:txBody>
      </p:sp>
      <p:sp>
        <p:nvSpPr>
          <p:cNvPr id="108" name="Google Shape;108;p19"/>
          <p:cNvSpPr/>
          <p:nvPr/>
        </p:nvSpPr>
        <p:spPr>
          <a:xfrm>
            <a:off x="2203100" y="728475"/>
            <a:ext cx="1301700" cy="290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9"/>
          <p:cNvSpPr/>
          <p:nvPr/>
        </p:nvSpPr>
        <p:spPr>
          <a:xfrm>
            <a:off x="5206825" y="728475"/>
            <a:ext cx="1301700" cy="290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9"/>
          <p:cNvSpPr txBox="1"/>
          <p:nvPr/>
        </p:nvSpPr>
        <p:spPr>
          <a:xfrm>
            <a:off x="1053050" y="1221963"/>
            <a:ext cx="2262000" cy="18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PROGRAMS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Youth Group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Friday evening Vespers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Saturday night social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Service activities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Prayer experiences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3806225" y="1278950"/>
            <a:ext cx="1971600" cy="17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PHILOSOPHY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Fostering relationships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That build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Responsible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Servant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Leaders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6408000" y="1278975"/>
            <a:ext cx="2262000" cy="17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GOAL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Christlikeness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1774100" y="3110300"/>
            <a:ext cx="2459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rPr>
              <a:t>HOW?</a:t>
            </a:r>
            <a:endParaRPr/>
          </a:p>
        </p:txBody>
      </p:sp>
      <p:pic>
        <p:nvPicPr>
          <p:cNvPr id="114" name="Google Shape;114;p19"/>
          <p:cNvPicPr preferRelativeResize="0"/>
          <p:nvPr/>
        </p:nvPicPr>
        <p:blipFill rotWithShape="1">
          <a:blip r:embed="rId3">
            <a:alphaModFix/>
          </a:blip>
          <a:srcRect t="-4340"/>
          <a:stretch/>
        </p:blipFill>
        <p:spPr>
          <a:xfrm>
            <a:off x="2114450" y="3586000"/>
            <a:ext cx="4621550" cy="1506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/>
          <p:nvPr/>
        </p:nvSpPr>
        <p:spPr>
          <a:xfrm>
            <a:off x="2388500" y="4570800"/>
            <a:ext cx="363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THE BRIDGE: A statement of Philosophy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6" name="Google Shape;116;p19"/>
          <p:cNvSpPr/>
          <p:nvPr/>
        </p:nvSpPr>
        <p:spPr>
          <a:xfrm>
            <a:off x="2114450" y="3683000"/>
            <a:ext cx="1301700" cy="2907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9"/>
          <p:cNvSpPr/>
          <p:nvPr/>
        </p:nvSpPr>
        <p:spPr>
          <a:xfrm>
            <a:off x="5434300" y="3683000"/>
            <a:ext cx="1301700" cy="2907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9"/>
          <p:cNvSpPr txBox="1"/>
          <p:nvPr/>
        </p:nvSpPr>
        <p:spPr>
          <a:xfrm>
            <a:off x="4736650" y="3110288"/>
            <a:ext cx="255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rPr>
              <a:t>HOW?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/>
        </p:nvSpPr>
        <p:spPr>
          <a:xfrm>
            <a:off x="0" y="240125"/>
            <a:ext cx="3841800" cy="1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b="1">
                <a:latin typeface="Permanent Marker"/>
                <a:ea typeface="Permanent Marker"/>
                <a:cs typeface="Permanent Marker"/>
                <a:sym typeface="Permanent Marker"/>
              </a:rPr>
              <a:t>Break rooms</a:t>
            </a:r>
            <a:endParaRPr sz="6600" b="1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5017125" y="278025"/>
            <a:ext cx="4126800" cy="10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latin typeface="Lobster"/>
                <a:ea typeface="Lobster"/>
                <a:cs typeface="Lobster"/>
                <a:sym typeface="Lobster"/>
              </a:rPr>
              <a:t>Between your group choose a program, a Goal and a philosophy to implement your overall goal.</a:t>
            </a:r>
            <a:endParaRPr sz="1900" b="1"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1" descr="Golden Gate Bridge in fog"/>
          <p:cNvPicPr preferRelativeResize="0"/>
          <p:nvPr/>
        </p:nvPicPr>
        <p:blipFill rotWithShape="1">
          <a:blip r:embed="rId3">
            <a:alphaModFix/>
          </a:blip>
          <a:srcRect l="10921"/>
          <a:stretch/>
        </p:blipFill>
        <p:spPr>
          <a:xfrm>
            <a:off x="6102449" y="70650"/>
            <a:ext cx="2959499" cy="500219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1"/>
          <p:cNvSpPr txBox="1"/>
          <p:nvPr/>
        </p:nvSpPr>
        <p:spPr>
          <a:xfrm>
            <a:off x="1194300" y="2161025"/>
            <a:ext cx="4322100" cy="27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73763"/>
                </a:solidFill>
                <a:latin typeface="Satisfy"/>
                <a:ea typeface="Satisfy"/>
                <a:cs typeface="Satisfy"/>
                <a:sym typeface="Satisfy"/>
              </a:rPr>
              <a:t>“Suppose one of you wants to build a tower.  Won’t you first sit down and estimate the cost to see if you have enough money to complete it?” </a:t>
            </a:r>
            <a:endParaRPr sz="1900">
              <a:solidFill>
                <a:srgbClr val="073763"/>
              </a:solidFill>
              <a:latin typeface="Satisfy"/>
              <a:ea typeface="Satisfy"/>
              <a:cs typeface="Satisfy"/>
              <a:sym typeface="Satisfy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Satisfy"/>
                <a:ea typeface="Satisfy"/>
                <a:cs typeface="Satisfy"/>
                <a:sym typeface="Satisfy"/>
              </a:rPr>
              <a:t>Luke 14:28</a:t>
            </a:r>
            <a:endParaRPr sz="1900">
              <a:latin typeface="Satisfy"/>
              <a:ea typeface="Satisfy"/>
              <a:cs typeface="Satisfy"/>
              <a:sym typeface="Satisfy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000FF"/>
              </a:solidFill>
              <a:latin typeface="Satisfy"/>
              <a:ea typeface="Satisfy"/>
              <a:cs typeface="Satisfy"/>
              <a:sym typeface="Satisfy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73763"/>
                </a:solidFill>
                <a:latin typeface="Satisfy"/>
                <a:ea typeface="Satisfy"/>
                <a:cs typeface="Satisfy"/>
                <a:sym typeface="Satisfy"/>
              </a:rPr>
              <a:t>“Commit to the Lord whatever you do, and he will establish your plans.”</a:t>
            </a:r>
            <a:endParaRPr sz="1900">
              <a:solidFill>
                <a:srgbClr val="073763"/>
              </a:solidFill>
              <a:latin typeface="Satisfy"/>
              <a:ea typeface="Satisfy"/>
              <a:cs typeface="Satisfy"/>
              <a:sym typeface="Satisfy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Satisfy"/>
                <a:ea typeface="Satisfy"/>
                <a:cs typeface="Satisfy"/>
                <a:sym typeface="Satisfy"/>
              </a:rPr>
              <a:t>Proverbs 16:3</a:t>
            </a:r>
            <a:endParaRPr sz="1900">
              <a:latin typeface="Satisfy"/>
              <a:ea typeface="Satisfy"/>
              <a:cs typeface="Satisfy"/>
              <a:sym typeface="Satisfy"/>
            </a:endParaRPr>
          </a:p>
        </p:txBody>
      </p:sp>
      <p:sp>
        <p:nvSpPr>
          <p:cNvPr id="131" name="Google Shape;131;p21"/>
          <p:cNvSpPr txBox="1"/>
          <p:nvPr/>
        </p:nvSpPr>
        <p:spPr>
          <a:xfrm>
            <a:off x="1061550" y="505500"/>
            <a:ext cx="4587600" cy="13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obster"/>
                <a:ea typeface="Lobster"/>
                <a:cs typeface="Lobster"/>
                <a:sym typeface="Lobster"/>
              </a:rPr>
              <a:t>Having a goal is essential to provide direction for our programs.  It must be a goal that motivates the youth group.</a:t>
            </a:r>
            <a:endParaRPr sz="2100"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515</Words>
  <Application>Microsoft Macintosh PowerPoint</Application>
  <PresentationFormat>On-screen Show (16:9)</PresentationFormat>
  <Paragraphs>73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Oswald</vt:lpstr>
      <vt:lpstr>Permanent Marker</vt:lpstr>
      <vt:lpstr>Playfair Display</vt:lpstr>
      <vt:lpstr>Arial</vt:lpstr>
      <vt:lpstr>Shadows Into Light</vt:lpstr>
      <vt:lpstr>Lobster</vt:lpstr>
      <vt:lpstr>Georgia</vt:lpstr>
      <vt:lpstr>Montserrat</vt:lpstr>
      <vt:lpstr>Satisfy</vt:lpstr>
      <vt:lpstr>Pop</vt:lpstr>
      <vt:lpstr>Planning Made Easy The Bridge from What? To Why?  Programs that really Matter</vt:lpstr>
      <vt:lpstr>PowerPoint Presentation</vt:lpstr>
      <vt:lpstr>10 Common reasons youth leaders do programs</vt:lpstr>
      <vt:lpstr>PowerPoint Presentation</vt:lpstr>
      <vt:lpstr>PowerPoint Presentation</vt:lpstr>
      <vt:lpstr>PowerPoint Presentation</vt:lpstr>
      <vt:lpstr>WHY?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Made Easy The Bridge from What? To Why?  Programs that really Matter</dc:title>
  <cp:lastModifiedBy>Carl Rodriguez</cp:lastModifiedBy>
  <cp:revision>2</cp:revision>
  <dcterms:modified xsi:type="dcterms:W3CDTF">2021-01-11T12:51:08Z</dcterms:modified>
</cp:coreProperties>
</file>