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sldIdLst>
    <p:sldId id="256" r:id="rId2"/>
    <p:sldId id="264" r:id="rId3"/>
    <p:sldId id="263" r:id="rId4"/>
    <p:sldId id="265" r:id="rId5"/>
    <p:sldId id="266" r:id="rId6"/>
    <p:sldId id="257" r:id="rId7"/>
    <p:sldId id="268" r:id="rId8"/>
    <p:sldId id="267" r:id="rId9"/>
    <p:sldId id="258" r:id="rId10"/>
    <p:sldId id="269" r:id="rId11"/>
    <p:sldId id="270" r:id="rId12"/>
    <p:sldId id="271" r:id="rId13"/>
    <p:sldId id="259" r:id="rId14"/>
    <p:sldId id="274" r:id="rId15"/>
    <p:sldId id="260" r:id="rId16"/>
    <p:sldId id="261" r:id="rId17"/>
    <p:sldId id="275" r:id="rId18"/>
    <p:sldId id="26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31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4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1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7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8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5" r:id="rId6"/>
    <p:sldLayoutId id="2147483730" r:id="rId7"/>
    <p:sldLayoutId id="2147483731" r:id="rId8"/>
    <p:sldLayoutId id="2147483732" r:id="rId9"/>
    <p:sldLayoutId id="2147483734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17B17-8F71-1241-ADAF-0FDE1945D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000" y="1089025"/>
            <a:ext cx="4075200" cy="15329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Creating Community in an Age of Loneliness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01E56-736C-6C46-AE32-D8E98DC79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b="1" dirty="0"/>
              <a:t>The Need for Small Groups</a:t>
            </a:r>
          </a:p>
          <a:p>
            <a:pPr>
              <a:lnSpc>
                <a:spcPct val="115000"/>
              </a:lnSpc>
            </a:pPr>
            <a:r>
              <a:rPr lang="en-US" b="1" dirty="0"/>
              <a:t>Pastor John </a:t>
            </a:r>
            <a:r>
              <a:rPr lang="en-US" b="1" dirty="0" err="1"/>
              <a:t>Rengifo</a:t>
            </a:r>
            <a:endParaRPr lang="en-US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2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B5DF063-A889-4037-8C0F-D6D424107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7A9E9B7-A230-AA44-A613-C517573E6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5894" y="2267157"/>
            <a:ext cx="4996212" cy="19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68A63-EA41-6443-82C9-25D56DA5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395289"/>
            <a:ext cx="3886200" cy="159429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/>
              <a:t>Why Small Groups?  Three Reasons</a:t>
            </a:r>
          </a:p>
        </p:txBody>
      </p:sp>
      <p:pic>
        <p:nvPicPr>
          <p:cNvPr id="3076" name="Picture 4" descr="Evening Bible Study - Calvary Chapel of Rochester">
            <a:extLst>
              <a:ext uri="{FF2B5EF4-FFF2-40B4-BE49-F238E27FC236}">
                <a16:creationId xmlns:a16="http://schemas.microsoft.com/office/drawing/2014/main" id="{97DCA25C-560B-B04B-A797-8E8F7E64C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r="10526"/>
          <a:stretch/>
        </p:blipFill>
        <p:spPr bwMode="auto">
          <a:xfrm>
            <a:off x="20" y="10"/>
            <a:ext cx="7211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C2E33F-4B1D-4F8B-B721-96313EA29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915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7AE8-A930-D14D-8676-954F5C9D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363" y="2877018"/>
            <a:ext cx="4286250" cy="29385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It is where you </a:t>
            </a:r>
            <a:r>
              <a:rPr lang="en-US" sz="2400" u="sng" dirty="0"/>
              <a:t>build</a:t>
            </a:r>
            <a:r>
              <a:rPr lang="en-US" sz="2400" dirty="0"/>
              <a:t> and </a:t>
            </a:r>
            <a:r>
              <a:rPr lang="en-US" sz="2400" u="sng" dirty="0"/>
              <a:t>deepen</a:t>
            </a:r>
            <a:r>
              <a:rPr lang="en-US" sz="2400" dirty="0"/>
              <a:t> friendships</a:t>
            </a:r>
          </a:p>
        </p:txBody>
      </p:sp>
    </p:spTree>
    <p:extLst>
      <p:ext uri="{BB962C8B-B14F-4D97-AF65-F5344CB8AC3E}">
        <p14:creationId xmlns:p14="http://schemas.microsoft.com/office/powerpoint/2010/main" val="62838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68A63-EA41-6443-82C9-25D56DA5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395289"/>
            <a:ext cx="3886200" cy="159429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/>
              <a:t>Why Small Groups?  Three Reasons</a:t>
            </a:r>
          </a:p>
        </p:txBody>
      </p:sp>
      <p:pic>
        <p:nvPicPr>
          <p:cNvPr id="3076" name="Picture 4" descr="Evening Bible Study - Calvary Chapel of Rochester">
            <a:extLst>
              <a:ext uri="{FF2B5EF4-FFF2-40B4-BE49-F238E27FC236}">
                <a16:creationId xmlns:a16="http://schemas.microsoft.com/office/drawing/2014/main" id="{97DCA25C-560B-B04B-A797-8E8F7E64C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r="10526"/>
          <a:stretch/>
        </p:blipFill>
        <p:spPr bwMode="auto">
          <a:xfrm>
            <a:off x="20" y="10"/>
            <a:ext cx="7211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C2E33F-4B1D-4F8B-B721-96313EA29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915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7AE8-A930-D14D-8676-954F5C9D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363" y="2877018"/>
            <a:ext cx="4286250" cy="29385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It is where you build and deepen friendships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It is where believers receive </a:t>
            </a:r>
            <a:r>
              <a:rPr lang="en-US" sz="2400" u="sng" dirty="0"/>
              <a:t>care &amp; teaching</a:t>
            </a:r>
          </a:p>
        </p:txBody>
      </p:sp>
    </p:spTree>
    <p:extLst>
      <p:ext uri="{BB962C8B-B14F-4D97-AF65-F5344CB8AC3E}">
        <p14:creationId xmlns:p14="http://schemas.microsoft.com/office/powerpoint/2010/main" val="333738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68A63-EA41-6443-82C9-25D56DA5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395289"/>
            <a:ext cx="3886200" cy="159429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/>
              <a:t>Why Small Groups?  Three Reasons</a:t>
            </a:r>
          </a:p>
        </p:txBody>
      </p:sp>
      <p:pic>
        <p:nvPicPr>
          <p:cNvPr id="3076" name="Picture 4" descr="Evening Bible Study - Calvary Chapel of Rochester">
            <a:extLst>
              <a:ext uri="{FF2B5EF4-FFF2-40B4-BE49-F238E27FC236}">
                <a16:creationId xmlns:a16="http://schemas.microsoft.com/office/drawing/2014/main" id="{97DCA25C-560B-B04B-A797-8E8F7E64C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r="10526"/>
          <a:stretch/>
        </p:blipFill>
        <p:spPr bwMode="auto">
          <a:xfrm>
            <a:off x="20" y="10"/>
            <a:ext cx="7211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C2E33F-4B1D-4F8B-B721-96313EA29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915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7AE8-A930-D14D-8676-954F5C9D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362" y="2877018"/>
            <a:ext cx="4471987" cy="358568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It is where you build and deepen friendships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It is where believers receive care &amp; teaching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It is the perfect setting for </a:t>
            </a:r>
            <a:r>
              <a:rPr lang="en-US" sz="2600" u="sng" dirty="0"/>
              <a:t>inviting</a:t>
            </a:r>
            <a:r>
              <a:rPr lang="en-US" sz="2600" dirty="0"/>
              <a:t> and </a:t>
            </a:r>
            <a:r>
              <a:rPr lang="en-US" sz="2600" u="sng" dirty="0"/>
              <a:t>reaching</a:t>
            </a:r>
            <a:r>
              <a:rPr lang="en-US" sz="2600" dirty="0"/>
              <a:t> others </a:t>
            </a:r>
          </a:p>
        </p:txBody>
      </p:sp>
    </p:spTree>
    <p:extLst>
      <p:ext uri="{BB962C8B-B14F-4D97-AF65-F5344CB8AC3E}">
        <p14:creationId xmlns:p14="http://schemas.microsoft.com/office/powerpoint/2010/main" val="207408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6E462-7D1F-F044-8206-5A28F94B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975" y="1080000"/>
            <a:ext cx="6307200" cy="2185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Discussion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2E40-7160-F042-924C-AE6044EA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90" y="4068000"/>
            <a:ext cx="7147775" cy="17105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800" dirty="0"/>
              <a:t>Why is it that casual connections at church are just not enough to form close, meaningful relationships?  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A911BAD-E05B-4A08-879E-20C5FD896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3" r="1649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DE51-4B5F-B245-B2D7-8B2DE259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Help them find C.A.R.E.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3B03-85F1-AE41-8F44-531A7C487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 	Community</a:t>
            </a:r>
          </a:p>
          <a:p>
            <a:pPr marL="0" indent="0">
              <a:buNone/>
            </a:pPr>
            <a:r>
              <a:rPr lang="en-US" sz="3600" dirty="0"/>
              <a:t>A	Accountability</a:t>
            </a:r>
          </a:p>
          <a:p>
            <a:pPr marL="0" indent="0">
              <a:buNone/>
            </a:pPr>
            <a:r>
              <a:rPr lang="en-US" sz="3600" dirty="0"/>
              <a:t>R	Relationship depth</a:t>
            </a:r>
          </a:p>
          <a:p>
            <a:pPr marL="0" indent="0">
              <a:buNone/>
            </a:pPr>
            <a:r>
              <a:rPr lang="en-US" sz="3600" dirty="0"/>
              <a:t>E	Experience</a:t>
            </a:r>
          </a:p>
        </p:txBody>
      </p:sp>
      <p:pic>
        <p:nvPicPr>
          <p:cNvPr id="5122" name="Picture 2" descr="How to Create an Environment for Growth in Your Small Group | Cru">
            <a:extLst>
              <a:ext uri="{FF2B5EF4-FFF2-40B4-BE49-F238E27FC236}">
                <a16:creationId xmlns:a16="http://schemas.microsoft.com/office/drawing/2014/main" id="{13C895FB-02C4-1A41-81A7-80D34B53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741814"/>
            <a:ext cx="5305425" cy="298430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6E462-7D1F-F044-8206-5A28F94B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975" y="1080000"/>
            <a:ext cx="6307200" cy="2185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Discussion 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2E40-7160-F042-924C-AE6044EA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90" y="4068000"/>
            <a:ext cx="7147775" cy="17105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800" dirty="0"/>
              <a:t>How can small groups effectively grow disciples for Jesus?  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A911BAD-E05B-4A08-879E-20C5FD896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3" r="1649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6E462-7D1F-F044-8206-5A28F94B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975" y="1080000"/>
            <a:ext cx="6307200" cy="2185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Discussion 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2E40-7160-F042-924C-AE6044EA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90" y="4068000"/>
            <a:ext cx="7147775" cy="17105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800" dirty="0"/>
              <a:t>What are the elements for fostering community in a small group?  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A911BAD-E05B-4A08-879E-20C5FD896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3" r="1649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4B90-8F4C-2143-8D8E-7705DE6E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8ADD864E-E586-E844-9BDE-FD837907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4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6E462-7D1F-F044-8206-5A28F94B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975" y="1080000"/>
            <a:ext cx="6307200" cy="2185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Discussion 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2E40-7160-F042-924C-AE6044EA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90" y="4068000"/>
            <a:ext cx="7147775" cy="17105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800" dirty="0"/>
              <a:t>How do I start or lead a small group?  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A911BAD-E05B-4A08-879E-20C5FD896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3" r="1649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2EC32AE-E4F8-4BC6-BEF2-B48BDD15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17B17-8F71-1241-ADAF-0FDE1945D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0863" y="1079500"/>
            <a:ext cx="3882286" cy="21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Contact Pastor John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01E56-736C-6C46-AE32-D8E98DC79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3163" y="4113213"/>
            <a:ext cx="5341451" cy="1655762"/>
          </a:xfrm>
        </p:spPr>
        <p:txBody>
          <a:bodyPr>
            <a:normAutofit/>
          </a:bodyPr>
          <a:lstStyle/>
          <a:p>
            <a:r>
              <a:rPr lang="en-US" dirty="0"/>
              <a:t>Email: </a:t>
            </a:r>
            <a:r>
              <a:rPr lang="en-US" dirty="0" err="1"/>
              <a:t>pastorjohn@ellicottcitychurch.org</a:t>
            </a:r>
            <a:endParaRPr lang="en-US" dirty="0"/>
          </a:p>
        </p:txBody>
      </p:sp>
      <p:pic>
        <p:nvPicPr>
          <p:cNvPr id="4" name="Picture 3" descr="Large skydiving group mid-air">
            <a:extLst>
              <a:ext uri="{FF2B5EF4-FFF2-40B4-BE49-F238E27FC236}">
                <a16:creationId xmlns:a16="http://schemas.microsoft.com/office/drawing/2014/main" id="{D4271E56-1414-4C70-9143-76E67C74D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6" r="14372"/>
          <a:stretch/>
        </p:blipFill>
        <p:spPr>
          <a:xfrm>
            <a:off x="187386" y="350044"/>
            <a:ext cx="6475777" cy="615791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11C822-2379-4749-95C7-3CDA9329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2006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alking on a road&#10;&#10;Description automatically generated with medium confidence">
            <a:extLst>
              <a:ext uri="{FF2B5EF4-FFF2-40B4-BE49-F238E27FC236}">
                <a16:creationId xmlns:a16="http://schemas.microsoft.com/office/drawing/2014/main" id="{170DB9B4-7982-644A-8AB2-04E06EBF8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92FC1-323B-274B-BDA1-2AE785F8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00" y="1096965"/>
            <a:ext cx="7977600" cy="2085696"/>
          </a:xfr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A culture craving relationship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3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 drinking&#10;&#10;Description automatically generated with low confidence">
            <a:extLst>
              <a:ext uri="{FF2B5EF4-FFF2-40B4-BE49-F238E27FC236}">
                <a16:creationId xmlns:a16="http://schemas.microsoft.com/office/drawing/2014/main" id="{8091269D-D1B8-B642-BA14-36FC5C57A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8" b="19048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075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29AE-D436-1445-8B1A-50B956E5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John 17:20–23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E825C-2B20-CD41-96EC-22C3E096D3B8}"/>
              </a:ext>
            </a:extLst>
          </p:cNvPr>
          <p:cNvSpPr/>
          <p:nvPr/>
        </p:nvSpPr>
        <p:spPr>
          <a:xfrm>
            <a:off x="1343025" y="2828836"/>
            <a:ext cx="9859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“I do not pray for these alone, but also for those who will believe in Me through their word;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that they all may be one, as You, Father,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system-ui"/>
              </a:rPr>
              <a:t>are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 in Me, and I in You; that they also may be one in Us, that the world may believe that You sent Me.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820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29AE-D436-1445-8B1A-50B956E5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John 17:20–23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E825C-2B20-CD41-96EC-22C3E096D3B8}"/>
              </a:ext>
            </a:extLst>
          </p:cNvPr>
          <p:cNvSpPr/>
          <p:nvPr/>
        </p:nvSpPr>
        <p:spPr>
          <a:xfrm>
            <a:off x="1343025" y="2828836"/>
            <a:ext cx="98595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And the glory which You gave Me I have given them, that they may be one just as We are one: </a:t>
            </a:r>
            <a:r>
              <a:rPr lang="en-US" sz="3600" b="1" baseline="30000" dirty="0"/>
              <a:t>23 </a:t>
            </a:r>
            <a:r>
              <a:rPr lang="en-US" sz="3600" dirty="0"/>
              <a:t>I in them, and You in Me; that they may be made perfect in one, and that the world may know that You have sent Me, and have loved them as You have loved Me.</a:t>
            </a:r>
          </a:p>
        </p:txBody>
      </p:sp>
    </p:spTree>
    <p:extLst>
      <p:ext uri="{BB962C8B-B14F-4D97-AF65-F5344CB8AC3E}">
        <p14:creationId xmlns:p14="http://schemas.microsoft.com/office/powerpoint/2010/main" val="72253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6E462-7D1F-F044-8206-5A28F94B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975" y="1080000"/>
            <a:ext cx="6307200" cy="2185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Discussion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2E40-7160-F042-924C-AE6044EA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90" y="4068000"/>
            <a:ext cx="7147775" cy="17105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800" dirty="0"/>
              <a:t>Can you describe a meaningful relationship you’ve had in community with others?  What made it so significant?   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A911BAD-E05B-4A08-879E-20C5FD896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3" r="1649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DDB1-051B-964F-864E-D369952F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66681"/>
            <a:ext cx="10213200" cy="790574"/>
          </a:xfrm>
        </p:spPr>
        <p:txBody>
          <a:bodyPr/>
          <a:lstStyle/>
          <a:p>
            <a:pPr algn="ctr"/>
            <a:r>
              <a:rPr lang="en-US" dirty="0"/>
              <a:t>The Need for Small Groups</a:t>
            </a:r>
          </a:p>
        </p:txBody>
      </p:sp>
      <p:pic>
        <p:nvPicPr>
          <p:cNvPr id="2050" name="Picture 2" descr="How to Create an Environment for Growth in Your Small Group | Cru">
            <a:extLst>
              <a:ext uri="{FF2B5EF4-FFF2-40B4-BE49-F238E27FC236}">
                <a16:creationId xmlns:a16="http://schemas.microsoft.com/office/drawing/2014/main" id="{C7342274-9976-B344-82D9-8065A97D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" y="1116507"/>
            <a:ext cx="9504362" cy="534620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4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E41E3-7A94-E54F-A6F8-233232A1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400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John 13:34, 35</a:t>
            </a:r>
          </a:p>
        </p:txBody>
      </p:sp>
      <p:pic>
        <p:nvPicPr>
          <p:cNvPr id="1026" name="Picture 2" descr="Harry Anderson - The Last Supper - Paper and Canvas Art Prints by Harry  Anderson">
            <a:extLst>
              <a:ext uri="{FF2B5EF4-FFF2-40B4-BE49-F238E27FC236}">
                <a16:creationId xmlns:a16="http://schemas.microsoft.com/office/drawing/2014/main" id="{D5C81562-D3C7-FD47-B538-5F0CB3244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37763" b="1"/>
          <a:stretch/>
        </p:blipFill>
        <p:spPr bwMode="auto">
          <a:xfrm>
            <a:off x="20" y="10"/>
            <a:ext cx="386395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9833886-EAD7-1A4D-8F75-890F7DA8790B}"/>
              </a:ext>
            </a:extLst>
          </p:cNvPr>
          <p:cNvSpPr/>
          <p:nvPr/>
        </p:nvSpPr>
        <p:spPr>
          <a:xfrm>
            <a:off x="4298950" y="2034888"/>
            <a:ext cx="7458075" cy="3365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3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“A new commandment I give to you, that you love one another; as I have loved you, that you also love one another. </a:t>
            </a:r>
            <a:r>
              <a:rPr lang="en-US" sz="3300" b="1" i="0" spc="50" baseline="30000" dirty="0">
                <a:solidFill>
                  <a:schemeClr val="tx1">
                    <a:alpha val="60000"/>
                  </a:schemeClr>
                </a:solidFill>
                <a:effectLst/>
              </a:rPr>
              <a:t>35 </a:t>
            </a:r>
            <a:r>
              <a:rPr lang="en-US" sz="33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By this all will know that you are My disciples, if you have love for one another.”</a:t>
            </a:r>
            <a:endParaRPr lang="en-US" sz="3300" spc="5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1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6E462-7D1F-F044-8206-5A28F94B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975" y="1080000"/>
            <a:ext cx="6307200" cy="2185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Discussion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2E40-7160-F042-924C-AE6044EA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90" y="4068000"/>
            <a:ext cx="7147775" cy="17105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800" dirty="0"/>
              <a:t>What do you think people today are looking for? 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A911BAD-E05B-4A08-879E-20C5FD896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3" r="1649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3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407</Words>
  <Application>Microsoft Macintosh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Goudy Old Style</vt:lpstr>
      <vt:lpstr>system-ui</vt:lpstr>
      <vt:lpstr>Wingdings</vt:lpstr>
      <vt:lpstr>FrostyVTI</vt:lpstr>
      <vt:lpstr>Creating Community in an Age of Loneliness</vt:lpstr>
      <vt:lpstr>A culture craving relationship</vt:lpstr>
      <vt:lpstr>PowerPoint Presentation</vt:lpstr>
      <vt:lpstr>John 17:20–23</vt:lpstr>
      <vt:lpstr>John 17:20–23</vt:lpstr>
      <vt:lpstr>Discussion Question 1</vt:lpstr>
      <vt:lpstr>The Need for Small Groups</vt:lpstr>
      <vt:lpstr>John 13:34, 35</vt:lpstr>
      <vt:lpstr>Discussion Question 2</vt:lpstr>
      <vt:lpstr>Why Small Groups?  Three Reasons</vt:lpstr>
      <vt:lpstr>Why Small Groups?  Three Reasons</vt:lpstr>
      <vt:lpstr>Why Small Groups?  Three Reasons</vt:lpstr>
      <vt:lpstr>Discussion Question 3</vt:lpstr>
      <vt:lpstr>Help them find C.A.R.E.</vt:lpstr>
      <vt:lpstr>Discussion Question 4</vt:lpstr>
      <vt:lpstr>Discussion Question 5</vt:lpstr>
      <vt:lpstr>PowerPoint Presentation</vt:lpstr>
      <vt:lpstr>Discussion Question 6</vt:lpstr>
      <vt:lpstr>Contact Pastor John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Community in an Age of Loneliness</dc:title>
  <dc:creator>John Rengifo</dc:creator>
  <cp:lastModifiedBy>Carl Rodriguez</cp:lastModifiedBy>
  <cp:revision>6</cp:revision>
  <dcterms:created xsi:type="dcterms:W3CDTF">2021-04-07T16:09:55Z</dcterms:created>
  <dcterms:modified xsi:type="dcterms:W3CDTF">2021-04-09T14:35:55Z</dcterms:modified>
</cp:coreProperties>
</file>