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39" r:id="rId2"/>
    <p:sldMasterId id="2147483751" r:id="rId3"/>
  </p:sldMasterIdLst>
  <p:notesMasterIdLst>
    <p:notesMasterId r:id="rId33"/>
  </p:notesMasterIdLst>
  <p:handoutMasterIdLst>
    <p:handoutMasterId r:id="rId34"/>
  </p:handoutMasterIdLst>
  <p:sldIdLst>
    <p:sldId id="276" r:id="rId4"/>
    <p:sldId id="320" r:id="rId5"/>
    <p:sldId id="831" r:id="rId6"/>
    <p:sldId id="839" r:id="rId7"/>
    <p:sldId id="838" r:id="rId8"/>
    <p:sldId id="340" r:id="rId9"/>
    <p:sldId id="341" r:id="rId10"/>
    <p:sldId id="351" r:id="rId11"/>
    <p:sldId id="827" r:id="rId12"/>
    <p:sldId id="322" r:id="rId13"/>
    <p:sldId id="840" r:id="rId14"/>
    <p:sldId id="277" r:id="rId15"/>
    <p:sldId id="841" r:id="rId16"/>
    <p:sldId id="272" r:id="rId17"/>
    <p:sldId id="291" r:id="rId18"/>
    <p:sldId id="290" r:id="rId19"/>
    <p:sldId id="298" r:id="rId20"/>
    <p:sldId id="297" r:id="rId21"/>
    <p:sldId id="296" r:id="rId22"/>
    <p:sldId id="295" r:id="rId23"/>
    <p:sldId id="294" r:id="rId24"/>
    <p:sldId id="289" r:id="rId25"/>
    <p:sldId id="299" r:id="rId26"/>
    <p:sldId id="336" r:id="rId27"/>
    <p:sldId id="830" r:id="rId28"/>
    <p:sldId id="829" r:id="rId29"/>
    <p:sldId id="315" r:id="rId30"/>
    <p:sldId id="275" r:id="rId31"/>
    <p:sldId id="326" r:id="rId32"/>
  </p:sldIdLst>
  <p:sldSz cx="12192000" cy="6858000"/>
  <p:notesSz cx="700405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861"/>
    <a:srgbClr val="ED7D31"/>
    <a:srgbClr val="276E34"/>
    <a:srgbClr val="7021BE"/>
    <a:srgbClr val="E3DBD3"/>
    <a:srgbClr val="E6E3D0"/>
    <a:srgbClr val="E1DEC5"/>
    <a:srgbClr val="8F6D58"/>
    <a:srgbClr val="906D58"/>
    <a:srgbClr val="EDE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58651" autoAdjust="0"/>
  </p:normalViewPr>
  <p:slideViewPr>
    <p:cSldViewPr>
      <p:cViewPr varScale="1">
        <p:scale>
          <a:sx n="45" d="100"/>
          <a:sy n="45" d="100"/>
        </p:scale>
        <p:origin x="1698" y="48"/>
      </p:cViewPr>
      <p:guideLst>
        <p:guide orient="horz" pos="2160"/>
        <p:guide pos="3840"/>
      </p:guideLst>
    </p:cSldViewPr>
  </p:slideViewPr>
  <p:outlineViewPr>
    <p:cViewPr>
      <p:scale>
        <a:sx n="20" d="100"/>
        <a:sy n="20" d="100"/>
      </p:scale>
      <p:origin x="0" y="-6066"/>
    </p:cViewPr>
  </p:outlineViewPr>
  <p:notesTextViewPr>
    <p:cViewPr>
      <p:scale>
        <a:sx n="100" d="100"/>
        <a:sy n="100" d="100"/>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1310758-78A6-4F0D-A19D-15C2AC8A7F43}"/>
              </a:ext>
            </a:extLst>
          </p:cNvPr>
          <p:cNvSpPr>
            <a:spLocks noGrp="1" noChangeArrowheads="1"/>
          </p:cNvSpPr>
          <p:nvPr>
            <p:ph type="hdr" sz="quarter"/>
          </p:nvPr>
        </p:nvSpPr>
        <p:spPr bwMode="auto">
          <a:xfrm>
            <a:off x="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l" defTabSz="927100" eaLnBrk="1" hangingPunct="1">
              <a:defRPr sz="1200"/>
            </a:lvl1pPr>
          </a:lstStyle>
          <a:p>
            <a:pPr>
              <a:defRPr/>
            </a:pPr>
            <a:endParaRPr lang="en-US" altLang="en-US" dirty="0"/>
          </a:p>
        </p:txBody>
      </p:sp>
      <p:sp>
        <p:nvSpPr>
          <p:cNvPr id="46083" name="Rectangle 3">
            <a:extLst>
              <a:ext uri="{FF2B5EF4-FFF2-40B4-BE49-F238E27FC236}">
                <a16:creationId xmlns:a16="http://schemas.microsoft.com/office/drawing/2014/main" id="{55A6D4F2-DC99-4DCA-8FF0-CB58E94EA413}"/>
              </a:ext>
            </a:extLst>
          </p:cNvPr>
          <p:cNvSpPr>
            <a:spLocks noGrp="1" noChangeArrowheads="1"/>
          </p:cNvSpPr>
          <p:nvPr>
            <p:ph type="dt" sz="quarter" idx="1"/>
          </p:nvPr>
        </p:nvSpPr>
        <p:spPr bwMode="auto">
          <a:xfrm>
            <a:off x="396875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r" defTabSz="927100" eaLnBrk="1" hangingPunct="1">
              <a:defRPr sz="1200"/>
            </a:lvl1pPr>
          </a:lstStyle>
          <a:p>
            <a:pPr>
              <a:defRPr/>
            </a:pPr>
            <a:endParaRPr lang="en-US" altLang="en-US" dirty="0"/>
          </a:p>
        </p:txBody>
      </p:sp>
      <p:sp>
        <p:nvSpPr>
          <p:cNvPr id="46084" name="Rectangle 4">
            <a:extLst>
              <a:ext uri="{FF2B5EF4-FFF2-40B4-BE49-F238E27FC236}">
                <a16:creationId xmlns:a16="http://schemas.microsoft.com/office/drawing/2014/main" id="{039CA035-4CA8-4F41-B0F8-65669C333043}"/>
              </a:ext>
            </a:extLst>
          </p:cNvPr>
          <p:cNvSpPr>
            <a:spLocks noGrp="1" noChangeArrowheads="1"/>
          </p:cNvSpPr>
          <p:nvPr>
            <p:ph type="ftr" sz="quarter" idx="2"/>
          </p:nvPr>
        </p:nvSpPr>
        <p:spPr bwMode="auto">
          <a:xfrm>
            <a:off x="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l" defTabSz="927100" eaLnBrk="1" hangingPunct="1">
              <a:defRPr sz="1200"/>
            </a:lvl1pPr>
          </a:lstStyle>
          <a:p>
            <a:pPr>
              <a:defRPr/>
            </a:pPr>
            <a:endParaRPr lang="en-US" altLang="en-US" dirty="0"/>
          </a:p>
        </p:txBody>
      </p:sp>
      <p:sp>
        <p:nvSpPr>
          <p:cNvPr id="46085" name="Rectangle 5">
            <a:extLst>
              <a:ext uri="{FF2B5EF4-FFF2-40B4-BE49-F238E27FC236}">
                <a16:creationId xmlns:a16="http://schemas.microsoft.com/office/drawing/2014/main" id="{CA72E136-A152-4F24-8AF6-37EF31B09410}"/>
              </a:ext>
            </a:extLst>
          </p:cNvPr>
          <p:cNvSpPr>
            <a:spLocks noGrp="1" noChangeArrowheads="1"/>
          </p:cNvSpPr>
          <p:nvPr>
            <p:ph type="sldNum" sz="quarter" idx="3"/>
          </p:nvPr>
        </p:nvSpPr>
        <p:spPr bwMode="auto">
          <a:xfrm>
            <a:off x="396875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r" defTabSz="927100" eaLnBrk="1" hangingPunct="1">
              <a:defRPr sz="1200" smtClean="0"/>
            </a:lvl1pPr>
          </a:lstStyle>
          <a:p>
            <a:pPr>
              <a:defRPr/>
            </a:pPr>
            <a:fld id="{676F7084-18F0-4C3A-B8CA-5EC05C06B20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AE44B3-66B1-48C7-8614-FE44EB2118CF}"/>
              </a:ext>
            </a:extLst>
          </p:cNvPr>
          <p:cNvSpPr>
            <a:spLocks noGrp="1" noChangeArrowheads="1"/>
          </p:cNvSpPr>
          <p:nvPr>
            <p:ph type="hdr" sz="quarter"/>
          </p:nvPr>
        </p:nvSpPr>
        <p:spPr bwMode="auto">
          <a:xfrm>
            <a:off x="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l" defTabSz="927100" eaLnBrk="1" hangingPunct="1">
              <a:defRPr sz="1200"/>
            </a:lvl1pPr>
          </a:lstStyle>
          <a:p>
            <a:pPr>
              <a:defRPr/>
            </a:pPr>
            <a:endParaRPr lang="en-US" altLang="en-US" dirty="0"/>
          </a:p>
        </p:txBody>
      </p:sp>
      <p:sp>
        <p:nvSpPr>
          <p:cNvPr id="44035" name="Rectangle 3">
            <a:extLst>
              <a:ext uri="{FF2B5EF4-FFF2-40B4-BE49-F238E27FC236}">
                <a16:creationId xmlns:a16="http://schemas.microsoft.com/office/drawing/2014/main" id="{9A9DEF98-846D-4433-97FD-687AA55946DB}"/>
              </a:ext>
            </a:extLst>
          </p:cNvPr>
          <p:cNvSpPr>
            <a:spLocks noGrp="1" noChangeArrowheads="1"/>
          </p:cNvSpPr>
          <p:nvPr>
            <p:ph type="dt" idx="1"/>
          </p:nvPr>
        </p:nvSpPr>
        <p:spPr bwMode="auto">
          <a:xfrm>
            <a:off x="3968750" y="0"/>
            <a:ext cx="3035300" cy="461963"/>
          </a:xfrm>
          <a:prstGeom prst="rect">
            <a:avLst/>
          </a:prstGeom>
          <a:noFill/>
          <a:ln>
            <a:noFill/>
          </a:ln>
          <a:effectLst/>
        </p:spPr>
        <p:txBody>
          <a:bodyPr vert="horz" wrap="square" lIns="92720" tIns="46360" rIns="92720" bIns="46360" numCol="1" anchor="t" anchorCtr="0" compatLnSpc="1">
            <a:prstTxWarp prst="textNoShape">
              <a:avLst/>
            </a:prstTxWarp>
          </a:bodyPr>
          <a:lstStyle>
            <a:lvl1pPr algn="r" defTabSz="927100" eaLnBrk="1" hangingPunct="1">
              <a:defRPr sz="1200"/>
            </a:lvl1pPr>
          </a:lstStyle>
          <a:p>
            <a:pPr>
              <a:defRPr/>
            </a:pPr>
            <a:endParaRPr lang="en-US" altLang="en-US" dirty="0"/>
          </a:p>
        </p:txBody>
      </p:sp>
      <p:sp>
        <p:nvSpPr>
          <p:cNvPr id="3076" name="Rectangle 4">
            <a:extLst>
              <a:ext uri="{FF2B5EF4-FFF2-40B4-BE49-F238E27FC236}">
                <a16:creationId xmlns:a16="http://schemas.microsoft.com/office/drawing/2014/main" id="{74934728-04E3-4C9E-8DC1-F4C46190CE78}"/>
              </a:ext>
            </a:extLst>
          </p:cNvPr>
          <p:cNvSpPr>
            <a:spLocks noGrp="1" noRot="1" noChangeAspect="1" noChangeArrowheads="1" noTextEdit="1"/>
          </p:cNvSpPr>
          <p:nvPr>
            <p:ph type="sldImg" idx="2"/>
          </p:nvPr>
        </p:nvSpPr>
        <p:spPr bwMode="auto">
          <a:xfrm>
            <a:off x="428625" y="692150"/>
            <a:ext cx="6146800" cy="3459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7ADDFC56-AD6B-4BBC-AB4E-2659CBC90C78}"/>
              </a:ext>
            </a:extLst>
          </p:cNvPr>
          <p:cNvSpPr>
            <a:spLocks noGrp="1" noChangeArrowheads="1"/>
          </p:cNvSpPr>
          <p:nvPr>
            <p:ph type="body" sz="quarter" idx="3"/>
          </p:nvPr>
        </p:nvSpPr>
        <p:spPr bwMode="auto">
          <a:xfrm>
            <a:off x="933450" y="4381500"/>
            <a:ext cx="5137150" cy="4149725"/>
          </a:xfrm>
          <a:prstGeom prst="rect">
            <a:avLst/>
          </a:prstGeom>
          <a:noFill/>
          <a:ln>
            <a:noFill/>
          </a:ln>
          <a:effectLst/>
        </p:spPr>
        <p:txBody>
          <a:bodyPr vert="horz" wrap="square" lIns="92720" tIns="46360" rIns="92720" bIns="4636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4038" name="Rectangle 6">
            <a:extLst>
              <a:ext uri="{FF2B5EF4-FFF2-40B4-BE49-F238E27FC236}">
                <a16:creationId xmlns:a16="http://schemas.microsoft.com/office/drawing/2014/main" id="{66018699-FD6D-44E9-8A32-41B1434D52BA}"/>
              </a:ext>
            </a:extLst>
          </p:cNvPr>
          <p:cNvSpPr>
            <a:spLocks noGrp="1" noChangeArrowheads="1"/>
          </p:cNvSpPr>
          <p:nvPr>
            <p:ph type="ftr" sz="quarter" idx="4"/>
          </p:nvPr>
        </p:nvSpPr>
        <p:spPr bwMode="auto">
          <a:xfrm>
            <a:off x="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l" defTabSz="927100" eaLnBrk="1" hangingPunct="1">
              <a:defRPr sz="1200"/>
            </a:lvl1pPr>
          </a:lstStyle>
          <a:p>
            <a:pPr>
              <a:defRPr/>
            </a:pPr>
            <a:endParaRPr lang="en-US" altLang="en-US" dirty="0"/>
          </a:p>
        </p:txBody>
      </p:sp>
      <p:sp>
        <p:nvSpPr>
          <p:cNvPr id="44039" name="Rectangle 7">
            <a:extLst>
              <a:ext uri="{FF2B5EF4-FFF2-40B4-BE49-F238E27FC236}">
                <a16:creationId xmlns:a16="http://schemas.microsoft.com/office/drawing/2014/main" id="{1DAE1C2E-211F-405A-B532-FB89ECA14719}"/>
              </a:ext>
            </a:extLst>
          </p:cNvPr>
          <p:cNvSpPr>
            <a:spLocks noGrp="1" noChangeArrowheads="1"/>
          </p:cNvSpPr>
          <p:nvPr>
            <p:ph type="sldNum" sz="quarter" idx="5"/>
          </p:nvPr>
        </p:nvSpPr>
        <p:spPr bwMode="auto">
          <a:xfrm>
            <a:off x="3968750" y="8763000"/>
            <a:ext cx="3035300" cy="460375"/>
          </a:xfrm>
          <a:prstGeom prst="rect">
            <a:avLst/>
          </a:prstGeom>
          <a:noFill/>
          <a:ln>
            <a:noFill/>
          </a:ln>
          <a:effectLst/>
        </p:spPr>
        <p:txBody>
          <a:bodyPr vert="horz" wrap="square" lIns="92720" tIns="46360" rIns="92720" bIns="46360" numCol="1" anchor="b" anchorCtr="0" compatLnSpc="1">
            <a:prstTxWarp prst="textNoShape">
              <a:avLst/>
            </a:prstTxWarp>
          </a:bodyPr>
          <a:lstStyle>
            <a:lvl1pPr algn="r" defTabSz="927100" eaLnBrk="1" hangingPunct="1">
              <a:defRPr sz="1200" smtClean="0"/>
            </a:lvl1pPr>
          </a:lstStyle>
          <a:p>
            <a:pPr>
              <a:defRPr/>
            </a:pPr>
            <a:fld id="{69CC746B-C1E4-4DC5-89DF-2F8EFD4FA3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5035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BAD4C04-5EEB-4802-AFFC-D48CA8456E24}"/>
              </a:ext>
            </a:extLst>
          </p:cNvPr>
          <p:cNvSpPr>
            <a:spLocks noGrp="1"/>
          </p:cNvSpPr>
          <p:nvPr>
            <p:ph type="body" idx="1"/>
          </p:nvPr>
        </p:nvSpPr>
        <p:spPr/>
        <p:txBody>
          <a:bodyPr/>
          <a:lstStyle/>
          <a:p>
            <a:r>
              <a:rPr lang="en-US" dirty="0"/>
              <a:t>Avoid the 5 barriers to being a good listener.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3395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060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Affirmation means the action or process of affirming something or being affirmed.</a:t>
            </a:r>
          </a:p>
          <a:p>
            <a:endParaRPr lang="en-US" dirty="0"/>
          </a:p>
          <a:p>
            <a:r>
              <a:rPr lang="en-US" dirty="0"/>
              <a:t>Affirmation means also emotional support or encouragement.</a:t>
            </a:r>
          </a:p>
        </p:txBody>
      </p:sp>
      <p:sp>
        <p:nvSpPr>
          <p:cNvPr id="4" name="Slide Number Placeholder 3"/>
          <p:cNvSpPr>
            <a:spLocks noGrp="1"/>
          </p:cNvSpPr>
          <p:nvPr>
            <p:ph type="sldNum" sz="quarter" idx="5"/>
          </p:nvPr>
        </p:nvSpPr>
        <p:spPr/>
        <p:txBody>
          <a:bodyPr/>
          <a:lstStyle/>
          <a:p>
            <a:pPr>
              <a:defRPr/>
            </a:pPr>
            <a:fld id="{69CC746B-C1E4-4DC5-89DF-2F8EFD4FA398}" type="slidenum">
              <a:rPr lang="en-US" altLang="en-US" smtClean="0"/>
              <a:pPr>
                <a:defRPr/>
              </a:pPr>
              <a:t>10</a:t>
            </a:fld>
            <a:endParaRPr lang="en-US" altLang="en-US" dirty="0"/>
          </a:p>
        </p:txBody>
      </p:sp>
    </p:spTree>
    <p:extLst>
      <p:ext uri="{BB962C8B-B14F-4D97-AF65-F5344CB8AC3E}">
        <p14:creationId xmlns:p14="http://schemas.microsoft.com/office/powerpoint/2010/main" val="52695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03FC928-5746-4D73-BAF9-D0B3F3E111BE}"/>
              </a:ext>
            </a:extLst>
          </p:cNvPr>
          <p:cNvSpPr>
            <a:spLocks noGrp="1" noRot="1" noChangeAspect="1" noChangeArrowheads="1" noTextEdit="1"/>
          </p:cNvSpPr>
          <p:nvPr>
            <p:ph type="sldImg"/>
          </p:nvPr>
        </p:nvSpPr>
        <p:spPr>
          <a:xfrm>
            <a:off x="428625" y="692150"/>
            <a:ext cx="6146800" cy="3459163"/>
          </a:xfrm>
          <a:ln/>
        </p:spPr>
      </p:sp>
      <p:sp>
        <p:nvSpPr>
          <p:cNvPr id="8195" name="Notes Placeholder 2">
            <a:extLst>
              <a:ext uri="{FF2B5EF4-FFF2-40B4-BE49-F238E27FC236}">
                <a16:creationId xmlns:a16="http://schemas.microsoft.com/office/drawing/2014/main" id="{0E45AFED-6800-4B46-849B-2483F7A0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C4059033-2E4A-4B63-B9FA-5D217F84FF1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27100" rtl="0" eaLnBrk="1" fontAlgn="auto" latinLnBrk="0" hangingPunct="1">
              <a:lnSpc>
                <a:spcPct val="100000"/>
              </a:lnSpc>
              <a:spcBef>
                <a:spcPts val="0"/>
              </a:spcBef>
              <a:spcAft>
                <a:spcPts val="0"/>
              </a:spcAft>
              <a:buClrTx/>
              <a:buSzTx/>
              <a:buFontTx/>
              <a:buNone/>
              <a:tabLst/>
              <a:defRPr/>
            </a:pPr>
            <a:fld id="{AD058CCB-EF5C-429B-9721-024D4B825D6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71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6500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14E805E-89AE-4881-AACE-B3BD0E4BF9FB}"/>
              </a:ext>
            </a:extLst>
          </p:cNvPr>
          <p:cNvSpPr>
            <a:spLocks noGrp="1" noRot="1" noChangeAspect="1" noChangeArrowheads="1" noTextEdit="1"/>
          </p:cNvSpPr>
          <p:nvPr>
            <p:ph type="sldImg"/>
          </p:nvPr>
        </p:nvSpPr>
        <p:spPr>
          <a:xfrm>
            <a:off x="428625" y="692150"/>
            <a:ext cx="6146800" cy="3459163"/>
          </a:xfrm>
          <a:ln/>
        </p:spPr>
      </p:sp>
      <p:sp>
        <p:nvSpPr>
          <p:cNvPr id="22531" name="Notes Placeholder 2">
            <a:extLst>
              <a:ext uri="{FF2B5EF4-FFF2-40B4-BE49-F238E27FC236}">
                <a16:creationId xmlns:a16="http://schemas.microsoft.com/office/drawing/2014/main" id="{26CE7CAE-C6E7-4BD0-AB0D-4D4911EB3A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65BC0413-618C-47EF-8171-5A01E0BD829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3000" indent="-228600" defTabSz="927100">
              <a:defRPr sz="2400">
                <a:solidFill>
                  <a:schemeClr val="tx1"/>
                </a:solidFill>
                <a:latin typeface="Times New Roman" panose="02020603050405020304" pitchFamily="18" charset="0"/>
              </a:defRPr>
            </a:lvl3pPr>
            <a:lvl4pPr marL="1600200" indent="-228600" defTabSz="927100">
              <a:defRPr sz="2400">
                <a:solidFill>
                  <a:schemeClr val="tx1"/>
                </a:solidFill>
                <a:latin typeface="Times New Roman" panose="02020603050405020304" pitchFamily="18" charset="0"/>
              </a:defRPr>
            </a:lvl4pPr>
            <a:lvl5pPr marL="2057400" indent="-228600" defTabSz="927100">
              <a:defRPr sz="24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437FE90E-7D96-45AD-B41B-F8AD68BCE17D}" type="slidenum">
              <a:rPr lang="en-US" altLang="en-US" sz="1200"/>
              <a:pPr/>
              <a:t>14</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FEAE7A-36EB-45D5-8136-AE9A20E6B7CF}"/>
              </a:ext>
            </a:extLst>
          </p:cNvPr>
          <p:cNvSpPr>
            <a:spLocks noGrp="1"/>
          </p:cNvSpPr>
          <p:nvPr>
            <p:ph type="body" idx="1"/>
          </p:nvPr>
        </p:nvSpPr>
        <p:spPr/>
        <p:txBody>
          <a:bodyPr/>
          <a:lstStyle/>
          <a:p>
            <a:r>
              <a:rPr lang="en-US" dirty="0"/>
              <a:t>Stimuli means a thing or event that evokes a specific functional reaction in an organ or tissue.</a:t>
            </a:r>
          </a:p>
          <a:p>
            <a:r>
              <a:rPr lang="en-US" dirty="0"/>
              <a:t>"areas of the brain which respond to auditory stimuli“</a:t>
            </a:r>
          </a:p>
          <a:p>
            <a:r>
              <a:rPr lang="en-US" dirty="0"/>
              <a:t>Stimuli also means something that incites to action or exertion or quickens action, feeling, thought, etc.: </a:t>
            </a:r>
          </a:p>
          <a:p>
            <a:r>
              <a:rPr lang="en-US" dirty="0"/>
              <a:t>An example of external stimuli is your body responding to a medicine. </a:t>
            </a:r>
          </a:p>
          <a:p>
            <a:r>
              <a:rPr lang="en-US" dirty="0"/>
              <a:t>An example of internal stimuli is your vital signs changing due to a change in the body.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BB00E81C-6357-4A1F-A4CB-759333B4B053}" type="slidenum">
              <a:rPr lang="en-US" altLang="en-US" smtClean="0"/>
              <a:pPr>
                <a:defRPr/>
              </a:pPr>
              <a:t>‹#›</a:t>
            </a:fld>
            <a:endParaRPr lang="en-US" altLang="en-US" dirty="0"/>
          </a:p>
        </p:txBody>
      </p:sp>
    </p:spTree>
    <p:extLst>
      <p:ext uri="{BB962C8B-B14F-4D97-AF65-F5344CB8AC3E}">
        <p14:creationId xmlns:p14="http://schemas.microsoft.com/office/powerpoint/2010/main" val="2369320988"/>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433EBD35-650A-479E-B7F0-56C7A19B263F}" type="slidenum">
              <a:rPr lang="en-US" altLang="en-US" smtClean="0"/>
              <a:pPr>
                <a:defRPr/>
              </a:pPr>
              <a:t>‹#›</a:t>
            </a:fld>
            <a:endParaRPr lang="en-US" altLang="en-US" dirty="0"/>
          </a:p>
        </p:txBody>
      </p:sp>
    </p:spTree>
    <p:extLst>
      <p:ext uri="{BB962C8B-B14F-4D97-AF65-F5344CB8AC3E}">
        <p14:creationId xmlns:p14="http://schemas.microsoft.com/office/powerpoint/2010/main" val="2487610972"/>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1FE69183-B543-476C-A03C-D21D321DB338}" type="slidenum">
              <a:rPr lang="en-US" altLang="en-US" smtClean="0"/>
              <a:pPr>
                <a:defRPr/>
              </a:pPr>
              <a:t>‹#›</a:t>
            </a:fld>
            <a:endParaRPr lang="en-US" altLang="en-US" dirty="0"/>
          </a:p>
        </p:txBody>
      </p:sp>
    </p:spTree>
    <p:extLst>
      <p:ext uri="{BB962C8B-B14F-4D97-AF65-F5344CB8AC3E}">
        <p14:creationId xmlns:p14="http://schemas.microsoft.com/office/powerpoint/2010/main" val="1093112333"/>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53435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30893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227429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721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59766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7912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93901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1883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CE521A0D-E2C5-4683-8677-FA5E03E35B73}" type="slidenum">
              <a:rPr lang="en-US" altLang="en-US" smtClean="0"/>
              <a:pPr>
                <a:defRPr/>
              </a:pPr>
              <a:t>‹#›</a:t>
            </a:fld>
            <a:endParaRPr lang="en-US" altLang="en-US" dirty="0"/>
          </a:p>
        </p:txBody>
      </p:sp>
    </p:spTree>
    <p:extLst>
      <p:ext uri="{BB962C8B-B14F-4D97-AF65-F5344CB8AC3E}">
        <p14:creationId xmlns:p14="http://schemas.microsoft.com/office/powerpoint/2010/main" val="3505878559"/>
      </p:ext>
    </p:extLst>
  </p:cSld>
  <p:clrMapOvr>
    <a:masterClrMapping/>
  </p:clrMapOvr>
  <p:transitio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141171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23016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335BBB-A5DF-4205-AF21-685B97D6D594}"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FD1B548-A1AE-44BC-B50A-41875A60F256}" type="slidenum">
              <a:rPr lang="es-ES" smtClean="0"/>
              <a:t>‹#›</a:t>
            </a:fld>
            <a:endParaRPr lang="es-ES" dirty="0"/>
          </a:p>
        </p:txBody>
      </p:sp>
    </p:spTree>
    <p:extLst>
      <p:ext uri="{BB962C8B-B14F-4D97-AF65-F5344CB8AC3E}">
        <p14:creationId xmlns:p14="http://schemas.microsoft.com/office/powerpoint/2010/main" val="340291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4230591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73070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789388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070677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3663651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393367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14529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4-</a:t>
            </a:r>
            <a:fld id="{17D8C040-823F-4189-B2E4-3629AE5FED8E}" type="slidenum">
              <a:rPr lang="en-US" altLang="en-US" smtClean="0"/>
              <a:pPr>
                <a:defRPr/>
              </a:pPr>
              <a:t>‹#›</a:t>
            </a:fld>
            <a:endParaRPr lang="en-US" altLang="en-US" dirty="0"/>
          </a:p>
        </p:txBody>
      </p:sp>
    </p:spTree>
    <p:extLst>
      <p:ext uri="{BB962C8B-B14F-4D97-AF65-F5344CB8AC3E}">
        <p14:creationId xmlns:p14="http://schemas.microsoft.com/office/powerpoint/2010/main" val="213012823"/>
      </p:ext>
    </p:extLst>
  </p:cSld>
  <p:clrMapOvr>
    <a:masterClrMapping/>
  </p:clrMapOvr>
  <p:transition spd="med">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203785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177231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50728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D322467-E1F3-4203-9371-6FD212FF1109}" type="datetimeFigureOut">
              <a:rPr lang="es-ES" smtClean="0"/>
              <a:t>10/01/2021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AE80299-CCD0-420E-8016-956C0B58C308}" type="slidenum">
              <a:rPr lang="es-ES" smtClean="0"/>
              <a:t>‹#›</a:t>
            </a:fld>
            <a:endParaRPr lang="es-ES" dirty="0"/>
          </a:p>
        </p:txBody>
      </p:sp>
    </p:spTree>
    <p:extLst>
      <p:ext uri="{BB962C8B-B14F-4D97-AF65-F5344CB8AC3E}">
        <p14:creationId xmlns:p14="http://schemas.microsoft.com/office/powerpoint/2010/main" val="229640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4-</a:t>
            </a:r>
            <a:fld id="{10C37A52-71AF-485B-9CA3-E61416B28AA7}" type="slidenum">
              <a:rPr lang="en-US" altLang="en-US" smtClean="0"/>
              <a:pPr>
                <a:defRPr/>
              </a:pPr>
              <a:t>‹#›</a:t>
            </a:fld>
            <a:endParaRPr lang="en-US" altLang="en-US" dirty="0"/>
          </a:p>
        </p:txBody>
      </p:sp>
    </p:spTree>
    <p:extLst>
      <p:ext uri="{BB962C8B-B14F-4D97-AF65-F5344CB8AC3E}">
        <p14:creationId xmlns:p14="http://schemas.microsoft.com/office/powerpoint/2010/main" val="4076673217"/>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r>
              <a:rPr lang="en-US" altLang="en-US" dirty="0"/>
              <a:t>4-</a:t>
            </a:r>
            <a:fld id="{576D67EC-87B7-44BC-8811-AADEA80F4C22}" type="slidenum">
              <a:rPr lang="en-US" altLang="en-US" smtClean="0"/>
              <a:pPr>
                <a:defRPr/>
              </a:pPr>
              <a:t>‹#›</a:t>
            </a:fld>
            <a:endParaRPr lang="en-US" altLang="en-US" dirty="0"/>
          </a:p>
        </p:txBody>
      </p:sp>
    </p:spTree>
    <p:extLst>
      <p:ext uri="{BB962C8B-B14F-4D97-AF65-F5344CB8AC3E}">
        <p14:creationId xmlns:p14="http://schemas.microsoft.com/office/powerpoint/2010/main" val="209099101"/>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4-</a:t>
            </a:r>
            <a:fld id="{91F7E6DE-5605-47E1-9B4B-C2BA56473D57}" type="slidenum">
              <a:rPr lang="en-US" altLang="en-US" smtClean="0"/>
              <a:pPr>
                <a:defRPr/>
              </a:pPr>
              <a:t>‹#›</a:t>
            </a:fld>
            <a:endParaRPr lang="en-US" altLang="en-US" dirty="0"/>
          </a:p>
        </p:txBody>
      </p:sp>
    </p:spTree>
    <p:extLst>
      <p:ext uri="{BB962C8B-B14F-4D97-AF65-F5344CB8AC3E}">
        <p14:creationId xmlns:p14="http://schemas.microsoft.com/office/powerpoint/2010/main" val="178804985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4-</a:t>
            </a:r>
            <a:fld id="{7A4ECDF6-0E29-411B-B091-3CF513CAB230}" type="slidenum">
              <a:rPr lang="en-US" altLang="en-US" smtClean="0"/>
              <a:pPr>
                <a:defRPr/>
              </a:pPr>
              <a:t>‹#›</a:t>
            </a:fld>
            <a:endParaRPr lang="en-US" altLang="en-US" dirty="0"/>
          </a:p>
        </p:txBody>
      </p:sp>
    </p:spTree>
    <p:extLst>
      <p:ext uri="{BB962C8B-B14F-4D97-AF65-F5344CB8AC3E}">
        <p14:creationId xmlns:p14="http://schemas.microsoft.com/office/powerpoint/2010/main" val="3167823622"/>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4-</a:t>
            </a:r>
            <a:fld id="{2240886F-7F8D-43E7-B9EF-EE72A5A78620}" type="slidenum">
              <a:rPr lang="en-US" altLang="en-US" smtClean="0"/>
              <a:pPr>
                <a:defRPr/>
              </a:pPr>
              <a:t>‹#›</a:t>
            </a:fld>
            <a:endParaRPr lang="en-US" altLang="en-US" dirty="0"/>
          </a:p>
        </p:txBody>
      </p:sp>
    </p:spTree>
    <p:extLst>
      <p:ext uri="{BB962C8B-B14F-4D97-AF65-F5344CB8AC3E}">
        <p14:creationId xmlns:p14="http://schemas.microsoft.com/office/powerpoint/2010/main" val="906772069"/>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4-</a:t>
            </a:r>
            <a:fld id="{DE13C26A-795D-4B52-92C9-041CE70CDFE1}" type="slidenum">
              <a:rPr lang="en-US" altLang="en-US" smtClean="0"/>
              <a:pPr>
                <a:defRPr/>
              </a:pPr>
              <a:t>‹#›</a:t>
            </a:fld>
            <a:endParaRPr lang="en-US" altLang="en-US" dirty="0"/>
          </a:p>
        </p:txBody>
      </p:sp>
    </p:spTree>
    <p:extLst>
      <p:ext uri="{BB962C8B-B14F-4D97-AF65-F5344CB8AC3E}">
        <p14:creationId xmlns:p14="http://schemas.microsoft.com/office/powerpoint/2010/main" val="463217724"/>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4-</a:t>
            </a:r>
            <a:fld id="{3E794EAD-CC87-4330-8F5A-884DC933623D}" type="slidenum">
              <a:rPr lang="en-US" altLang="en-US" smtClean="0"/>
              <a:pPr>
                <a:defRPr/>
              </a:pPr>
              <a:t>‹#›</a:t>
            </a:fld>
            <a:endParaRPr lang="en-US" altLang="en-US" dirty="0"/>
          </a:p>
        </p:txBody>
      </p:sp>
    </p:spTree>
    <p:extLst>
      <p:ext uri="{BB962C8B-B14F-4D97-AF65-F5344CB8AC3E}">
        <p14:creationId xmlns:p14="http://schemas.microsoft.com/office/powerpoint/2010/main" val="170995013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35BBB-A5DF-4205-AF21-685B97D6D594}" type="datetimeFigureOut">
              <a:rPr lang="es-ES" smtClean="0"/>
              <a:t>10/01/2021</a:t>
            </a:fld>
            <a:endParaRPr lang="es-E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B548-A1AE-44BC-B50A-41875A60F256}" type="slidenum">
              <a:rPr lang="es-ES" smtClean="0"/>
              <a:t>‹#›</a:t>
            </a:fld>
            <a:endParaRPr lang="es-ES" dirty="0"/>
          </a:p>
        </p:txBody>
      </p:sp>
    </p:spTree>
    <p:extLst>
      <p:ext uri="{BB962C8B-B14F-4D97-AF65-F5344CB8AC3E}">
        <p14:creationId xmlns:p14="http://schemas.microsoft.com/office/powerpoint/2010/main" val="40524597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22467-E1F3-4203-9371-6FD212FF1109}" type="datetimeFigureOut">
              <a:rPr lang="es-ES" smtClean="0"/>
              <a:t>10/01/2021</a:t>
            </a:fld>
            <a:endParaRPr lang="es-E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0299-CCD0-420E-8016-956C0B58C308}" type="slidenum">
              <a:rPr lang="es-ES" smtClean="0"/>
              <a:t>‹#›</a:t>
            </a:fld>
            <a:endParaRPr lang="es-ES" dirty="0"/>
          </a:p>
        </p:txBody>
      </p:sp>
    </p:spTree>
    <p:extLst>
      <p:ext uri="{BB962C8B-B14F-4D97-AF65-F5344CB8AC3E}">
        <p14:creationId xmlns:p14="http://schemas.microsoft.com/office/powerpoint/2010/main" val="48381871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F41385-285A-43C7-9B9F-82AC2AB629CC}"/>
              </a:ext>
            </a:extLst>
          </p:cNvPr>
          <p:cNvPicPr>
            <a:picLocks noChangeAspect="1"/>
          </p:cNvPicPr>
          <p:nvPr/>
        </p:nvPicPr>
        <p:blipFill>
          <a:blip r:embed="rId2"/>
          <a:stretch>
            <a:fillRect/>
          </a:stretch>
        </p:blipFill>
        <p:spPr>
          <a:xfrm>
            <a:off x="-152400" y="0"/>
            <a:ext cx="12496800" cy="7315200"/>
          </a:xfrm>
          <a:prstGeom prst="rect">
            <a:avLst/>
          </a:prstGeom>
          <a:ln>
            <a:noFill/>
          </a:ln>
          <a:effectLst>
            <a:softEdge rad="112500"/>
          </a:effectLst>
        </p:spPr>
      </p:pic>
      <p:sp>
        <p:nvSpPr>
          <p:cNvPr id="5124" name="Rectangle 10">
            <a:extLst>
              <a:ext uri="{FF2B5EF4-FFF2-40B4-BE49-F238E27FC236}">
                <a16:creationId xmlns:a16="http://schemas.microsoft.com/office/drawing/2014/main" id="{AADB5BB4-B992-4A7E-A8EF-38A3B613020E}"/>
              </a:ext>
            </a:extLst>
          </p:cNvPr>
          <p:cNvSpPr>
            <a:spLocks noChangeArrowheads="1"/>
          </p:cNvSpPr>
          <p:nvPr/>
        </p:nvSpPr>
        <p:spPr bwMode="auto">
          <a:xfrm>
            <a:off x="533400" y="194608"/>
            <a:ext cx="9601200" cy="1938992"/>
          </a:xfrm>
          <a:prstGeom prst="rect">
            <a:avLst/>
          </a:prstGeom>
          <a:solidFill>
            <a:schemeClr val="bg1"/>
          </a:solidFill>
          <a:ln>
            <a:noFill/>
          </a:ln>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6000" b="1" dirty="0">
                <a:solidFill>
                  <a:srgbClr val="000000"/>
                </a:solidFill>
                <a:latin typeface="Engravers MT" panose="02090707080505020304" pitchFamily="18" charset="0"/>
                <a:cs typeface="Times New Roman" panose="02020603050405020304" pitchFamily="18" charset="0"/>
              </a:rPr>
              <a:t>BUILDING A </a:t>
            </a:r>
          </a:p>
          <a:p>
            <a:pPr eaLnBrk="1" hangingPunct="1">
              <a:spcBef>
                <a:spcPct val="0"/>
              </a:spcBef>
              <a:buClrTx/>
              <a:buFontTx/>
              <a:buNone/>
            </a:pPr>
            <a:r>
              <a:rPr lang="en-US" altLang="en-US" sz="6000" b="1" dirty="0">
                <a:solidFill>
                  <a:srgbClr val="000000"/>
                </a:solidFill>
                <a:latin typeface="Engravers MT" panose="02090707080505020304" pitchFamily="18" charset="0"/>
                <a:cs typeface="Times New Roman" panose="02020603050405020304" pitchFamily="18" charset="0"/>
              </a:rPr>
              <a:t>GREAT TEAM</a:t>
            </a:r>
          </a:p>
        </p:txBody>
      </p:sp>
      <p:sp>
        <p:nvSpPr>
          <p:cNvPr id="9" name="Rectangle 8">
            <a:extLst>
              <a:ext uri="{FF2B5EF4-FFF2-40B4-BE49-F238E27FC236}">
                <a16:creationId xmlns:a16="http://schemas.microsoft.com/office/drawing/2014/main" id="{7C652A21-4A48-45E4-910C-AB3520F7476B}"/>
              </a:ext>
            </a:extLst>
          </p:cNvPr>
          <p:cNvSpPr/>
          <p:nvPr/>
        </p:nvSpPr>
        <p:spPr>
          <a:xfrm>
            <a:off x="4343400" y="2678668"/>
            <a:ext cx="4402138" cy="369332"/>
          </a:xfrm>
          <a:prstGeom prst="rect">
            <a:avLst/>
          </a:prstGeom>
          <a:solidFill>
            <a:schemeClr val="bg1"/>
          </a:solidFill>
        </p:spPr>
        <p:txBody>
          <a:bodyPr wrap="square">
            <a:spAutoFit/>
          </a:bodyPr>
          <a:lstStyle/>
          <a:p>
            <a:pPr algn="ctr" eaLnBrk="1" hangingPunct="1">
              <a:defRPr/>
            </a:pPr>
            <a:r>
              <a:rPr lang="en-US" altLang="en-US" dirty="0">
                <a:solidFill>
                  <a:schemeClr val="bg1"/>
                </a:solidFill>
                <a:latin typeface="Tahoma"/>
                <a:ea typeface="+mj-ea"/>
                <a:cs typeface="+mj-cs"/>
              </a:rPr>
              <a:t>By: Gregory Sr. &amp; Joan Hall</a:t>
            </a:r>
            <a:endParaRPr lang="en-US" sz="1100" dirty="0">
              <a:solidFill>
                <a:schemeClr val="bg1"/>
              </a:solidFill>
            </a:endParaRPr>
          </a:p>
        </p:txBody>
      </p:sp>
      <p:sp>
        <p:nvSpPr>
          <p:cNvPr id="6" name="Rectangle 6">
            <a:extLst>
              <a:ext uri="{FF2B5EF4-FFF2-40B4-BE49-F238E27FC236}">
                <a16:creationId xmlns:a16="http://schemas.microsoft.com/office/drawing/2014/main" id="{DD6562B6-B6A7-4ECA-9348-04ED5D0FEDA7}"/>
              </a:ext>
            </a:extLst>
          </p:cNvPr>
          <p:cNvSpPr>
            <a:spLocks noChangeArrowheads="1"/>
          </p:cNvSpPr>
          <p:nvPr/>
        </p:nvSpPr>
        <p:spPr bwMode="auto">
          <a:xfrm>
            <a:off x="5791200" y="2586335"/>
            <a:ext cx="3909884" cy="461665"/>
          </a:xfrm>
          <a:prstGeom prst="rect">
            <a:avLst/>
          </a:prstGeom>
          <a:solidFill>
            <a:schemeClr val="bg1"/>
          </a:solidFill>
          <a:ln>
            <a:noFill/>
          </a:ln>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r" eaLnBrk="1" hangingPunct="1">
              <a:spcBef>
                <a:spcPct val="0"/>
              </a:spcBef>
              <a:buClrTx/>
              <a:buFontTx/>
              <a:buNone/>
            </a:pPr>
            <a:r>
              <a:rPr lang="en-US" altLang="en-US" sz="2400" dirty="0">
                <a:solidFill>
                  <a:srgbClr val="000000"/>
                </a:solidFill>
                <a:latin typeface="Arial Narrow" panose="020B0606020202030204" pitchFamily="34" charset="0"/>
                <a:cs typeface="Calibri" panose="020F0502020204030204" pitchFamily="34" charset="0"/>
              </a:rPr>
              <a:t>YOUTH GROUP ESSENTIALS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3457C6-4F72-44BB-9D64-A19DD5C216C8}"/>
              </a:ext>
            </a:extLst>
          </p:cNvPr>
          <p:cNvSpPr>
            <a:spLocks noChangeArrowheads="1"/>
          </p:cNvSpPr>
          <p:nvPr/>
        </p:nvSpPr>
        <p:spPr bwMode="auto">
          <a:xfrm>
            <a:off x="304800" y="2035314"/>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4000" dirty="0">
                <a:solidFill>
                  <a:srgbClr val="000000"/>
                </a:solidFill>
                <a:latin typeface="Bodoni MT Condensed" panose="02070606080606020203" pitchFamily="18" charset="0"/>
              </a:rPr>
              <a:t>BE A GOOD LISTENER </a:t>
            </a:r>
          </a:p>
        </p:txBody>
      </p:sp>
      <p:sp>
        <p:nvSpPr>
          <p:cNvPr id="5" name="Rectangle 4">
            <a:extLst>
              <a:ext uri="{FF2B5EF4-FFF2-40B4-BE49-F238E27FC236}">
                <a16:creationId xmlns:a16="http://schemas.microsoft.com/office/drawing/2014/main" id="{3A7EF655-4A4A-449C-AE57-C31FF802CFEC}"/>
              </a:ext>
            </a:extLst>
          </p:cNvPr>
          <p:cNvSpPr>
            <a:spLocks noChangeArrowheads="1"/>
          </p:cNvSpPr>
          <p:nvPr/>
        </p:nvSpPr>
        <p:spPr bwMode="auto">
          <a:xfrm>
            <a:off x="3581400" y="1646634"/>
            <a:ext cx="8610596"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Have you ever had someone in your life that really listened to you?</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If you did, you were very fortunate.</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The need to be listened to is one of the greatest needs of humans.</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In this lesson we will focus on active listening skills.</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Do you remember the baseball diamond analogy?</a:t>
            </a:r>
          </a:p>
          <a:p>
            <a:pPr>
              <a:spcBef>
                <a:spcPct val="0"/>
              </a:spcBef>
              <a:buClrTx/>
              <a:buFontTx/>
              <a:buNone/>
            </a:pPr>
            <a:endParaRPr lang="en-US" altLang="en-US" sz="1000" dirty="0">
              <a:solidFill>
                <a:srgbClr val="000000"/>
              </a:solidFill>
              <a:latin typeface="Arial Narrow" panose="020B0606020202030204" pitchFamily="34" charset="0"/>
              <a:cs typeface="Arial" panose="020B0604020202020204" pitchFamily="34" charset="0"/>
            </a:endParaRPr>
          </a:p>
          <a:p>
            <a:pPr>
              <a:spcBef>
                <a:spcPct val="0"/>
              </a:spcBef>
              <a:buClrTx/>
              <a:buFontTx/>
              <a:buNone/>
            </a:pPr>
            <a:r>
              <a:rPr lang="en-US" altLang="en-US" sz="2400" dirty="0">
                <a:solidFill>
                  <a:srgbClr val="000000"/>
                </a:solidFill>
                <a:latin typeface="Arial Narrow" panose="020B0606020202030204" pitchFamily="34" charset="0"/>
                <a:cs typeface="Arial" panose="020B0604020202020204" pitchFamily="34" charset="0"/>
              </a:rPr>
              <a:t>Active listening forms the heart of 2</a:t>
            </a:r>
            <a:r>
              <a:rPr lang="en-US" altLang="en-US" sz="2400" baseline="30000" dirty="0">
                <a:solidFill>
                  <a:srgbClr val="000000"/>
                </a:solidFill>
                <a:latin typeface="Arial Narrow" panose="020B0606020202030204" pitchFamily="34" charset="0"/>
                <a:cs typeface="Arial" panose="020B0604020202020204" pitchFamily="34" charset="0"/>
              </a:rPr>
              <a:t>nd</a:t>
            </a:r>
            <a:r>
              <a:rPr lang="en-US" altLang="en-US" sz="2400" dirty="0">
                <a:solidFill>
                  <a:srgbClr val="000000"/>
                </a:solidFill>
                <a:latin typeface="Arial Narrow" panose="020B0606020202030204" pitchFamily="34" charset="0"/>
                <a:cs typeface="Arial" panose="020B0604020202020204" pitchFamily="34" charset="0"/>
              </a:rPr>
              <a:t> Base: High Five/ Affirmation.</a:t>
            </a:r>
          </a:p>
        </p:txBody>
      </p:sp>
      <p:sp>
        <p:nvSpPr>
          <p:cNvPr id="6" name="Rectangle 5">
            <a:extLst>
              <a:ext uri="{FF2B5EF4-FFF2-40B4-BE49-F238E27FC236}">
                <a16:creationId xmlns:a16="http://schemas.microsoft.com/office/drawing/2014/main" id="{17EC35DF-0875-4D1E-88B8-063A680DE903}"/>
              </a:ext>
            </a:extLst>
          </p:cNvPr>
          <p:cNvSpPr>
            <a:spLocks noChangeArrowheads="1"/>
          </p:cNvSpPr>
          <p:nvPr/>
        </p:nvSpPr>
        <p:spPr bwMode="auto">
          <a:xfrm>
            <a:off x="2498193" y="5235714"/>
            <a:ext cx="10070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4000" dirty="0">
                <a:solidFill>
                  <a:srgbClr val="000000"/>
                </a:solidFill>
                <a:latin typeface="Bodoni MT Condensed" panose="02070606080606020203" pitchFamily="18" charset="0"/>
              </a:rPr>
              <a:t>HOW?</a:t>
            </a:r>
          </a:p>
        </p:txBody>
      </p:sp>
      <p:sp>
        <p:nvSpPr>
          <p:cNvPr id="7" name="Rectangle 6">
            <a:extLst>
              <a:ext uri="{FF2B5EF4-FFF2-40B4-BE49-F238E27FC236}">
                <a16:creationId xmlns:a16="http://schemas.microsoft.com/office/drawing/2014/main" id="{0C7FD624-3D28-4C33-B142-2BCF9993BC64}"/>
              </a:ext>
            </a:extLst>
          </p:cNvPr>
          <p:cNvSpPr>
            <a:spLocks noChangeArrowheads="1"/>
          </p:cNvSpPr>
          <p:nvPr/>
        </p:nvSpPr>
        <p:spPr bwMode="auto">
          <a:xfrm>
            <a:off x="3581400" y="5326483"/>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2400" dirty="0">
                <a:solidFill>
                  <a:srgbClr val="000000"/>
                </a:solidFill>
                <a:latin typeface="Arial" panose="020B0604020202020204" pitchFamily="34" charset="0"/>
                <a:cs typeface="Arial" panose="020B0604020202020204" pitchFamily="34" charset="0"/>
              </a:rPr>
              <a:t>Listen</a:t>
            </a:r>
            <a:endParaRPr lang="en-US" altLang="en-US" dirty="0">
              <a:solidFill>
                <a:srgbClr val="F8F8F8"/>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FA65170-9D50-4CA0-95AB-CE2FB9D2F4E9}"/>
              </a:ext>
            </a:extLst>
          </p:cNvPr>
          <p:cNvCxnSpPr>
            <a:cxnSpLocks/>
          </p:cNvCxnSpPr>
          <p:nvPr/>
        </p:nvCxnSpPr>
        <p:spPr>
          <a:xfrm>
            <a:off x="3581400" y="1600200"/>
            <a:ext cx="0" cy="3124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394EDC-763F-4E2A-89B5-11F4105B47C4}"/>
              </a:ext>
            </a:extLst>
          </p:cNvPr>
          <p:cNvCxnSpPr>
            <a:cxnSpLocks/>
          </p:cNvCxnSpPr>
          <p:nvPr/>
        </p:nvCxnSpPr>
        <p:spPr>
          <a:xfrm>
            <a:off x="3581400" y="5326483"/>
            <a:ext cx="0" cy="4616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7D736CB-DD33-4C0C-BF31-086BECDFDBB7}"/>
              </a:ext>
            </a:extLst>
          </p:cNvPr>
          <p:cNvSpPr txBox="1"/>
          <p:nvPr/>
        </p:nvSpPr>
        <p:spPr>
          <a:xfrm>
            <a:off x="304799" y="285571"/>
            <a:ext cx="11582395" cy="892552"/>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Proverbs 11:14,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Where there is no counsel, the people fall;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2400" dirty="0">
                <a:solidFill>
                  <a:srgbClr val="000000"/>
                </a:solidFill>
                <a:latin typeface="Avenir Next LT Pro" panose="020B0504020202020204" pitchFamily="34" charset="0"/>
                <a:cs typeface="Arial" panose="020B0604020202020204" pitchFamily="34" charset="0"/>
              </a:rPr>
              <a:t>                                       </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But in the multitude of counselors there is safety.”</a:t>
            </a:r>
            <a:endParaRPr kumimoji="0" lang="en-US" altLang="en-US" sz="28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left)">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left)">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left)">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500"/>
                                        <p:tgtEl>
                                          <p:spTgt spid="6">
                                            <p:txEl>
                                              <p:pRg st="0" end="0"/>
                                            </p:txEl>
                                          </p:spTgt>
                                        </p:tgtEl>
                                      </p:cBhvr>
                                    </p:animEffect>
                                  </p:childTnLst>
                                </p:cTn>
                              </p:par>
                              <p:par>
                                <p:cTn id="46" presetID="22" presetClass="entr" presetSubtype="1"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left)">
                                      <p:cBhvr>
                                        <p:cTn id="5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53B3C4-A311-4231-BB3F-F9E93AA7617A}"/>
              </a:ext>
            </a:extLst>
          </p:cNvPr>
          <p:cNvPicPr>
            <a:picLocks noChangeAspect="1"/>
          </p:cNvPicPr>
          <p:nvPr/>
        </p:nvPicPr>
        <p:blipFill>
          <a:blip r:embed="rId3">
            <a:duotone>
              <a:schemeClr val="accent6">
                <a:shade val="45000"/>
                <a:satMod val="135000"/>
              </a:schemeClr>
              <a:prstClr val="white"/>
            </a:duotone>
          </a:blip>
          <a:stretch>
            <a:fillRect/>
          </a:stretch>
        </p:blipFill>
        <p:spPr>
          <a:xfrm>
            <a:off x="0" y="-3518"/>
            <a:ext cx="12192000" cy="6861517"/>
          </a:xfrm>
          <a:prstGeom prst="rect">
            <a:avLst/>
          </a:prstGeom>
        </p:spPr>
      </p:pic>
      <p:sp>
        <p:nvSpPr>
          <p:cNvPr id="3" name="Rectangle 2">
            <a:extLst>
              <a:ext uri="{FF2B5EF4-FFF2-40B4-BE49-F238E27FC236}">
                <a16:creationId xmlns:a16="http://schemas.microsoft.com/office/drawing/2014/main" id="{E3BC5475-0490-4780-A0B4-38897416AD52}"/>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DFC31081-E41C-4B27-9F0B-36E02F259D3E}"/>
              </a:ext>
            </a:extLst>
          </p:cNvPr>
          <p:cNvSpPr/>
          <p:nvPr/>
        </p:nvSpPr>
        <p:spPr>
          <a:xfrm>
            <a:off x="5638800" y="15240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53265CEB-9774-4313-A0BD-CF12E1F4B0D7}"/>
              </a:ext>
            </a:extLst>
          </p:cNvPr>
          <p:cNvSpPr>
            <a:spLocks noGrp="1" noChangeArrowheads="1"/>
          </p:cNvSpPr>
          <p:nvPr>
            <p:ph idx="1"/>
          </p:nvPr>
        </p:nvSpPr>
        <p:spPr>
          <a:xfrm>
            <a:off x="152400" y="2590800"/>
            <a:ext cx="11887200" cy="4267199"/>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2nd Base - High 5: </a:t>
            </a:r>
            <a:r>
              <a:rPr lang="en-US" altLang="en-US" sz="3200" dirty="0">
                <a:latin typeface="Arial" panose="020B0604020202020204" pitchFamily="34" charset="0"/>
                <a:cs typeface="Arial" panose="020B0604020202020204" pitchFamily="34" charset="0"/>
              </a:rPr>
              <a:t>Giving affirmation based on the history that was shared. Practice communicating affirmation. Ask for more information so you can add more affirmation. </a:t>
            </a:r>
          </a:p>
          <a:p>
            <a:pPr marL="0" indent="0">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r>
              <a:rPr lang="en-US" altLang="en-US" sz="3200" dirty="0">
                <a:latin typeface="Arial" panose="020B0604020202020204" pitchFamily="34" charset="0"/>
                <a:cs typeface="Arial" panose="020B0604020202020204" pitchFamily="34" charset="0"/>
              </a:rPr>
              <a:t>Second base represents </a:t>
            </a:r>
            <a:r>
              <a:rPr lang="en-US" altLang="en-US" sz="3200" b="1" dirty="0">
                <a:latin typeface="Arial" panose="020B0604020202020204" pitchFamily="34" charset="0"/>
                <a:cs typeface="Arial" panose="020B0604020202020204" pitchFamily="34" charset="0"/>
              </a:rPr>
              <a:t>HIGH FIVE</a:t>
            </a:r>
            <a:r>
              <a:rPr lang="en-US" alt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7926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098DF19-D2A2-4561-BD8A-5DA6B77AE512}"/>
              </a:ext>
            </a:extLst>
          </p:cNvPr>
          <p:cNvSpPr>
            <a:spLocks noChangeArrowheads="1"/>
          </p:cNvSpPr>
          <p:nvPr/>
        </p:nvSpPr>
        <p:spPr bwMode="auto">
          <a:xfrm>
            <a:off x="0" y="5"/>
            <a:ext cx="1219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endParaRPr lang="en-US" altLang="en-US" sz="3600" b="1" dirty="0">
              <a:solidFill>
                <a:srgbClr val="000000"/>
              </a:solidFill>
              <a:latin typeface="Calibri" panose="020F0502020204030204" pitchFamily="34" charset="0"/>
              <a:cs typeface="Calibri" panose="020F0502020204030204" pitchFamily="34" charset="0"/>
            </a:endParaRPr>
          </a:p>
          <a:p>
            <a:pPr algn="ctr" eaLnBrk="1" hangingPunct="1">
              <a:spcBef>
                <a:spcPct val="0"/>
              </a:spcBef>
              <a:buClrTx/>
              <a:buFontTx/>
              <a:buNone/>
            </a:pPr>
            <a:r>
              <a:rPr lang="en-US" altLang="en-US" sz="5400" dirty="0">
                <a:solidFill>
                  <a:srgbClr val="000000"/>
                </a:solidFill>
                <a:latin typeface="Arial Narrow" panose="020B0606020202030204" pitchFamily="34" charset="0"/>
                <a:cs typeface="Calibri" panose="020F0502020204030204" pitchFamily="34" charset="0"/>
              </a:rPr>
              <a:t>Let’s Introduce Ourselves…</a:t>
            </a:r>
          </a:p>
        </p:txBody>
      </p:sp>
      <p:pic>
        <p:nvPicPr>
          <p:cNvPr id="20483" name="Picture 3">
            <a:extLst>
              <a:ext uri="{FF2B5EF4-FFF2-40B4-BE49-F238E27FC236}">
                <a16:creationId xmlns:a16="http://schemas.microsoft.com/office/drawing/2014/main" id="{B68397B9-C3F7-4B42-BF3D-0D28DDE68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5"/>
            <a:ext cx="10134600" cy="5029190"/>
          </a:xfrm>
          <a:prstGeom prst="rect">
            <a:avLst/>
          </a:prstGeom>
          <a:solidFill>
            <a:schemeClr val="bg1"/>
          </a:solid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AF9B3-4B9F-40E2-8185-4F39CBBE0FFD}"/>
              </a:ext>
            </a:extLst>
          </p:cNvPr>
          <p:cNvSpPr txBox="1"/>
          <p:nvPr/>
        </p:nvSpPr>
        <p:spPr>
          <a:xfrm>
            <a:off x="381000" y="304800"/>
            <a:ext cx="11506200" cy="42319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Calibri" panose="020F0502020204030204" pitchFamily="34" charset="0"/>
                <a:cs typeface="Arial" panose="020B0604020202020204" pitchFamily="34" charset="0"/>
              </a:rPr>
              <a:t>SHARING EXERCISE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1. Take time right now and get into groups of two or at the most three.</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2. Take one minute each sharing about someone in your life who really listened to you, and how you could tell they were a good listener.</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3. Ready, go.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645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5B29C665-C136-4502-BBC8-A0D99D64AD95}"/>
              </a:ext>
            </a:extLst>
          </p:cNvPr>
          <p:cNvSpPr>
            <a:spLocks noGrp="1" noChangeArrowheads="1"/>
          </p:cNvSpPr>
          <p:nvPr>
            <p:ph type="ctrTitle"/>
          </p:nvPr>
        </p:nvSpPr>
        <p:spPr>
          <a:xfrm>
            <a:off x="228600" y="381000"/>
            <a:ext cx="7010400" cy="2133600"/>
          </a:xfrm>
        </p:spPr>
        <p:txBody>
          <a:bodyPr>
            <a:normAutofit/>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4AB649D-44FB-49FE-BBDD-6930C9EB4445}"/>
              </a:ext>
            </a:extLst>
          </p:cNvPr>
          <p:cNvSpPr>
            <a:spLocks noChangeArrowheads="1"/>
          </p:cNvSpPr>
          <p:nvPr/>
        </p:nvSpPr>
        <p:spPr bwMode="auto">
          <a:xfrm>
            <a:off x="228600" y="2133600"/>
            <a:ext cx="8839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dirty="0">
                <a:latin typeface="Arial Narrow" panose="020B0606020202030204" pitchFamily="34" charset="0"/>
                <a:cs typeface="Calibri" panose="020F0502020204030204" pitchFamily="34" charset="0"/>
              </a:rPr>
              <a:t>Most people don’t listen. As a result, most of us don’t feel listened to. One key way to give affirmation (2nd base) is to listen to a person. There are skills people can learn and practice to become better listeners. Perhaps the first step is to get off of one’s own agenda and join another person’s agenda. </a:t>
            </a:r>
          </a:p>
          <a:p>
            <a:pPr eaLnBrk="1" hangingPunct="1">
              <a:spcBef>
                <a:spcPct val="0"/>
              </a:spcBef>
              <a:buClrTx/>
              <a:buFontTx/>
              <a:buNone/>
            </a:pP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0416542-467E-4514-94F5-3269CE949AF8}"/>
              </a:ext>
            </a:extLst>
          </p:cNvPr>
          <p:cNvSpPr/>
          <p:nvPr/>
        </p:nvSpPr>
        <p:spPr>
          <a:xfrm>
            <a:off x="9144000" y="2362205"/>
            <a:ext cx="2362200" cy="1446213"/>
          </a:xfrm>
          <a:prstGeom prst="rect">
            <a:avLst/>
          </a:prstGeom>
        </p:spPr>
        <p:txBody>
          <a:bodyPr>
            <a:spAutoFit/>
          </a:bodyPr>
          <a:lstStyle/>
          <a:p>
            <a:pPr algn="ctr" eaLnBrk="1" hangingPunct="1">
              <a:defRPr/>
            </a:pPr>
            <a:r>
              <a:rPr 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F27C9519-2537-4B0F-B0B8-D05905E26AEA}"/>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
        <p:nvSpPr>
          <p:cNvPr id="7" name="Arc 6">
            <a:extLst>
              <a:ext uri="{FF2B5EF4-FFF2-40B4-BE49-F238E27FC236}">
                <a16:creationId xmlns:a16="http://schemas.microsoft.com/office/drawing/2014/main" id="{6E633768-EE86-440D-B0D4-3E134CA7902E}"/>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
        <p:nvSpPr>
          <p:cNvPr id="8" name="Arc 7">
            <a:extLst>
              <a:ext uri="{FF2B5EF4-FFF2-40B4-BE49-F238E27FC236}">
                <a16:creationId xmlns:a16="http://schemas.microsoft.com/office/drawing/2014/main" id="{9B96067C-CCCB-4C59-9CB5-B74199C0E5F3}"/>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
        <p:nvSpPr>
          <p:cNvPr id="9" name="Arc 8">
            <a:extLst>
              <a:ext uri="{FF2B5EF4-FFF2-40B4-BE49-F238E27FC236}">
                <a16:creationId xmlns:a16="http://schemas.microsoft.com/office/drawing/2014/main" id="{4C539761-4E77-4B96-95AB-6AE3FDBA757F}"/>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4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4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4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4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4FF76B-364A-4396-8BE6-25C3C1A7C797}"/>
              </a:ext>
            </a:extLst>
          </p:cNvPr>
          <p:cNvSpPr>
            <a:spLocks noChangeArrowheads="1"/>
          </p:cNvSpPr>
          <p:nvPr/>
        </p:nvSpPr>
        <p:spPr bwMode="auto">
          <a:xfrm>
            <a:off x="228600" y="2133600"/>
            <a:ext cx="891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Here are six listening skills to implement as you join another person’s agenda. </a:t>
            </a:r>
          </a:p>
          <a:p>
            <a:pPr eaLnBrk="1" hangingPunct="1">
              <a:spcBef>
                <a:spcPct val="0"/>
              </a:spcBef>
              <a:buClrTx/>
              <a:buFontTx/>
              <a:buNone/>
            </a:pPr>
            <a:endParaRPr lang="en-US" altLang="en-US" sz="1000" dirty="0">
              <a:solidFill>
                <a:srgbClr val="000000"/>
              </a:solidFill>
              <a:latin typeface="Arial Narrow" panose="020B0606020202030204" pitchFamily="34" charset="0"/>
              <a:cs typeface="Calibri" panose="020F0502020204030204" pitchFamily="34" charset="0"/>
            </a:endParaRPr>
          </a:p>
          <a:p>
            <a:pPr eaLnBrk="1" hangingPunct="1">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They form the acronym </a:t>
            </a:r>
            <a:r>
              <a:rPr lang="en-US" altLang="en-US" sz="3600" b="1" dirty="0">
                <a:solidFill>
                  <a:srgbClr val="C00000"/>
                </a:solidFill>
                <a:latin typeface="Arial Black" panose="020B0A04020102020204" pitchFamily="34" charset="0"/>
                <a:cs typeface="Calibri" panose="020F0502020204030204" pitchFamily="34" charset="0"/>
              </a:rPr>
              <a:t>L.I.S.T.E.N.</a:t>
            </a:r>
            <a:r>
              <a:rPr lang="en-US" altLang="en-US" dirty="0">
                <a:solidFill>
                  <a:srgbClr val="000000"/>
                </a:solidFill>
                <a:latin typeface="Calibri" panose="020F0502020204030204" pitchFamily="34" charset="0"/>
                <a:cs typeface="Calibri" panose="020F0502020204030204" pitchFamily="34" charset="0"/>
              </a:rPr>
              <a:t> </a:t>
            </a:r>
            <a:endParaRPr lang="en-US" altLang="en-US" sz="2800" dirty="0">
              <a:solidFill>
                <a:srgbClr val="000000"/>
              </a:solidFill>
              <a:latin typeface="Calibri" panose="020F0502020204030204" pitchFamily="34" charset="0"/>
              <a:cs typeface="Calibri" panose="020F0502020204030204" pitchFamily="34" charset="0"/>
            </a:endParaRPr>
          </a:p>
        </p:txBody>
      </p:sp>
      <p:sp>
        <p:nvSpPr>
          <p:cNvPr id="23556" name="Rectangle 2">
            <a:extLst>
              <a:ext uri="{FF2B5EF4-FFF2-40B4-BE49-F238E27FC236}">
                <a16:creationId xmlns:a16="http://schemas.microsoft.com/office/drawing/2014/main" id="{E1C36B5A-A04B-45EA-A387-A9600A01061A}"/>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879D28BA-B383-444E-ABF4-DAA2E749A494}"/>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BB213BAD-B5A1-4225-8B1E-791A21A9A552}"/>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31C8D80D-2185-4FF1-A069-064230EA8C64}"/>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553C9901-40C5-44B1-B337-81D791F06203}"/>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12" name="Rectangle 4">
            <a:extLst>
              <a:ext uri="{FF2B5EF4-FFF2-40B4-BE49-F238E27FC236}">
                <a16:creationId xmlns:a16="http://schemas.microsoft.com/office/drawing/2014/main" id="{2A397142-E21D-45AB-8003-00CC843AF8B9}"/>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BDC8C2-5BA9-4920-B25B-9C71E80BE3BA}"/>
              </a:ext>
            </a:extLst>
          </p:cNvPr>
          <p:cNvSpPr>
            <a:spLocks noChangeArrowheads="1"/>
          </p:cNvSpPr>
          <p:nvPr/>
        </p:nvSpPr>
        <p:spPr bwMode="auto">
          <a:xfrm>
            <a:off x="228600" y="1600200"/>
            <a:ext cx="708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L</a:t>
            </a:r>
            <a:r>
              <a:rPr lang="en-US" altLang="en-US" dirty="0">
                <a:solidFill>
                  <a:srgbClr val="000000"/>
                </a:solidFill>
                <a:latin typeface="Arial Narrow" panose="020B0606020202030204" pitchFamily="34" charset="0"/>
                <a:cs typeface="Calibri" panose="020F0502020204030204" pitchFamily="34" charset="0"/>
              </a:rPr>
              <a:t>ook. </a:t>
            </a:r>
            <a:endParaRPr lang="en-US" altLang="en-US" sz="2800" dirty="0">
              <a:solidFill>
                <a:srgbClr val="000000"/>
              </a:solidFill>
              <a:latin typeface="Arial Narrow" panose="020B0606020202030204" pitchFamily="34" charset="0"/>
              <a:cs typeface="Calibri" panose="020F0502020204030204" pitchFamily="34" charset="0"/>
            </a:endParaRPr>
          </a:p>
        </p:txBody>
      </p:sp>
      <p:sp>
        <p:nvSpPr>
          <p:cNvPr id="24580" name="Rectangle 2">
            <a:extLst>
              <a:ext uri="{FF2B5EF4-FFF2-40B4-BE49-F238E27FC236}">
                <a16:creationId xmlns:a16="http://schemas.microsoft.com/office/drawing/2014/main" id="{539D6112-464B-419D-98D2-72BE87BD289D}"/>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02C379EE-5AA8-44D8-B6C6-67F9F90BD95E}"/>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DE561084-940D-4B4B-9C8C-9F2D9424AA25}"/>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EB8175B6-81C5-487B-BBC6-ECC88CB0B91E}"/>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7EDCC93F-D3F6-4CAA-B76A-50B1D97E8F00}"/>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241E0980-275F-44CF-93E9-1C0D89B06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6531"/>
            <a:ext cx="6553199" cy="461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1DB18D3C-A723-40EC-9FB5-EE66DF23FB42}"/>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F98CA7F-3A33-4F83-ADF0-DD9B96FD3EB7}"/>
              </a:ext>
            </a:extLst>
          </p:cNvPr>
          <p:cNvSpPr txBox="1"/>
          <p:nvPr/>
        </p:nvSpPr>
        <p:spPr>
          <a:xfrm>
            <a:off x="1373777" y="1737956"/>
            <a:ext cx="6093822" cy="584775"/>
          </a:xfrm>
          <a:prstGeom prst="rect">
            <a:avLst/>
          </a:prstGeom>
          <a:noFill/>
        </p:spPr>
        <p:txBody>
          <a:bodyPr wrap="square">
            <a:spAutoFit/>
          </a:bodyPr>
          <a:lstStyle/>
          <a:p>
            <a:r>
              <a:rPr lang="en-US" altLang="en-US" sz="3200" dirty="0">
                <a:solidFill>
                  <a:srgbClr val="000000"/>
                </a:solidFill>
                <a:latin typeface="Arial Narrow" panose="020B0606020202030204" pitchFamily="34" charset="0"/>
                <a:cs typeface="Calibri" panose="020F0502020204030204" pitchFamily="34" charset="0"/>
              </a:rPr>
              <a:t>Eye contact provides focus.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4B9A8A-4CFE-433D-A14A-83FD71311F26}"/>
              </a:ext>
            </a:extLst>
          </p:cNvPr>
          <p:cNvSpPr>
            <a:spLocks noChangeArrowheads="1"/>
          </p:cNvSpPr>
          <p:nvPr/>
        </p:nvSpPr>
        <p:spPr bwMode="auto">
          <a:xfrm>
            <a:off x="228600" y="1569184"/>
            <a:ext cx="845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I</a:t>
            </a:r>
            <a:r>
              <a:rPr lang="en-US" altLang="en-US" dirty="0">
                <a:solidFill>
                  <a:srgbClr val="000000"/>
                </a:solidFill>
                <a:latin typeface="Arial Narrow" panose="020B0606020202030204" pitchFamily="34" charset="0"/>
                <a:cs typeface="Calibri" panose="020F0502020204030204" pitchFamily="34" charset="0"/>
              </a:rPr>
              <a:t>nterpret. </a:t>
            </a:r>
          </a:p>
        </p:txBody>
      </p:sp>
      <p:sp>
        <p:nvSpPr>
          <p:cNvPr id="25604" name="Rectangle 2">
            <a:extLst>
              <a:ext uri="{FF2B5EF4-FFF2-40B4-BE49-F238E27FC236}">
                <a16:creationId xmlns:a16="http://schemas.microsoft.com/office/drawing/2014/main" id="{6FF6AE49-215D-4F9A-A96C-F7CD503AC06F}"/>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7D07CAC7-8C81-4C94-A5A7-F6EF5A6AD608}"/>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4B94A868-0BD7-4DD4-B72A-29FF3B2EDC30}"/>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4CA64903-2016-483C-A28F-6F171D6612E7}"/>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BDEFFA90-3679-4D9D-92AC-47BE6DC0BFA3}"/>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6335CE53-E8BD-4C6A-A94F-1C630A817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219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FF073DE2-E72A-4FF3-B0FF-0185FD480226}"/>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95E71F6-CB8A-4FD5-8391-189AF843F91F}"/>
              </a:ext>
            </a:extLst>
          </p:cNvPr>
          <p:cNvSpPr txBox="1"/>
          <p:nvPr/>
        </p:nvSpPr>
        <p:spPr>
          <a:xfrm>
            <a:off x="1752600" y="1700460"/>
            <a:ext cx="9753600" cy="1077218"/>
          </a:xfrm>
          <a:prstGeom prst="rect">
            <a:avLst/>
          </a:prstGeom>
          <a:noFill/>
        </p:spPr>
        <p:txBody>
          <a:bodyPr wrap="square">
            <a:spAutoFit/>
          </a:bodyPr>
          <a:lstStyle/>
          <a:p>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Put into your own words what you heard the person say; ask if that’s what they were saying.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6C1E6-2A55-4C91-8204-E8DBC3A0557A}"/>
              </a:ext>
            </a:extLst>
          </p:cNvPr>
          <p:cNvSpPr>
            <a:spLocks noChangeArrowheads="1"/>
          </p:cNvSpPr>
          <p:nvPr/>
        </p:nvSpPr>
        <p:spPr bwMode="auto">
          <a:xfrm>
            <a:off x="228600" y="1600200"/>
            <a:ext cx="868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S</a:t>
            </a:r>
            <a:r>
              <a:rPr lang="en-US" altLang="en-US" dirty="0">
                <a:solidFill>
                  <a:srgbClr val="000000"/>
                </a:solidFill>
                <a:latin typeface="Arial Narrow" panose="020B0606020202030204" pitchFamily="34" charset="0"/>
                <a:cs typeface="Calibri" panose="020F0502020204030204" pitchFamily="34" charset="0"/>
              </a:rPr>
              <a:t>ay more. </a:t>
            </a:r>
          </a:p>
        </p:txBody>
      </p:sp>
      <p:sp>
        <p:nvSpPr>
          <p:cNvPr id="26628" name="Rectangle 2">
            <a:extLst>
              <a:ext uri="{FF2B5EF4-FFF2-40B4-BE49-F238E27FC236}">
                <a16:creationId xmlns:a16="http://schemas.microsoft.com/office/drawing/2014/main" id="{AD0F3E16-E39B-427A-AB2C-23A7EEA16E0D}"/>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06BAD69C-FB52-4D15-9B83-85294EA4A6D8}"/>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ADA9DF08-F404-4F02-8D7E-98553FAE5EB3}"/>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9C4564AF-EF60-4003-BDDF-0E312F97430D}"/>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C5EE5949-7C48-4FDC-9D74-BC53DD46B2CB}"/>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6" name="Picture 5">
            <a:extLst>
              <a:ext uri="{FF2B5EF4-FFF2-40B4-BE49-F238E27FC236}">
                <a16:creationId xmlns:a16="http://schemas.microsoft.com/office/drawing/2014/main" id="{D16B4ADE-4A04-497B-B12C-FC16D875E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312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35F1B86-8B7F-4A6A-9D7F-0CB961CDB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793" y="3033355"/>
            <a:ext cx="3276605" cy="32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a:extLst>
              <a:ext uri="{FF2B5EF4-FFF2-40B4-BE49-F238E27FC236}">
                <a16:creationId xmlns:a16="http://schemas.microsoft.com/office/drawing/2014/main" id="{2EE1ED2B-6FF4-4658-9AE3-0726D65C4963}"/>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AA77CDE-54F0-428E-9A8E-3FEEC2AD618D}"/>
              </a:ext>
            </a:extLst>
          </p:cNvPr>
          <p:cNvSpPr txBox="1"/>
          <p:nvPr/>
        </p:nvSpPr>
        <p:spPr>
          <a:xfrm>
            <a:off x="2057400" y="1752600"/>
            <a:ext cx="7814854" cy="584775"/>
          </a:xfrm>
          <a:prstGeom prst="rect">
            <a:avLst/>
          </a:prstGeom>
          <a:noFill/>
        </p:spPr>
        <p:txBody>
          <a:bodyPr wrap="square">
            <a:spAutoFit/>
          </a:bodyPr>
          <a:lstStyle/>
          <a:p>
            <a:r>
              <a:rPr lang="en-US" altLang="en-US" sz="3200" dirty="0">
                <a:solidFill>
                  <a:srgbClr val="000000"/>
                </a:solidFill>
                <a:latin typeface="Arial Narrow" panose="020B0606020202030204" pitchFamily="34" charset="0"/>
                <a:cs typeface="Calibri" panose="020F0502020204030204" pitchFamily="34" charset="0"/>
              </a:rPr>
              <a:t>Ask a creative question about the speaker’s topic.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E1EF8-4AE1-4EFF-B43E-48C07BE59493}"/>
              </a:ext>
            </a:extLst>
          </p:cNvPr>
          <p:cNvSpPr>
            <a:spLocks noChangeArrowheads="1"/>
          </p:cNvSpPr>
          <p:nvPr/>
        </p:nvSpPr>
        <p:spPr bwMode="auto">
          <a:xfrm>
            <a:off x="228600" y="16002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T</a:t>
            </a:r>
            <a:r>
              <a:rPr lang="en-US" altLang="en-US" dirty="0">
                <a:solidFill>
                  <a:srgbClr val="000000"/>
                </a:solidFill>
                <a:latin typeface="Arial Narrow" panose="020B0606020202030204" pitchFamily="34" charset="0"/>
                <a:cs typeface="Calibri" panose="020F0502020204030204" pitchFamily="34" charset="0"/>
              </a:rPr>
              <a:t>ell your own feelings.</a:t>
            </a:r>
          </a:p>
        </p:txBody>
      </p:sp>
      <p:sp>
        <p:nvSpPr>
          <p:cNvPr id="27652" name="Rectangle 2">
            <a:extLst>
              <a:ext uri="{FF2B5EF4-FFF2-40B4-BE49-F238E27FC236}">
                <a16:creationId xmlns:a16="http://schemas.microsoft.com/office/drawing/2014/main" id="{CCCCFB4B-220A-4C36-9A46-5942140A2391}"/>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20B9AAF2-D7B3-486C-83D0-E4329DDD8C13}"/>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2B6C2DED-058B-4B69-B582-BE49FB2D8268}"/>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D7422F60-8D34-4872-8750-12684000A64A}"/>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13014D3A-7289-45F1-9389-9E0EDEE79F60}"/>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20B1953C-5E47-480F-8748-6E88D0F97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62084"/>
            <a:ext cx="8534399" cy="402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9AC27748-DCEE-432A-9D63-96E2469AF40E}"/>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4C16F1E-DEC9-476D-876A-7E0AB20DF710}"/>
              </a:ext>
            </a:extLst>
          </p:cNvPr>
          <p:cNvSpPr txBox="1"/>
          <p:nvPr/>
        </p:nvSpPr>
        <p:spPr>
          <a:xfrm>
            <a:off x="3886200" y="1752600"/>
            <a:ext cx="7086600" cy="584775"/>
          </a:xfrm>
          <a:prstGeom prst="rect">
            <a:avLst/>
          </a:prstGeom>
          <a:noFill/>
        </p:spPr>
        <p:txBody>
          <a:bodyPr wrap="square">
            <a:spAutoFit/>
          </a:bodyPr>
          <a:lstStyle/>
          <a:p>
            <a:r>
              <a:rPr lang="en-US" altLang="en-US" sz="3200" dirty="0">
                <a:solidFill>
                  <a:srgbClr val="000000"/>
                </a:solidFill>
                <a:latin typeface="Arial Narrow" panose="020B0606020202030204" pitchFamily="34" charset="0"/>
                <a:cs typeface="Calibri" panose="020F0502020204030204" pitchFamily="34" charset="0"/>
              </a:rPr>
              <a:t>Sense and name your feelings as you listen.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C77CCA0-E6C6-4D3D-967F-131E59772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1F28041-0F16-463C-B50B-0462B4540960}"/>
              </a:ext>
            </a:extLst>
          </p:cNvPr>
          <p:cNvSpPr/>
          <p:nvPr/>
        </p:nvSpPr>
        <p:spPr>
          <a:xfrm>
            <a:off x="6858000" y="3352800"/>
            <a:ext cx="5072271" cy="1384995"/>
          </a:xfrm>
          <a:prstGeom prst="rect">
            <a:avLst/>
          </a:prstGeom>
          <a:noFill/>
          <a:effectLst>
            <a:softEdge rad="127000"/>
          </a:effectLst>
        </p:spPr>
        <p:txBody>
          <a:bodyPr>
            <a:spAutoFit/>
          </a:bodyPr>
          <a:lstStyle/>
          <a:p>
            <a:pPr algn="ctr" eaLnBrk="1" hangingPunct="1">
              <a:defRPr/>
            </a:pPr>
            <a:r>
              <a:rPr lang="en-US" altLang="en-US" sz="2800" dirty="0">
                <a:latin typeface="Tahoma"/>
              </a:rPr>
              <a:t>By: Gregory Sr. &amp; Joan Hall</a:t>
            </a:r>
          </a:p>
          <a:p>
            <a:pPr algn="ctr" eaLnBrk="1" hangingPunct="1">
              <a:defRPr/>
            </a:pPr>
            <a:r>
              <a:rPr lang="en-US" sz="2800" dirty="0">
                <a:latin typeface="Tahoma"/>
              </a:rPr>
              <a:t>Chesapeake Conference</a:t>
            </a:r>
          </a:p>
          <a:p>
            <a:pPr algn="ctr" eaLnBrk="1" hangingPunct="1">
              <a:defRPr/>
            </a:pPr>
            <a:r>
              <a:rPr lang="en-US" sz="2800" dirty="0">
                <a:latin typeface="Tahoma"/>
              </a:rPr>
              <a:t>Area Coordinators</a:t>
            </a:r>
            <a:endParaRPr lang="en-US" sz="1600" dirty="0"/>
          </a:p>
        </p:txBody>
      </p:sp>
      <p:sp>
        <p:nvSpPr>
          <p:cNvPr id="13" name="Rectangle 12">
            <a:extLst>
              <a:ext uri="{FF2B5EF4-FFF2-40B4-BE49-F238E27FC236}">
                <a16:creationId xmlns:a16="http://schemas.microsoft.com/office/drawing/2014/main" id="{5F3605A9-7130-4149-8877-FE9258CEA978}"/>
              </a:ext>
            </a:extLst>
          </p:cNvPr>
          <p:cNvSpPr/>
          <p:nvPr/>
        </p:nvSpPr>
        <p:spPr>
          <a:xfrm>
            <a:off x="685800" y="384026"/>
            <a:ext cx="9144000" cy="1938992"/>
          </a:xfrm>
          <a:prstGeom prst="rect">
            <a:avLst/>
          </a:prstGeom>
          <a:solidFill>
            <a:schemeClr val="bg1"/>
          </a:solidFill>
          <a:effectLst>
            <a:softEdge rad="31750"/>
          </a:effectLst>
        </p:spPr>
        <p:txBody>
          <a:bodyPr wrap="square">
            <a:spAutoFit/>
          </a:bodyPr>
          <a:lstStyle/>
          <a:p>
            <a:pPr eaLnBrk="1" hangingPunct="1">
              <a:defRPr/>
            </a:pPr>
            <a:r>
              <a:rPr lang="en-US" altLang="en-US" sz="6000" b="1" dirty="0">
                <a:solidFill>
                  <a:srgbClr val="000000"/>
                </a:solidFill>
                <a:latin typeface="Engravers MT" panose="02090707080505020304" pitchFamily="18" charset="0"/>
                <a:cs typeface="Times New Roman" panose="02020603050405020304" pitchFamily="18" charset="0"/>
              </a:rPr>
              <a:t>A PLACE </a:t>
            </a:r>
          </a:p>
          <a:p>
            <a:pPr eaLnBrk="1" hangingPunct="1">
              <a:defRPr/>
            </a:pPr>
            <a:r>
              <a:rPr lang="en-US" altLang="en-US" sz="6000" b="1" dirty="0">
                <a:solidFill>
                  <a:srgbClr val="000000"/>
                </a:solidFill>
                <a:latin typeface="Engravers MT" panose="02090707080505020304" pitchFamily="18" charset="0"/>
                <a:cs typeface="Times New Roman" panose="02020603050405020304" pitchFamily="18" charset="0"/>
              </a:rPr>
              <a:t>TO BELONG</a:t>
            </a:r>
          </a:p>
        </p:txBody>
      </p:sp>
      <p:sp>
        <p:nvSpPr>
          <p:cNvPr id="6" name="Rectangle 5">
            <a:extLst>
              <a:ext uri="{FF2B5EF4-FFF2-40B4-BE49-F238E27FC236}">
                <a16:creationId xmlns:a16="http://schemas.microsoft.com/office/drawing/2014/main" id="{15928DF3-B88A-4A32-824B-985EE0C20B51}"/>
              </a:ext>
            </a:extLst>
          </p:cNvPr>
          <p:cNvSpPr/>
          <p:nvPr/>
        </p:nvSpPr>
        <p:spPr>
          <a:xfrm>
            <a:off x="2721665" y="2092185"/>
            <a:ext cx="5072270" cy="461665"/>
          </a:xfrm>
          <a:prstGeom prst="rect">
            <a:avLst/>
          </a:prstGeom>
          <a:solidFill>
            <a:schemeClr val="bg1"/>
          </a:solidFill>
          <a:effectLst>
            <a:softEdge rad="317500"/>
          </a:effectLst>
        </p:spPr>
        <p:txBody>
          <a:bodyPr wrap="square">
            <a:spAutoFit/>
          </a:bodyPr>
          <a:lstStyle/>
          <a:p>
            <a:pPr algn="r" eaLnBrk="1" hangingPunct="1">
              <a:defRPr/>
            </a:pPr>
            <a:r>
              <a:rPr lang="en-US" sz="2400" dirty="0">
                <a:solidFill>
                  <a:srgbClr val="000000"/>
                </a:solidFill>
                <a:latin typeface="Arial Narrow" panose="020B0606020202030204" pitchFamily="34" charset="0"/>
                <a:cs typeface="Calibri" panose="020F0502020204030204" pitchFamily="34" charset="0"/>
              </a:rPr>
              <a:t>YOUTH GROUP ESSENTIALS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8B1180-643A-4592-BFC4-6EDB9D21904C}"/>
              </a:ext>
            </a:extLst>
          </p:cNvPr>
          <p:cNvSpPr>
            <a:spLocks noChangeArrowheads="1"/>
          </p:cNvSpPr>
          <p:nvPr/>
        </p:nvSpPr>
        <p:spPr bwMode="auto">
          <a:xfrm>
            <a:off x="228600" y="1600200"/>
            <a:ext cx="8305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E</a:t>
            </a:r>
            <a:r>
              <a:rPr lang="en-US" altLang="en-US" dirty="0">
                <a:solidFill>
                  <a:srgbClr val="000000"/>
                </a:solidFill>
                <a:latin typeface="Arial Narrow" panose="020B0606020202030204" pitchFamily="34" charset="0"/>
                <a:cs typeface="Calibri" panose="020F0502020204030204" pitchFamily="34" charset="0"/>
              </a:rPr>
              <a:t>mpathize. </a:t>
            </a:r>
          </a:p>
        </p:txBody>
      </p:sp>
      <p:sp>
        <p:nvSpPr>
          <p:cNvPr id="28676" name="Rectangle 2">
            <a:extLst>
              <a:ext uri="{FF2B5EF4-FFF2-40B4-BE49-F238E27FC236}">
                <a16:creationId xmlns:a16="http://schemas.microsoft.com/office/drawing/2014/main" id="{BEC99045-064E-49EB-9024-8C808177201F}"/>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2E5B0BF4-A7D1-4B3F-8E26-85A0D289C7DD}"/>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A4989C61-F6C9-422D-B1D7-47D9543F4E7A}"/>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0E5BBEC3-62E3-4AD8-A251-382EA287DC91}"/>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B1F70799-8245-4D18-87FF-6E5F7697616D}"/>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6" name="Rectangle 5">
            <a:extLst>
              <a:ext uri="{FF2B5EF4-FFF2-40B4-BE49-F238E27FC236}">
                <a16:creationId xmlns:a16="http://schemas.microsoft.com/office/drawing/2014/main" id="{B9BD608F-AAD3-4352-B21E-66D0F8D85E23}"/>
              </a:ext>
            </a:extLst>
          </p:cNvPr>
          <p:cNvSpPr>
            <a:spLocks noChangeArrowheads="1"/>
          </p:cNvSpPr>
          <p:nvPr/>
        </p:nvSpPr>
        <p:spPr bwMode="auto">
          <a:xfrm>
            <a:off x="2901413" y="3581400"/>
            <a:ext cx="2051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What?</a:t>
            </a:r>
          </a:p>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When?</a:t>
            </a:r>
          </a:p>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Why?</a:t>
            </a:r>
          </a:p>
          <a:p>
            <a:pPr eaLnBrk="1" hangingPunct="1">
              <a:spcBef>
                <a:spcPct val="0"/>
              </a:spcBef>
              <a:buClrTx/>
              <a:buFontTx/>
              <a:buNone/>
            </a:pPr>
            <a:r>
              <a:rPr lang="en-US" altLang="en-US" sz="4000" b="1" dirty="0">
                <a:solidFill>
                  <a:srgbClr val="000000"/>
                </a:solidFill>
                <a:latin typeface="Arial Black" panose="020B0A04020102020204" pitchFamily="34" charset="0"/>
                <a:cs typeface="Calibri" panose="020F0502020204030204" pitchFamily="34" charset="0"/>
              </a:rPr>
              <a:t>How?</a:t>
            </a:r>
            <a:endParaRPr lang="en-US" altLang="en-US" sz="2400" b="1" dirty="0">
              <a:latin typeface="Arial Black" panose="020B0A04020102020204" pitchFamily="34" charset="0"/>
            </a:endParaRPr>
          </a:p>
        </p:txBody>
      </p:sp>
      <p:sp>
        <p:nvSpPr>
          <p:cNvPr id="12" name="Rectangle 4">
            <a:extLst>
              <a:ext uri="{FF2B5EF4-FFF2-40B4-BE49-F238E27FC236}">
                <a16:creationId xmlns:a16="http://schemas.microsoft.com/office/drawing/2014/main" id="{0253BB3C-BC4D-4159-BC5B-C6A1A0B7717D}"/>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0DDD2F1-F8B1-4576-9012-02C7266B5301}"/>
              </a:ext>
            </a:extLst>
          </p:cNvPr>
          <p:cNvSpPr txBox="1"/>
          <p:nvPr/>
        </p:nvSpPr>
        <p:spPr>
          <a:xfrm>
            <a:off x="2133600" y="1742182"/>
            <a:ext cx="9829800" cy="1077218"/>
          </a:xfrm>
          <a:prstGeom prst="rect">
            <a:avLst/>
          </a:prstGeom>
          <a:noFill/>
        </p:spPr>
        <p:txBody>
          <a:bodyPr wrap="square">
            <a:spAutoFit/>
          </a:bodyPr>
          <a:lstStyle/>
          <a:p>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Tentatively ask if what you’re feeling is the same as the speaker’s feelings.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1000"/>
                                        <p:tgtEl>
                                          <p:spTgt spid="6">
                                            <p:txEl>
                                              <p:pRg st="0" end="0"/>
                                            </p:txEl>
                                          </p:spTgt>
                                        </p:tgtEl>
                                      </p:cBhvr>
                                    </p:animEffect>
                                  </p:childTnLst>
                                </p:cTn>
                              </p:par>
                            </p:childTnLst>
                          </p:cTn>
                        </p:par>
                        <p:par>
                          <p:cTn id="14" fill="hold">
                            <p:stCondLst>
                              <p:cond delay="2500"/>
                            </p:stCondLst>
                            <p:childTnLst>
                              <p:par>
                                <p:cTn id="15" presetID="53" presetClass="entr" presetSubtype="16" fill="hold" nodeType="afterEffect">
                                  <p:stCondLst>
                                    <p:cond delay="10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6">
                                            <p:txEl>
                                              <p:pRg st="1" end="1"/>
                                            </p:txEl>
                                          </p:spTgt>
                                        </p:tgtEl>
                                      </p:cBhvr>
                                    </p:animEffect>
                                  </p:childTnLst>
                                </p:cTn>
                              </p:par>
                            </p:childTnLst>
                          </p:cTn>
                        </p:par>
                        <p:par>
                          <p:cTn id="20" fill="hold">
                            <p:stCondLst>
                              <p:cond delay="4500"/>
                            </p:stCondLst>
                            <p:childTnLst>
                              <p:par>
                                <p:cTn id="21" presetID="53" presetClass="entr" presetSubtype="16" fill="hold" nodeType="afterEffect">
                                  <p:stCondLst>
                                    <p:cond delay="100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5" dur="1000"/>
                                        <p:tgtEl>
                                          <p:spTgt spid="6">
                                            <p:txEl>
                                              <p:pRg st="2" end="2"/>
                                            </p:txEl>
                                          </p:spTgt>
                                        </p:tgtEl>
                                      </p:cBhvr>
                                    </p:animEffect>
                                  </p:childTnLst>
                                </p:cTn>
                              </p:par>
                            </p:childTnLst>
                          </p:cTn>
                        </p:par>
                        <p:par>
                          <p:cTn id="26" fill="hold">
                            <p:stCondLst>
                              <p:cond delay="6500"/>
                            </p:stCondLst>
                            <p:childTnLst>
                              <p:par>
                                <p:cTn id="27" presetID="53" presetClass="entr" presetSubtype="16" fill="hold" nodeType="afterEffect">
                                  <p:stCondLst>
                                    <p:cond delay="100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B2913-CF21-4973-A617-8334684B0E46}"/>
              </a:ext>
            </a:extLst>
          </p:cNvPr>
          <p:cNvSpPr>
            <a:spLocks noChangeArrowheads="1"/>
          </p:cNvSpPr>
          <p:nvPr/>
        </p:nvSpPr>
        <p:spPr bwMode="auto">
          <a:xfrm>
            <a:off x="152400" y="16002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cs typeface="Calibri" panose="020F0502020204030204" pitchFamily="34" charset="0"/>
              </a:rPr>
              <a:t>N</a:t>
            </a:r>
            <a:r>
              <a:rPr lang="en-US" altLang="en-US" dirty="0">
                <a:solidFill>
                  <a:srgbClr val="000000"/>
                </a:solidFill>
                <a:latin typeface="Arial Narrow" panose="020B0606020202030204" pitchFamily="34" charset="0"/>
                <a:cs typeface="Calibri" panose="020F0502020204030204" pitchFamily="34" charset="0"/>
              </a:rPr>
              <a:t>on-verbal communication. </a:t>
            </a:r>
          </a:p>
        </p:txBody>
      </p:sp>
      <p:sp>
        <p:nvSpPr>
          <p:cNvPr id="29700" name="Rectangle 2">
            <a:extLst>
              <a:ext uri="{FF2B5EF4-FFF2-40B4-BE49-F238E27FC236}">
                <a16:creationId xmlns:a16="http://schemas.microsoft.com/office/drawing/2014/main" id="{C9209B9B-A3F7-458D-998D-0AB9F80F1D20}"/>
              </a:ext>
            </a:extLst>
          </p:cNvPr>
          <p:cNvSpPr>
            <a:spLocks noChangeArrowheads="1"/>
          </p:cNvSpPr>
          <p:nvPr/>
        </p:nvSpPr>
        <p:spPr bwMode="auto">
          <a:xfrm>
            <a:off x="9144000" y="2362205"/>
            <a:ext cx="2362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002060"/>
                </a:solidFill>
                <a:latin typeface="Arial Narrow" panose="020B0606020202030204" pitchFamily="34" charset="0"/>
                <a:cs typeface="Calibri" panose="020F0502020204030204" pitchFamily="34" charset="0"/>
              </a:rPr>
              <a:t>Active Listening</a:t>
            </a:r>
          </a:p>
        </p:txBody>
      </p:sp>
      <p:sp>
        <p:nvSpPr>
          <p:cNvPr id="4" name="Arc 3">
            <a:extLst>
              <a:ext uri="{FF2B5EF4-FFF2-40B4-BE49-F238E27FC236}">
                <a16:creationId xmlns:a16="http://schemas.microsoft.com/office/drawing/2014/main" id="{2D2CBAEE-785C-4083-BD3A-2301426EBAFD}"/>
              </a:ext>
            </a:extLst>
          </p:cNvPr>
          <p:cNvSpPr/>
          <p:nvPr/>
        </p:nvSpPr>
        <p:spPr bwMode="auto">
          <a:xfrm>
            <a:off x="9372600" y="3808413"/>
            <a:ext cx="2057400" cy="1446212"/>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5E312AC1-4571-4034-AAAE-F6D6755E32AC}"/>
              </a:ext>
            </a:extLst>
          </p:cNvPr>
          <p:cNvSpPr/>
          <p:nvPr/>
        </p:nvSpPr>
        <p:spPr bwMode="auto">
          <a:xfrm>
            <a:off x="9525000" y="4056068"/>
            <a:ext cx="1752600" cy="1354137"/>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6BBBFF59-2012-42E2-A594-2A53E1CA64EC}"/>
              </a:ext>
            </a:extLst>
          </p:cNvPr>
          <p:cNvSpPr/>
          <p:nvPr/>
        </p:nvSpPr>
        <p:spPr bwMode="auto">
          <a:xfrm>
            <a:off x="9731375" y="4249743"/>
            <a:ext cx="1393825" cy="1235075"/>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CE1B3FDC-635C-4707-B3DF-6662CB1C373F}"/>
              </a:ext>
            </a:extLst>
          </p:cNvPr>
          <p:cNvSpPr/>
          <p:nvPr/>
        </p:nvSpPr>
        <p:spPr bwMode="auto">
          <a:xfrm>
            <a:off x="9906000" y="4495805"/>
            <a:ext cx="1066800" cy="989013"/>
          </a:xfrm>
          <a:prstGeom prst="arc">
            <a:avLst>
              <a:gd name="adj1" fmla="val 10793704"/>
              <a:gd name="adj2" fmla="val 21499251"/>
            </a:avLst>
          </a:prstGeom>
          <a:solidFill>
            <a:schemeClr val="bg1"/>
          </a:solidFill>
          <a:ln w="76200" cap="flat" cmpd="sng" algn="ctr">
            <a:solidFill>
              <a:srgbClr val="00206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pic>
        <p:nvPicPr>
          <p:cNvPr id="5" name="Picture 4">
            <a:extLst>
              <a:ext uri="{FF2B5EF4-FFF2-40B4-BE49-F238E27FC236}">
                <a16:creationId xmlns:a16="http://schemas.microsoft.com/office/drawing/2014/main" id="{338D4810-5BD1-4EDC-AF0B-2011D46CB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38973"/>
            <a:ext cx="4113217" cy="411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7D466B0-0DDE-47C6-A9B0-B1CEAEF67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953882"/>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4DF508A-A6C1-470E-A04A-EE72856A6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718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055AB039-A735-4547-9FBC-C0B1386019E6}"/>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13AA158-AFB0-4543-B7A5-63A9293A33E0}"/>
              </a:ext>
            </a:extLst>
          </p:cNvPr>
          <p:cNvSpPr txBox="1"/>
          <p:nvPr/>
        </p:nvSpPr>
        <p:spPr>
          <a:xfrm>
            <a:off x="4495800" y="1742182"/>
            <a:ext cx="7467600" cy="1077218"/>
          </a:xfrm>
          <a:prstGeom prst="rect">
            <a:avLst/>
          </a:prstGeom>
          <a:noFill/>
        </p:spPr>
        <p:txBody>
          <a:bodyPr wrap="square">
            <a:spAutoFit/>
          </a:bodyPr>
          <a:lstStyle/>
          <a:p>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Observe body language, facial expressions, tone of voice, and posture. </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D315B-2027-4C06-9754-D08806ABD657}"/>
              </a:ext>
            </a:extLst>
          </p:cNvPr>
          <p:cNvSpPr>
            <a:spLocks noChangeArrowheads="1"/>
          </p:cNvSpPr>
          <p:nvPr/>
        </p:nvSpPr>
        <p:spPr bwMode="auto">
          <a:xfrm>
            <a:off x="228599" y="1600200"/>
            <a:ext cx="85248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latin typeface="Arial Black" panose="020B0A04020102020204" pitchFamily="34" charset="0"/>
                <a:ea typeface="Calibri" panose="020F0502020204030204" pitchFamily="34" charset="0"/>
                <a:cs typeface="Arial" panose="020B0604020202020204" pitchFamily="34" charset="0"/>
              </a:rPr>
              <a:t>DON’T DO THESE! </a:t>
            </a:r>
          </a:p>
          <a:p>
            <a:pPr eaLnBrk="1" hangingPunct="1">
              <a:spcBef>
                <a:spcPct val="0"/>
              </a:spcBef>
              <a:buClrTx/>
              <a:buFontTx/>
              <a:buNone/>
            </a:pPr>
            <a:r>
              <a:rPr lang="en-US" altLang="en-US" dirty="0">
                <a:solidFill>
                  <a:srgbClr val="C00000"/>
                </a:solidFill>
                <a:latin typeface="Arial Narrow" panose="020B0606020202030204" pitchFamily="34" charset="0"/>
                <a:ea typeface="Calibri" panose="020F0502020204030204" pitchFamily="34" charset="0"/>
                <a:cs typeface="Arial" panose="020B0604020202020204" pitchFamily="34" charset="0"/>
              </a:rPr>
              <a:t>Barriers to avoid in order to be a good listener include: </a:t>
            </a:r>
          </a:p>
        </p:txBody>
      </p:sp>
      <p:sp>
        <p:nvSpPr>
          <p:cNvPr id="27652" name="Rectangle 2">
            <a:extLst>
              <a:ext uri="{FF2B5EF4-FFF2-40B4-BE49-F238E27FC236}">
                <a16:creationId xmlns:a16="http://schemas.microsoft.com/office/drawing/2014/main" id="{2C6565B3-CAD8-45F8-99EA-5FDBC553D7FA}"/>
              </a:ext>
            </a:extLst>
          </p:cNvPr>
          <p:cNvSpPr>
            <a:spLocks noChangeArrowheads="1"/>
          </p:cNvSpPr>
          <p:nvPr/>
        </p:nvSpPr>
        <p:spPr bwMode="auto">
          <a:xfrm>
            <a:off x="9144000" y="2362200"/>
            <a:ext cx="236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C00000"/>
                </a:solidFill>
                <a:latin typeface="Arial Narrow" panose="020B0606020202030204" pitchFamily="34" charset="0"/>
                <a:cs typeface="Calibri" panose="020F0502020204030204" pitchFamily="34" charset="0"/>
              </a:rPr>
              <a:t>Barriers</a:t>
            </a:r>
          </a:p>
        </p:txBody>
      </p:sp>
      <p:sp>
        <p:nvSpPr>
          <p:cNvPr id="4" name="Arc 3">
            <a:extLst>
              <a:ext uri="{FF2B5EF4-FFF2-40B4-BE49-F238E27FC236}">
                <a16:creationId xmlns:a16="http://schemas.microsoft.com/office/drawing/2014/main" id="{F55708E5-19FF-4D21-B390-011D9D4934E4}"/>
              </a:ext>
            </a:extLst>
          </p:cNvPr>
          <p:cNvSpPr/>
          <p:nvPr/>
        </p:nvSpPr>
        <p:spPr bwMode="auto">
          <a:xfrm rot="10800000">
            <a:off x="9372600" y="3513138"/>
            <a:ext cx="2057400" cy="1447800"/>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0B1A3C16-F2C3-4BA2-A64C-3242A30ED533}"/>
              </a:ext>
            </a:extLst>
          </p:cNvPr>
          <p:cNvSpPr/>
          <p:nvPr/>
        </p:nvSpPr>
        <p:spPr bwMode="auto">
          <a:xfrm rot="10800000">
            <a:off x="9525000" y="3322643"/>
            <a:ext cx="1752600" cy="135572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84E43439-D9B1-482C-9443-11A5A8EF66F2}"/>
              </a:ext>
            </a:extLst>
          </p:cNvPr>
          <p:cNvSpPr/>
          <p:nvPr/>
        </p:nvSpPr>
        <p:spPr bwMode="auto">
          <a:xfrm rot="10800000">
            <a:off x="9655175" y="3132143"/>
            <a:ext cx="1393825" cy="123507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5924D9A6-4448-42B3-A0CB-326969CD97C8}"/>
              </a:ext>
            </a:extLst>
          </p:cNvPr>
          <p:cNvSpPr/>
          <p:nvPr/>
        </p:nvSpPr>
        <p:spPr bwMode="auto">
          <a:xfrm rot="10800000">
            <a:off x="9829800" y="3011488"/>
            <a:ext cx="1066800" cy="989012"/>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27657" name="WordArt 4">
            <a:extLst>
              <a:ext uri="{FF2B5EF4-FFF2-40B4-BE49-F238E27FC236}">
                <a16:creationId xmlns:a16="http://schemas.microsoft.com/office/drawing/2014/main" id="{F8C6A9FF-825E-483D-992A-D3E888A53266}"/>
              </a:ext>
            </a:extLst>
          </p:cNvPr>
          <p:cNvSpPr>
            <a:spLocks noChangeArrowheads="1" noChangeShapeType="1" noTextEdit="1"/>
          </p:cNvSpPr>
          <p:nvPr/>
        </p:nvSpPr>
        <p:spPr bwMode="auto">
          <a:xfrm>
            <a:off x="409575" y="2819400"/>
            <a:ext cx="4873626" cy="12954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Expectation</a:t>
            </a:r>
          </a:p>
        </p:txBody>
      </p:sp>
      <p:sp>
        <p:nvSpPr>
          <p:cNvPr id="11" name="WordArt 5">
            <a:extLst>
              <a:ext uri="{FF2B5EF4-FFF2-40B4-BE49-F238E27FC236}">
                <a16:creationId xmlns:a16="http://schemas.microsoft.com/office/drawing/2014/main" id="{5D204EA9-36EA-4CF3-9758-CB63A35F462A}"/>
              </a:ext>
            </a:extLst>
          </p:cNvPr>
          <p:cNvSpPr>
            <a:spLocks noChangeArrowheads="1" noChangeShapeType="1" noTextEdit="1"/>
          </p:cNvSpPr>
          <p:nvPr/>
        </p:nvSpPr>
        <p:spPr bwMode="auto">
          <a:xfrm>
            <a:off x="5486400" y="2825750"/>
            <a:ext cx="3733800" cy="257175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Relationship</a:t>
            </a:r>
          </a:p>
        </p:txBody>
      </p:sp>
      <p:sp>
        <p:nvSpPr>
          <p:cNvPr id="12" name="WordArt 6">
            <a:extLst>
              <a:ext uri="{FF2B5EF4-FFF2-40B4-BE49-F238E27FC236}">
                <a16:creationId xmlns:a16="http://schemas.microsoft.com/office/drawing/2014/main" id="{56297B81-DB3F-4473-8C79-200E3FF9EE8F}"/>
              </a:ext>
            </a:extLst>
          </p:cNvPr>
          <p:cNvSpPr>
            <a:spLocks noChangeArrowheads="1" noChangeShapeType="1" noTextEdit="1"/>
          </p:cNvSpPr>
          <p:nvPr/>
        </p:nvSpPr>
        <p:spPr bwMode="auto">
          <a:xfrm>
            <a:off x="381000" y="5162550"/>
            <a:ext cx="4724400" cy="1314450"/>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Personal Situation</a:t>
            </a:r>
          </a:p>
        </p:txBody>
      </p:sp>
      <p:sp>
        <p:nvSpPr>
          <p:cNvPr id="13" name="WordArt 7">
            <a:extLst>
              <a:ext uri="{FF2B5EF4-FFF2-40B4-BE49-F238E27FC236}">
                <a16:creationId xmlns:a16="http://schemas.microsoft.com/office/drawing/2014/main" id="{11A45D74-B139-40D1-AF98-3E04F51DE6F8}"/>
              </a:ext>
            </a:extLst>
          </p:cNvPr>
          <p:cNvSpPr>
            <a:spLocks noChangeArrowheads="1" noChangeShapeType="1" noTextEdit="1"/>
          </p:cNvSpPr>
          <p:nvPr/>
        </p:nvSpPr>
        <p:spPr bwMode="auto">
          <a:xfrm>
            <a:off x="6629400" y="5289550"/>
            <a:ext cx="51816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Emotional Mindset</a:t>
            </a:r>
          </a:p>
        </p:txBody>
      </p:sp>
      <p:sp>
        <p:nvSpPr>
          <p:cNvPr id="27661" name="WordArt 8">
            <a:extLst>
              <a:ext uri="{FF2B5EF4-FFF2-40B4-BE49-F238E27FC236}">
                <a16:creationId xmlns:a16="http://schemas.microsoft.com/office/drawing/2014/main" id="{7E59D989-FD3D-4475-9528-4A1F46934EA6}"/>
              </a:ext>
            </a:extLst>
          </p:cNvPr>
          <p:cNvSpPr>
            <a:spLocks noChangeArrowheads="1" noChangeShapeType="1" noTextEdit="1"/>
          </p:cNvSpPr>
          <p:nvPr/>
        </p:nvSpPr>
        <p:spPr bwMode="auto">
          <a:xfrm>
            <a:off x="401638" y="3876680"/>
            <a:ext cx="3913188" cy="1285875"/>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Boredom</a:t>
            </a:r>
          </a:p>
        </p:txBody>
      </p:sp>
      <p:sp>
        <p:nvSpPr>
          <p:cNvPr id="27662" name="WordArt 7">
            <a:extLst>
              <a:ext uri="{FF2B5EF4-FFF2-40B4-BE49-F238E27FC236}">
                <a16:creationId xmlns:a16="http://schemas.microsoft.com/office/drawing/2014/main" id="{5BB0161F-7569-4F89-B31B-F992F7DF94FC}"/>
              </a:ext>
            </a:extLst>
          </p:cNvPr>
          <p:cNvSpPr>
            <a:spLocks noChangeArrowheads="1" noChangeShapeType="1" noTextEdit="1"/>
          </p:cNvSpPr>
          <p:nvPr/>
        </p:nvSpPr>
        <p:spPr bwMode="auto">
          <a:xfrm>
            <a:off x="4648200" y="4775200"/>
            <a:ext cx="4724400" cy="6477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rgbClr val="000000"/>
                </a:solidFill>
                <a:latin typeface="Arial Black" panose="020B0A04020102020204" pitchFamily="34" charset="0"/>
              </a:rPr>
              <a:t>Daydreaming</a:t>
            </a:r>
          </a:p>
        </p:txBody>
      </p:sp>
      <p:sp>
        <p:nvSpPr>
          <p:cNvPr id="27663" name="WordArt 10">
            <a:extLst>
              <a:ext uri="{FF2B5EF4-FFF2-40B4-BE49-F238E27FC236}">
                <a16:creationId xmlns:a16="http://schemas.microsoft.com/office/drawing/2014/main" id="{2745C278-3875-4BD7-BDED-9F94938F6412}"/>
              </a:ext>
            </a:extLst>
          </p:cNvPr>
          <p:cNvSpPr>
            <a:spLocks noChangeArrowheads="1" noChangeShapeType="1" noTextEdit="1"/>
          </p:cNvSpPr>
          <p:nvPr/>
        </p:nvSpPr>
        <p:spPr bwMode="auto">
          <a:xfrm>
            <a:off x="5029200" y="5981700"/>
            <a:ext cx="32766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Anger</a:t>
            </a:r>
          </a:p>
        </p:txBody>
      </p:sp>
      <p:sp>
        <p:nvSpPr>
          <p:cNvPr id="27664" name="WordArt 9" descr="Paper bag">
            <a:extLst>
              <a:ext uri="{FF2B5EF4-FFF2-40B4-BE49-F238E27FC236}">
                <a16:creationId xmlns:a16="http://schemas.microsoft.com/office/drawing/2014/main" id="{556E39B5-55BE-4A2F-A810-5BFFBD9AC1F5}"/>
              </a:ext>
            </a:extLst>
          </p:cNvPr>
          <p:cNvSpPr>
            <a:spLocks noChangeArrowheads="1" noChangeShapeType="1" noTextEdit="1"/>
          </p:cNvSpPr>
          <p:nvPr/>
        </p:nvSpPr>
        <p:spPr bwMode="auto">
          <a:xfrm>
            <a:off x="2667000" y="3810000"/>
            <a:ext cx="4411662" cy="523875"/>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2060"/>
                </a:solidFill>
                <a:effectLst>
                  <a:outerShdw dist="563972" dir="14049741" sx="125000" sy="125000" algn="tl" rotWithShape="0">
                    <a:srgbClr val="C7DFD3"/>
                  </a:outerShdw>
                </a:effectLst>
                <a:cs typeface="Times New Roman" panose="02020603050405020304" pitchFamily="18" charset="0"/>
              </a:rPr>
              <a:t>Poor Self-Esteem</a:t>
            </a:r>
          </a:p>
        </p:txBody>
      </p:sp>
      <p:sp>
        <p:nvSpPr>
          <p:cNvPr id="19" name="Rectangle 4">
            <a:extLst>
              <a:ext uri="{FF2B5EF4-FFF2-40B4-BE49-F238E27FC236}">
                <a16:creationId xmlns:a16="http://schemas.microsoft.com/office/drawing/2014/main" id="{20BD806C-CFCD-4448-94D1-1CE6B3B714F6}"/>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fade">
                                      <p:cBhvr>
                                        <p:cTn id="10" dur="500"/>
                                        <p:tgtEl>
                                          <p:spTgt spid="276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par>
                          <p:cTn id="34" fill="hold">
                            <p:stCondLst>
                              <p:cond delay="2500"/>
                            </p:stCondLst>
                            <p:childTnLst>
                              <p:par>
                                <p:cTn id="35" presetID="16" presetClass="entr" presetSubtype="21" fill="hold" grpId="0" nodeType="after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1000"/>
                                        <p:tgtEl>
                                          <p:spTgt spid="12"/>
                                        </p:tgtEl>
                                      </p:cBhvr>
                                    </p:animEffect>
                                  </p:childTnLst>
                                </p:cTn>
                              </p:par>
                            </p:childTnLst>
                          </p:cTn>
                        </p:par>
                        <p:par>
                          <p:cTn id="38" fill="hold">
                            <p:stCondLst>
                              <p:cond delay="4000"/>
                            </p:stCondLst>
                            <p:childTnLst>
                              <p:par>
                                <p:cTn id="39" presetID="45" presetClass="entr" presetSubtype="0" fill="hold" grpId="0" nodeType="afterEffect">
                                  <p:stCondLst>
                                    <p:cond delay="500"/>
                                  </p:stCondLst>
                                  <p:childTnLst>
                                    <p:set>
                                      <p:cBhvr>
                                        <p:cTn id="40" dur="1" fill="hold">
                                          <p:stCondLst>
                                            <p:cond delay="0"/>
                                          </p:stCondLst>
                                        </p:cTn>
                                        <p:tgtEl>
                                          <p:spTgt spid="27657"/>
                                        </p:tgtEl>
                                        <p:attrNameLst>
                                          <p:attrName>style.visibility</p:attrName>
                                        </p:attrNameLst>
                                      </p:cBhvr>
                                      <p:to>
                                        <p:strVal val="visible"/>
                                      </p:to>
                                    </p:set>
                                    <p:animEffect transition="in" filter="fade">
                                      <p:cBhvr>
                                        <p:cTn id="41" dur="1000"/>
                                        <p:tgtEl>
                                          <p:spTgt spid="27657"/>
                                        </p:tgtEl>
                                      </p:cBhvr>
                                    </p:animEffect>
                                    <p:anim calcmode="lin" valueType="num">
                                      <p:cBhvr>
                                        <p:cTn id="42" dur="1000" fill="hold"/>
                                        <p:tgtEl>
                                          <p:spTgt spid="27657"/>
                                        </p:tgtEl>
                                        <p:attrNameLst>
                                          <p:attrName>ppt_w</p:attrName>
                                        </p:attrNameLst>
                                      </p:cBhvr>
                                      <p:tavLst>
                                        <p:tav tm="0" fmla="#ppt_w*sin(2.5*pi*$)">
                                          <p:val>
                                            <p:fltVal val="0"/>
                                          </p:val>
                                        </p:tav>
                                        <p:tav tm="100000">
                                          <p:val>
                                            <p:fltVal val="1"/>
                                          </p:val>
                                        </p:tav>
                                      </p:tavLst>
                                    </p:anim>
                                    <p:anim calcmode="lin" valueType="num">
                                      <p:cBhvr>
                                        <p:cTn id="43" dur="1000" fill="hold"/>
                                        <p:tgtEl>
                                          <p:spTgt spid="27657"/>
                                        </p:tgtEl>
                                        <p:attrNameLst>
                                          <p:attrName>ppt_h</p:attrName>
                                        </p:attrNameLst>
                                      </p:cBhvr>
                                      <p:tavLst>
                                        <p:tav tm="0">
                                          <p:val>
                                            <p:strVal val="#ppt_h"/>
                                          </p:val>
                                        </p:tav>
                                        <p:tav tm="100000">
                                          <p:val>
                                            <p:strVal val="#ppt_h"/>
                                          </p:val>
                                        </p:tav>
                                      </p:tavLst>
                                    </p:anim>
                                  </p:childTnLst>
                                </p:cTn>
                              </p:par>
                            </p:childTnLst>
                          </p:cTn>
                        </p:par>
                        <p:par>
                          <p:cTn id="44" fill="hold">
                            <p:stCondLst>
                              <p:cond delay="5500"/>
                            </p:stCondLst>
                            <p:childTnLst>
                              <p:par>
                                <p:cTn id="45" presetID="26" presetClass="entr" presetSubtype="0" fill="hold" grpId="0" nodeType="afterEffect">
                                  <p:stCondLst>
                                    <p:cond delay="500"/>
                                  </p:stCondLst>
                                  <p:childTnLst>
                                    <p:set>
                                      <p:cBhvr>
                                        <p:cTn id="46" dur="1" fill="hold">
                                          <p:stCondLst>
                                            <p:cond delay="0"/>
                                          </p:stCondLst>
                                        </p:cTn>
                                        <p:tgtEl>
                                          <p:spTgt spid="27661"/>
                                        </p:tgtEl>
                                        <p:attrNameLst>
                                          <p:attrName>style.visibility</p:attrName>
                                        </p:attrNameLst>
                                      </p:cBhvr>
                                      <p:to>
                                        <p:strVal val="visible"/>
                                      </p:to>
                                    </p:set>
                                    <p:animEffect transition="in" filter="wipe(down)">
                                      <p:cBhvr>
                                        <p:cTn id="47" dur="290">
                                          <p:stCondLst>
                                            <p:cond delay="0"/>
                                          </p:stCondLst>
                                        </p:cTn>
                                        <p:tgtEl>
                                          <p:spTgt spid="27661"/>
                                        </p:tgtEl>
                                      </p:cBhvr>
                                    </p:animEffect>
                                    <p:anim calcmode="lin" valueType="num">
                                      <p:cBhvr>
                                        <p:cTn id="48" dur="911" tmFilter="0,0; 0.14,0.36; 0.43,0.73; 0.71,0.91; 1.0,1.0">
                                          <p:stCondLst>
                                            <p:cond delay="0"/>
                                          </p:stCondLst>
                                        </p:cTn>
                                        <p:tgtEl>
                                          <p:spTgt spid="27661"/>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27661"/>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27661"/>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27661"/>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27661"/>
                                        </p:tgtEl>
                                        <p:attrNameLst>
                                          <p:attrName>ppt_y</p:attrName>
                                        </p:attrNameLst>
                                      </p:cBhvr>
                                      <p:tavLst>
                                        <p:tav tm="0" fmla="#ppt_y-sin(pi*$)/81">
                                          <p:val>
                                            <p:fltVal val="0"/>
                                          </p:val>
                                        </p:tav>
                                        <p:tav tm="100000">
                                          <p:val>
                                            <p:fltVal val="1"/>
                                          </p:val>
                                        </p:tav>
                                      </p:tavLst>
                                    </p:anim>
                                    <p:animScale>
                                      <p:cBhvr>
                                        <p:cTn id="53" dur="13">
                                          <p:stCondLst>
                                            <p:cond delay="325"/>
                                          </p:stCondLst>
                                        </p:cTn>
                                        <p:tgtEl>
                                          <p:spTgt spid="27661"/>
                                        </p:tgtEl>
                                      </p:cBhvr>
                                      <p:to x="100000" y="60000"/>
                                    </p:animScale>
                                    <p:animScale>
                                      <p:cBhvr>
                                        <p:cTn id="54" dur="83" decel="50000">
                                          <p:stCondLst>
                                            <p:cond delay="338"/>
                                          </p:stCondLst>
                                        </p:cTn>
                                        <p:tgtEl>
                                          <p:spTgt spid="27661"/>
                                        </p:tgtEl>
                                      </p:cBhvr>
                                      <p:to x="100000" y="100000"/>
                                    </p:animScale>
                                    <p:animScale>
                                      <p:cBhvr>
                                        <p:cTn id="55" dur="13">
                                          <p:stCondLst>
                                            <p:cond delay="656"/>
                                          </p:stCondLst>
                                        </p:cTn>
                                        <p:tgtEl>
                                          <p:spTgt spid="27661"/>
                                        </p:tgtEl>
                                      </p:cBhvr>
                                      <p:to x="100000" y="80000"/>
                                    </p:animScale>
                                    <p:animScale>
                                      <p:cBhvr>
                                        <p:cTn id="56" dur="83" decel="50000">
                                          <p:stCondLst>
                                            <p:cond delay="669"/>
                                          </p:stCondLst>
                                        </p:cTn>
                                        <p:tgtEl>
                                          <p:spTgt spid="27661"/>
                                        </p:tgtEl>
                                      </p:cBhvr>
                                      <p:to x="100000" y="100000"/>
                                    </p:animScale>
                                    <p:animScale>
                                      <p:cBhvr>
                                        <p:cTn id="57" dur="13">
                                          <p:stCondLst>
                                            <p:cond delay="821"/>
                                          </p:stCondLst>
                                        </p:cTn>
                                        <p:tgtEl>
                                          <p:spTgt spid="27661"/>
                                        </p:tgtEl>
                                      </p:cBhvr>
                                      <p:to x="100000" y="90000"/>
                                    </p:animScale>
                                    <p:animScale>
                                      <p:cBhvr>
                                        <p:cTn id="58" dur="83" decel="50000">
                                          <p:stCondLst>
                                            <p:cond delay="834"/>
                                          </p:stCondLst>
                                        </p:cTn>
                                        <p:tgtEl>
                                          <p:spTgt spid="27661"/>
                                        </p:tgtEl>
                                      </p:cBhvr>
                                      <p:to x="100000" y="100000"/>
                                    </p:animScale>
                                    <p:animScale>
                                      <p:cBhvr>
                                        <p:cTn id="59" dur="13">
                                          <p:stCondLst>
                                            <p:cond delay="904"/>
                                          </p:stCondLst>
                                        </p:cTn>
                                        <p:tgtEl>
                                          <p:spTgt spid="27661"/>
                                        </p:tgtEl>
                                      </p:cBhvr>
                                      <p:to x="100000" y="95000"/>
                                    </p:animScale>
                                    <p:animScale>
                                      <p:cBhvr>
                                        <p:cTn id="60" dur="83" decel="50000">
                                          <p:stCondLst>
                                            <p:cond delay="917"/>
                                          </p:stCondLst>
                                        </p:cTn>
                                        <p:tgtEl>
                                          <p:spTgt spid="27661"/>
                                        </p:tgtEl>
                                      </p:cBhvr>
                                      <p:to x="100000" y="100000"/>
                                    </p:animScale>
                                  </p:childTnLst>
                                </p:cTn>
                              </p:par>
                            </p:childTnLst>
                          </p:cTn>
                        </p:par>
                        <p:par>
                          <p:cTn id="61" fill="hold">
                            <p:stCondLst>
                              <p:cond delay="7000"/>
                            </p:stCondLst>
                            <p:childTnLst>
                              <p:par>
                                <p:cTn id="62" presetID="14" presetClass="entr" presetSubtype="10" fill="hold" grpId="0" nodeType="afterEffect">
                                  <p:stCondLst>
                                    <p:cond delay="500"/>
                                  </p:stCondLst>
                                  <p:childTnLst>
                                    <p:set>
                                      <p:cBhvr>
                                        <p:cTn id="63" dur="1" fill="hold">
                                          <p:stCondLst>
                                            <p:cond delay="0"/>
                                          </p:stCondLst>
                                        </p:cTn>
                                        <p:tgtEl>
                                          <p:spTgt spid="27662"/>
                                        </p:tgtEl>
                                        <p:attrNameLst>
                                          <p:attrName>style.visibility</p:attrName>
                                        </p:attrNameLst>
                                      </p:cBhvr>
                                      <p:to>
                                        <p:strVal val="visible"/>
                                      </p:to>
                                    </p:set>
                                    <p:animEffect transition="in" filter="randombar(horizontal)">
                                      <p:cBhvr>
                                        <p:cTn id="64" dur="1000"/>
                                        <p:tgtEl>
                                          <p:spTgt spid="27662"/>
                                        </p:tgtEl>
                                      </p:cBhvr>
                                    </p:animEffect>
                                  </p:childTnLst>
                                </p:cTn>
                              </p:par>
                            </p:childTnLst>
                          </p:cTn>
                        </p:par>
                        <p:par>
                          <p:cTn id="65" fill="hold">
                            <p:stCondLst>
                              <p:cond delay="8500"/>
                            </p:stCondLst>
                            <p:childTnLst>
                              <p:par>
                                <p:cTn id="66" presetID="17" presetClass="entr" presetSubtype="10" fill="hold" grpId="0" nodeType="afterEffect">
                                  <p:stCondLst>
                                    <p:cond delay="500"/>
                                  </p:stCondLst>
                                  <p:childTnLst>
                                    <p:set>
                                      <p:cBhvr>
                                        <p:cTn id="67" dur="1" fill="hold">
                                          <p:stCondLst>
                                            <p:cond delay="0"/>
                                          </p:stCondLst>
                                        </p:cTn>
                                        <p:tgtEl>
                                          <p:spTgt spid="27664"/>
                                        </p:tgtEl>
                                        <p:attrNameLst>
                                          <p:attrName>style.visibility</p:attrName>
                                        </p:attrNameLst>
                                      </p:cBhvr>
                                      <p:to>
                                        <p:strVal val="visible"/>
                                      </p:to>
                                    </p:set>
                                    <p:anim calcmode="lin" valueType="num">
                                      <p:cBhvr>
                                        <p:cTn id="68" dur="1000" fill="hold"/>
                                        <p:tgtEl>
                                          <p:spTgt spid="27664"/>
                                        </p:tgtEl>
                                        <p:attrNameLst>
                                          <p:attrName>ppt_w</p:attrName>
                                        </p:attrNameLst>
                                      </p:cBhvr>
                                      <p:tavLst>
                                        <p:tav tm="0">
                                          <p:val>
                                            <p:fltVal val="0"/>
                                          </p:val>
                                        </p:tav>
                                        <p:tav tm="100000">
                                          <p:val>
                                            <p:strVal val="#ppt_w"/>
                                          </p:val>
                                        </p:tav>
                                      </p:tavLst>
                                    </p:anim>
                                    <p:anim calcmode="lin" valueType="num">
                                      <p:cBhvr>
                                        <p:cTn id="69" dur="1000" fill="hold"/>
                                        <p:tgtEl>
                                          <p:spTgt spid="27664"/>
                                        </p:tgtEl>
                                        <p:attrNameLst>
                                          <p:attrName>ppt_h</p:attrName>
                                        </p:attrNameLst>
                                      </p:cBhvr>
                                      <p:tavLst>
                                        <p:tav tm="0">
                                          <p:val>
                                            <p:strVal val="#ppt_h"/>
                                          </p:val>
                                        </p:tav>
                                        <p:tav tm="100000">
                                          <p:val>
                                            <p:strVal val="#ppt_h"/>
                                          </p:val>
                                        </p:tav>
                                      </p:tavLst>
                                    </p:anim>
                                  </p:childTnLst>
                                </p:cTn>
                              </p:par>
                            </p:childTnLst>
                          </p:cTn>
                        </p:par>
                        <p:par>
                          <p:cTn id="70" fill="hold">
                            <p:stCondLst>
                              <p:cond delay="10000"/>
                            </p:stCondLst>
                            <p:childTnLst>
                              <p:par>
                                <p:cTn id="71" presetID="41" presetClass="entr" presetSubtype="0" fill="hold" grpId="0" nodeType="afterEffect">
                                  <p:stCondLst>
                                    <p:cond delay="500"/>
                                  </p:stCondLst>
                                  <p:iterate type="lt">
                                    <p:tmPct val="10000"/>
                                  </p:iterate>
                                  <p:childTnLst>
                                    <p:set>
                                      <p:cBhvr>
                                        <p:cTn id="72" dur="1" fill="hold">
                                          <p:stCondLst>
                                            <p:cond delay="0"/>
                                          </p:stCondLst>
                                        </p:cTn>
                                        <p:tgtEl>
                                          <p:spTgt spid="27663"/>
                                        </p:tgtEl>
                                        <p:attrNameLst>
                                          <p:attrName>style.visibility</p:attrName>
                                        </p:attrNameLst>
                                      </p:cBhvr>
                                      <p:to>
                                        <p:strVal val="visible"/>
                                      </p:to>
                                    </p:set>
                                    <p:anim calcmode="lin" valueType="num">
                                      <p:cBhvr>
                                        <p:cTn id="73" dur="1000" fill="hold"/>
                                        <p:tgtEl>
                                          <p:spTgt spid="27663"/>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27663"/>
                                        </p:tgtEl>
                                        <p:attrNameLst>
                                          <p:attrName>ppt_y</p:attrName>
                                        </p:attrNameLst>
                                      </p:cBhvr>
                                      <p:tavLst>
                                        <p:tav tm="0">
                                          <p:val>
                                            <p:strVal val="#ppt_y"/>
                                          </p:val>
                                        </p:tav>
                                        <p:tav tm="100000">
                                          <p:val>
                                            <p:strVal val="#ppt_y"/>
                                          </p:val>
                                        </p:tav>
                                      </p:tavLst>
                                    </p:anim>
                                    <p:anim calcmode="lin" valueType="num">
                                      <p:cBhvr>
                                        <p:cTn id="75" dur="1000" fill="hold"/>
                                        <p:tgtEl>
                                          <p:spTgt spid="27663"/>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2766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4" grpId="0" animBg="1"/>
      <p:bldP spid="7" grpId="0" animBg="1"/>
      <p:bldP spid="8" grpId="0" animBg="1"/>
      <p:bldP spid="9" grpId="0" animBg="1"/>
      <p:bldP spid="27657" grpId="0"/>
      <p:bldP spid="11" grpId="0"/>
      <p:bldP spid="12" grpId="0"/>
      <p:bldP spid="13" grpId="0"/>
      <p:bldP spid="27661" grpId="0"/>
      <p:bldP spid="27662" grpId="0"/>
      <p:bldP spid="27663" grpId="0"/>
      <p:bldP spid="2766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1FA95-7990-4BB1-91DC-AE42528BB395}"/>
              </a:ext>
            </a:extLst>
          </p:cNvPr>
          <p:cNvSpPr>
            <a:spLocks noChangeArrowheads="1"/>
          </p:cNvSpPr>
          <p:nvPr/>
        </p:nvSpPr>
        <p:spPr bwMode="auto">
          <a:xfrm>
            <a:off x="228599" y="1600200"/>
            <a:ext cx="35814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Unfocused listening:</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Counter stories:</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Changing the topic:</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Rebuttals:</a:t>
            </a:r>
          </a:p>
          <a:p>
            <a:pPr eaLnBrk="1" hangingPunct="1">
              <a:spcBef>
                <a:spcPct val="0"/>
              </a:spcBef>
              <a:buClrTx/>
              <a:buFontTx/>
              <a:buNone/>
            </a:pP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eaLnBrk="1" hangingPunct="1">
              <a:spcBef>
                <a:spcPct val="0"/>
              </a:spcBef>
              <a:buClrTx/>
              <a:buFontTx/>
              <a:buNone/>
            </a:pPr>
            <a:r>
              <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alt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Put downs:</a:t>
            </a:r>
            <a:endParaRPr lang="en-US" altLang="en-US" sz="28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p:txBody>
      </p:sp>
      <p:sp>
        <p:nvSpPr>
          <p:cNvPr id="31748" name="Rectangle 2">
            <a:extLst>
              <a:ext uri="{FF2B5EF4-FFF2-40B4-BE49-F238E27FC236}">
                <a16:creationId xmlns:a16="http://schemas.microsoft.com/office/drawing/2014/main" id="{7CBC5565-BFC0-4D88-8178-0527A890D532}"/>
              </a:ext>
            </a:extLst>
          </p:cNvPr>
          <p:cNvSpPr>
            <a:spLocks noChangeArrowheads="1"/>
          </p:cNvSpPr>
          <p:nvPr/>
        </p:nvSpPr>
        <p:spPr bwMode="auto">
          <a:xfrm>
            <a:off x="9144000" y="2362200"/>
            <a:ext cx="2362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4400" dirty="0">
                <a:solidFill>
                  <a:srgbClr val="C00000"/>
                </a:solidFill>
                <a:latin typeface="Arial Narrow" panose="020B0606020202030204" pitchFamily="34" charset="0"/>
                <a:cs typeface="Calibri" panose="020F0502020204030204" pitchFamily="34" charset="0"/>
              </a:rPr>
              <a:t>Barriers</a:t>
            </a:r>
          </a:p>
        </p:txBody>
      </p:sp>
      <p:sp>
        <p:nvSpPr>
          <p:cNvPr id="4" name="Arc 3">
            <a:extLst>
              <a:ext uri="{FF2B5EF4-FFF2-40B4-BE49-F238E27FC236}">
                <a16:creationId xmlns:a16="http://schemas.microsoft.com/office/drawing/2014/main" id="{E35DBED3-F8FB-4186-8311-2638C64F4767}"/>
              </a:ext>
            </a:extLst>
          </p:cNvPr>
          <p:cNvSpPr/>
          <p:nvPr/>
        </p:nvSpPr>
        <p:spPr bwMode="auto">
          <a:xfrm rot="10800000">
            <a:off x="9372600" y="3513138"/>
            <a:ext cx="2057400" cy="1447800"/>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7" name="Arc 6">
            <a:extLst>
              <a:ext uri="{FF2B5EF4-FFF2-40B4-BE49-F238E27FC236}">
                <a16:creationId xmlns:a16="http://schemas.microsoft.com/office/drawing/2014/main" id="{8CAB46FE-0F3E-42FA-9B03-99E7BAE2DA76}"/>
              </a:ext>
            </a:extLst>
          </p:cNvPr>
          <p:cNvSpPr/>
          <p:nvPr/>
        </p:nvSpPr>
        <p:spPr bwMode="auto">
          <a:xfrm rot="10800000">
            <a:off x="9525000" y="3322643"/>
            <a:ext cx="1752600" cy="135572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8" name="Arc 7">
            <a:extLst>
              <a:ext uri="{FF2B5EF4-FFF2-40B4-BE49-F238E27FC236}">
                <a16:creationId xmlns:a16="http://schemas.microsoft.com/office/drawing/2014/main" id="{0068D25F-9826-4335-B40C-1C23459E9049}"/>
              </a:ext>
            </a:extLst>
          </p:cNvPr>
          <p:cNvSpPr/>
          <p:nvPr/>
        </p:nvSpPr>
        <p:spPr bwMode="auto">
          <a:xfrm rot="10800000">
            <a:off x="9655175" y="3132143"/>
            <a:ext cx="1393825" cy="1235075"/>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9" name="Arc 8">
            <a:extLst>
              <a:ext uri="{FF2B5EF4-FFF2-40B4-BE49-F238E27FC236}">
                <a16:creationId xmlns:a16="http://schemas.microsoft.com/office/drawing/2014/main" id="{9FE198DC-4619-481B-B14E-4C9031014DC6}"/>
              </a:ext>
            </a:extLst>
          </p:cNvPr>
          <p:cNvSpPr/>
          <p:nvPr/>
        </p:nvSpPr>
        <p:spPr bwMode="auto">
          <a:xfrm rot="10800000">
            <a:off x="9829800" y="3011488"/>
            <a:ext cx="1066800" cy="989012"/>
          </a:xfrm>
          <a:prstGeom prst="arc">
            <a:avLst>
              <a:gd name="adj1" fmla="val 10793704"/>
              <a:gd name="adj2" fmla="val 21499251"/>
            </a:avLst>
          </a:prstGeom>
          <a:solidFill>
            <a:schemeClr val="bg1"/>
          </a:solidFill>
          <a:ln w="76200" cap="flat" cmpd="sng" algn="ctr">
            <a:solidFill>
              <a:srgbClr val="C00000"/>
            </a:solidFill>
            <a:prstDash val="solid"/>
            <a:round/>
            <a:headEnd type="none" w="sm" len="sm"/>
            <a:tailEnd type="none" w="sm" len="sm"/>
          </a:ln>
          <a:effectLst/>
        </p:spPr>
        <p:txBody>
          <a:bodyPr wrap="none"/>
          <a:lstStyle/>
          <a:p>
            <a:pPr algn="ctr" eaLnBrk="1" hangingPunct="1">
              <a:defRPr/>
            </a:pPr>
            <a:endParaRPr lang="en-US" dirty="0">
              <a:solidFill>
                <a:srgbClr val="F8F8F8"/>
              </a:solidFill>
            </a:endParaRPr>
          </a:p>
        </p:txBody>
      </p:sp>
      <p:sp>
        <p:nvSpPr>
          <p:cNvPr id="11" name="Rectangle 4">
            <a:extLst>
              <a:ext uri="{FF2B5EF4-FFF2-40B4-BE49-F238E27FC236}">
                <a16:creationId xmlns:a16="http://schemas.microsoft.com/office/drawing/2014/main" id="{11C4F08E-3938-469E-B5BF-456F02842B35}"/>
              </a:ext>
            </a:extLst>
          </p:cNvPr>
          <p:cNvSpPr>
            <a:spLocks noGrp="1" noChangeArrowheads="1"/>
          </p:cNvSpPr>
          <p:nvPr>
            <p:ph type="ctrTitle"/>
          </p:nvPr>
        </p:nvSpPr>
        <p:spPr>
          <a:xfrm>
            <a:off x="228600" y="381000"/>
            <a:ext cx="7010400" cy="21336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A Priceless Gift: What Anyone Can Give...But Most Don’t</a:t>
            </a:r>
            <a:br>
              <a:rPr lang="en-US" altLang="en-US" sz="3200" b="1" dirty="0">
                <a:solidFill>
                  <a:schemeClr val="bg1"/>
                </a:solidFill>
                <a:latin typeface="Arial Black" panose="020B0A04020102020204" pitchFamily="34" charset="0"/>
                <a:cs typeface="Calibri" panose="020F0502020204030204" pitchFamily="34" charset="0"/>
              </a:rPr>
            </a:b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7827EB9-8C04-43DC-A87E-E99E313C8F73}"/>
              </a:ext>
            </a:extLst>
          </p:cNvPr>
          <p:cNvSpPr txBox="1"/>
          <p:nvPr/>
        </p:nvSpPr>
        <p:spPr>
          <a:xfrm>
            <a:off x="304799" y="5889248"/>
            <a:ext cx="11582395" cy="892552"/>
          </a:xfrm>
          <a:prstGeom prst="rect">
            <a:avLst/>
          </a:prstGeom>
          <a:noFill/>
        </p:spPr>
        <p:txBody>
          <a:bodyPr wrap="square">
            <a:spAutoFit/>
          </a:bodyPr>
          <a:lstStyle/>
          <a:p>
            <a:pPr lvl="0">
              <a:spcBef>
                <a:spcPct val="0"/>
              </a:spcBef>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Proverbs </a:t>
            </a:r>
            <a:r>
              <a:rPr lang="en-US" altLang="en-US" sz="2800" b="1" dirty="0">
                <a:solidFill>
                  <a:srgbClr val="000000"/>
                </a:solidFill>
                <a:latin typeface="Avenir Next LT Pro" panose="020B0504020202020204" pitchFamily="34" charset="0"/>
                <a:cs typeface="Arial" panose="020B0604020202020204" pitchFamily="34" charset="0"/>
              </a:rPr>
              <a:t>10</a:t>
            </a: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:17,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lang="en-US" altLang="en-US" sz="2400" dirty="0">
                <a:solidFill>
                  <a:srgbClr val="000000"/>
                </a:solidFill>
                <a:latin typeface="Avenir Next LT Pro" panose="020B0504020202020204" pitchFamily="34" charset="0"/>
                <a:cs typeface="Arial" panose="020B0604020202020204" pitchFamily="34" charset="0"/>
              </a:rPr>
              <a:t>He who keeps instruction is in the way of life,</a:t>
            </a:r>
          </a:p>
          <a:p>
            <a:pPr lvl="0">
              <a:spcBef>
                <a:spcPct val="0"/>
              </a:spcBef>
              <a:defRPr/>
            </a:pPr>
            <a:r>
              <a:rPr lang="en-US" altLang="en-US" sz="2400" dirty="0">
                <a:solidFill>
                  <a:srgbClr val="000000"/>
                </a:solidFill>
                <a:latin typeface="Avenir Next LT Pro" panose="020B0504020202020204" pitchFamily="34" charset="0"/>
                <a:cs typeface="Arial" panose="020B0604020202020204" pitchFamily="34" charset="0"/>
              </a:rPr>
              <a:t>                                       But he who refuses correction goes astray.”</a:t>
            </a:r>
            <a:endPar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5054D33-A939-4A57-AF5F-EAEDD10BC407}"/>
              </a:ext>
            </a:extLst>
          </p:cNvPr>
          <p:cNvSpPr txBox="1"/>
          <p:nvPr/>
        </p:nvSpPr>
        <p:spPr>
          <a:xfrm>
            <a:off x="2209800" y="5029200"/>
            <a:ext cx="7088838"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might be funny to some, but it stops sharing because it makes the environment unsafe.</a:t>
            </a:r>
            <a:endParaRPr lang="en-US" sz="2800" dirty="0"/>
          </a:p>
        </p:txBody>
      </p:sp>
      <p:sp>
        <p:nvSpPr>
          <p:cNvPr id="13" name="TextBox 12">
            <a:extLst>
              <a:ext uri="{FF2B5EF4-FFF2-40B4-BE49-F238E27FC236}">
                <a16:creationId xmlns:a16="http://schemas.microsoft.com/office/drawing/2014/main" id="{0A4EE865-25B5-4A20-B6F5-BD822E285F69}"/>
              </a:ext>
            </a:extLst>
          </p:cNvPr>
          <p:cNvSpPr txBox="1"/>
          <p:nvPr/>
        </p:nvSpPr>
        <p:spPr>
          <a:xfrm>
            <a:off x="2057400" y="4151293"/>
            <a:ext cx="7010400"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correcting or giving unsolicited advice instead of listening. </a:t>
            </a:r>
            <a:endParaRPr lang="en-US" sz="2800" dirty="0"/>
          </a:p>
        </p:txBody>
      </p:sp>
      <p:sp>
        <p:nvSpPr>
          <p:cNvPr id="15" name="TextBox 14">
            <a:extLst>
              <a:ext uri="{FF2B5EF4-FFF2-40B4-BE49-F238E27FC236}">
                <a16:creationId xmlns:a16="http://schemas.microsoft.com/office/drawing/2014/main" id="{49789799-32E8-4AFA-9E22-FE17A44F71ED}"/>
              </a:ext>
            </a:extLst>
          </p:cNvPr>
          <p:cNvSpPr txBox="1"/>
          <p:nvPr/>
        </p:nvSpPr>
        <p:spPr>
          <a:xfrm>
            <a:off x="3505200" y="3313093"/>
            <a:ext cx="5793440"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moving to your agenda rather than staying on the talker’s agenda. </a:t>
            </a:r>
            <a:endParaRPr lang="en-US" dirty="0"/>
          </a:p>
        </p:txBody>
      </p:sp>
      <p:sp>
        <p:nvSpPr>
          <p:cNvPr id="17" name="TextBox 16">
            <a:extLst>
              <a:ext uri="{FF2B5EF4-FFF2-40B4-BE49-F238E27FC236}">
                <a16:creationId xmlns:a16="http://schemas.microsoft.com/office/drawing/2014/main" id="{1B2A7C02-06EF-4345-9415-90C40E90A38B}"/>
              </a:ext>
            </a:extLst>
          </p:cNvPr>
          <p:cNvSpPr txBox="1"/>
          <p:nvPr/>
        </p:nvSpPr>
        <p:spPr>
          <a:xfrm>
            <a:off x="2980673" y="2438400"/>
            <a:ext cx="6217302"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telling your own story that is better than the one you just heard. </a:t>
            </a:r>
            <a:endParaRPr lang="en-US" dirty="0"/>
          </a:p>
        </p:txBody>
      </p:sp>
      <p:sp>
        <p:nvSpPr>
          <p:cNvPr id="19" name="TextBox 18">
            <a:extLst>
              <a:ext uri="{FF2B5EF4-FFF2-40B4-BE49-F238E27FC236}">
                <a16:creationId xmlns:a16="http://schemas.microsoft.com/office/drawing/2014/main" id="{BB2D08F2-0361-4E0D-AF98-6A70045AB456}"/>
              </a:ext>
            </a:extLst>
          </p:cNvPr>
          <p:cNvSpPr txBox="1"/>
          <p:nvPr/>
        </p:nvSpPr>
        <p:spPr>
          <a:xfrm>
            <a:off x="3657600" y="1600200"/>
            <a:ext cx="5641040" cy="954107"/>
          </a:xfrm>
          <a:prstGeom prst="rect">
            <a:avLst/>
          </a:prstGeom>
          <a:noFill/>
        </p:spPr>
        <p:txBody>
          <a:bodyPr wrap="square">
            <a:spAutoFit/>
          </a:bodyPr>
          <a:lstStyle/>
          <a:p>
            <a:r>
              <a:rPr kumimoji="0" lang="en-US" altLang="en-US" sz="28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rPr>
              <a:t>allowing one’s self to be distracted or multi-tasking. </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left)">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left)">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left)">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ipe(left)">
                                      <p:cBhvr>
                                        <p:cTn id="57" dur="500"/>
                                        <p:tgtEl>
                                          <p:spTgt spid="10">
                                            <p:txEl>
                                              <p:pRg st="0" end="0"/>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Effect transition="in" filter="wipe(left)">
                                      <p:cBhvr>
                                        <p:cTn id="6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6CD1A2-5150-48C7-BA4F-9150E3F54739}"/>
              </a:ext>
            </a:extLst>
          </p:cNvPr>
          <p:cNvSpPr>
            <a:spLocks noChangeArrowheads="1"/>
          </p:cNvSpPr>
          <p:nvPr/>
        </p:nvSpPr>
        <p:spPr bwMode="auto">
          <a:xfrm>
            <a:off x="228600" y="953869"/>
            <a:ext cx="45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Calibri" panose="020F0502020204030204" pitchFamily="34" charset="0"/>
              </a:rPr>
              <a:t>L</a:t>
            </a:r>
            <a:r>
              <a:rPr kumimoji="0" lang="en-US" altLang="en-US" sz="3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rPr>
              <a:t> </a:t>
            </a:r>
          </a:p>
        </p:txBody>
      </p:sp>
      <p:sp>
        <p:nvSpPr>
          <p:cNvPr id="7" name="Rectangle 6">
            <a:extLst>
              <a:ext uri="{FF2B5EF4-FFF2-40B4-BE49-F238E27FC236}">
                <a16:creationId xmlns:a16="http://schemas.microsoft.com/office/drawing/2014/main" id="{48B9D846-9912-43E7-999E-BF303193C57E}"/>
              </a:ext>
            </a:extLst>
          </p:cNvPr>
          <p:cNvSpPr>
            <a:spLocks noChangeArrowheads="1"/>
          </p:cNvSpPr>
          <p:nvPr/>
        </p:nvSpPr>
        <p:spPr bwMode="auto">
          <a:xfrm>
            <a:off x="228600" y="1715869"/>
            <a:ext cx="45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Calibri" panose="020F0502020204030204" pitchFamily="34" charset="0"/>
              </a:rPr>
              <a:t>I</a:t>
            </a:r>
            <a:endParaRPr kumimoji="0" lang="en-US"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F0906707-6EF7-4E54-8E14-93712B1A2FEC}"/>
              </a:ext>
            </a:extLst>
          </p:cNvPr>
          <p:cNvSpPr>
            <a:spLocks noChangeArrowheads="1"/>
          </p:cNvSpPr>
          <p:nvPr/>
        </p:nvSpPr>
        <p:spPr bwMode="auto">
          <a:xfrm>
            <a:off x="152400" y="2477869"/>
            <a:ext cx="60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Calibri" panose="020F0502020204030204" pitchFamily="34" charset="0"/>
              </a:rPr>
              <a:t>S</a:t>
            </a:r>
            <a:endParaRPr kumimoji="0" lang="en-US"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7181E9E7-226E-4B34-A839-D2804F8BFE8D}"/>
              </a:ext>
            </a:extLst>
          </p:cNvPr>
          <p:cNvSpPr>
            <a:spLocks noChangeArrowheads="1"/>
          </p:cNvSpPr>
          <p:nvPr/>
        </p:nvSpPr>
        <p:spPr bwMode="auto">
          <a:xfrm>
            <a:off x="152400" y="3239869"/>
            <a:ext cx="60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Calibri" panose="020F0502020204030204" pitchFamily="34" charset="0"/>
              </a:rPr>
              <a:t>T</a:t>
            </a:r>
            <a:endParaRPr kumimoji="0" lang="en-US"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CDB49364-A3D6-4BEA-996E-B7903BA30F5E}"/>
              </a:ext>
            </a:extLst>
          </p:cNvPr>
          <p:cNvSpPr>
            <a:spLocks noChangeArrowheads="1"/>
          </p:cNvSpPr>
          <p:nvPr/>
        </p:nvSpPr>
        <p:spPr bwMode="auto">
          <a:xfrm>
            <a:off x="152400" y="4031159"/>
            <a:ext cx="60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Calibri" panose="020F0502020204030204" pitchFamily="34" charset="0"/>
              </a:rPr>
              <a:t>E</a:t>
            </a:r>
            <a:endParaRPr kumimoji="0" lang="en-US"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958A79D9-3013-49AC-B626-EED0DA0D9F52}"/>
              </a:ext>
            </a:extLst>
          </p:cNvPr>
          <p:cNvSpPr>
            <a:spLocks noChangeArrowheads="1"/>
          </p:cNvSpPr>
          <p:nvPr/>
        </p:nvSpPr>
        <p:spPr bwMode="auto">
          <a:xfrm>
            <a:off x="152400" y="4763869"/>
            <a:ext cx="60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Calibri" panose="020F0502020204030204" pitchFamily="34" charset="0"/>
              </a:rPr>
              <a:t>N</a:t>
            </a:r>
            <a:endParaRPr kumimoji="0" lang="en-US" alt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36473694-D184-48AF-989D-E78111FCBA9F}"/>
              </a:ext>
            </a:extLst>
          </p:cNvPr>
          <p:cNvSpPr txBox="1"/>
          <p:nvPr/>
        </p:nvSpPr>
        <p:spPr>
          <a:xfrm>
            <a:off x="304799" y="98048"/>
            <a:ext cx="11582395" cy="892552"/>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Arial" panose="020B0604020202020204" pitchFamily="34" charset="0"/>
              </a:rPr>
              <a:t>James 1:19, </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Arial" panose="020B0604020202020204" pitchFamily="34" charset="0"/>
              </a:rPr>
              <a:t>“So then, my beloved brethren, let every man be swift to hear, slow to speak, slow to wrath.”</a:t>
            </a:r>
          </a:p>
        </p:txBody>
      </p:sp>
      <p:sp>
        <p:nvSpPr>
          <p:cNvPr id="13" name="Rectangle 12">
            <a:extLst>
              <a:ext uri="{FF2B5EF4-FFF2-40B4-BE49-F238E27FC236}">
                <a16:creationId xmlns:a16="http://schemas.microsoft.com/office/drawing/2014/main" id="{7639BDFE-D30B-4F9D-92D1-D0B3C62B86F1}"/>
              </a:ext>
            </a:extLst>
          </p:cNvPr>
          <p:cNvSpPr>
            <a:spLocks noChangeArrowheads="1"/>
          </p:cNvSpPr>
          <p:nvPr/>
        </p:nvSpPr>
        <p:spPr bwMode="auto">
          <a:xfrm>
            <a:off x="228600" y="983159"/>
            <a:ext cx="1203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L</a:t>
            </a:r>
            <a:r>
              <a:rPr lang="en-US" altLang="en-US" dirty="0">
                <a:solidFill>
                  <a:srgbClr val="000000"/>
                </a:solidFill>
                <a:latin typeface="Arial" panose="020B0604020202020204" pitchFamily="34" charset="0"/>
                <a:cs typeface="Arial" panose="020B0604020202020204" pitchFamily="34" charset="0"/>
              </a:rPr>
              <a:t>ook</a:t>
            </a:r>
            <a:r>
              <a:rPr lang="en-US" altLang="en-US" dirty="0">
                <a:solidFill>
                  <a:srgbClr val="000000"/>
                </a:solidFill>
                <a:latin typeface="Arial Narrow" panose="020B0606020202030204" pitchFamily="34" charset="0"/>
                <a:cs typeface="Calibri" panose="020F0502020204030204" pitchFamily="34" charset="0"/>
              </a:rPr>
              <a:t>. </a:t>
            </a:r>
          </a:p>
        </p:txBody>
      </p:sp>
      <p:sp>
        <p:nvSpPr>
          <p:cNvPr id="14" name="Rectangle 13">
            <a:extLst>
              <a:ext uri="{FF2B5EF4-FFF2-40B4-BE49-F238E27FC236}">
                <a16:creationId xmlns:a16="http://schemas.microsoft.com/office/drawing/2014/main" id="{764EF8B0-B943-4FA7-9B9E-6A3D7B6393E1}"/>
              </a:ext>
            </a:extLst>
          </p:cNvPr>
          <p:cNvSpPr>
            <a:spLocks noChangeArrowheads="1"/>
          </p:cNvSpPr>
          <p:nvPr/>
        </p:nvSpPr>
        <p:spPr bwMode="auto">
          <a:xfrm>
            <a:off x="228600" y="1723310"/>
            <a:ext cx="1203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I</a:t>
            </a:r>
            <a:r>
              <a:rPr lang="en-US" altLang="en-US" dirty="0">
                <a:solidFill>
                  <a:srgbClr val="000000"/>
                </a:solidFill>
                <a:latin typeface="Arial" panose="020B0604020202020204" pitchFamily="34" charset="0"/>
                <a:cs typeface="Arial" panose="020B0604020202020204" pitchFamily="34" charset="0"/>
              </a:rPr>
              <a:t>nterpret.</a:t>
            </a:r>
            <a:endParaRPr lang="en-US" altLang="en-US" dirty="0">
              <a:solidFill>
                <a:srgbClr val="000000"/>
              </a:solidFill>
              <a:latin typeface="Arial Narrow" panose="020B0606020202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235E6AB3-8E1C-4E3E-8DD0-55EA05F49DCA}"/>
              </a:ext>
            </a:extLst>
          </p:cNvPr>
          <p:cNvSpPr>
            <a:spLocks noChangeArrowheads="1"/>
          </p:cNvSpPr>
          <p:nvPr/>
        </p:nvSpPr>
        <p:spPr bwMode="auto">
          <a:xfrm>
            <a:off x="152400" y="2477868"/>
            <a:ext cx="1203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S</a:t>
            </a:r>
            <a:r>
              <a:rPr lang="en-US" altLang="en-US" dirty="0">
                <a:solidFill>
                  <a:srgbClr val="000000"/>
                </a:solidFill>
                <a:latin typeface="Arial" panose="020B0604020202020204" pitchFamily="34" charset="0"/>
                <a:cs typeface="Arial" panose="020B0604020202020204" pitchFamily="34" charset="0"/>
              </a:rPr>
              <a:t>ay more.</a:t>
            </a:r>
            <a:endParaRPr lang="en-US" altLang="en-US" dirty="0">
              <a:solidFill>
                <a:srgbClr val="000000"/>
              </a:solidFill>
              <a:latin typeface="Arial Narrow" panose="020B0606020202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4DEFE0A-0C0D-469C-9676-7830E984F378}"/>
              </a:ext>
            </a:extLst>
          </p:cNvPr>
          <p:cNvSpPr>
            <a:spLocks noChangeArrowheads="1"/>
          </p:cNvSpPr>
          <p:nvPr/>
        </p:nvSpPr>
        <p:spPr bwMode="auto">
          <a:xfrm>
            <a:off x="152400" y="3269159"/>
            <a:ext cx="1203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T</a:t>
            </a:r>
            <a:r>
              <a:rPr lang="en-US" altLang="en-US" dirty="0">
                <a:solidFill>
                  <a:srgbClr val="000000"/>
                </a:solidFill>
                <a:latin typeface="Arial" panose="020B0604020202020204" pitchFamily="34" charset="0"/>
                <a:cs typeface="Arial" panose="020B0604020202020204" pitchFamily="34" charset="0"/>
              </a:rPr>
              <a:t>ell your own feelings.</a:t>
            </a:r>
            <a:endParaRPr lang="en-US" altLang="en-US" dirty="0">
              <a:solidFill>
                <a:srgbClr val="000000"/>
              </a:solidFill>
              <a:latin typeface="Arial Narrow" panose="020B0606020202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A87D3F7-FF76-4922-A9DB-186F3A995667}"/>
              </a:ext>
            </a:extLst>
          </p:cNvPr>
          <p:cNvSpPr>
            <a:spLocks noChangeArrowheads="1"/>
          </p:cNvSpPr>
          <p:nvPr/>
        </p:nvSpPr>
        <p:spPr bwMode="auto">
          <a:xfrm>
            <a:off x="152400" y="4031159"/>
            <a:ext cx="1203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E</a:t>
            </a:r>
            <a:r>
              <a:rPr lang="en-US" altLang="en-US" dirty="0">
                <a:solidFill>
                  <a:srgbClr val="000000"/>
                </a:solidFill>
                <a:latin typeface="Arial" panose="020B0604020202020204" pitchFamily="34" charset="0"/>
                <a:cs typeface="Arial" panose="020B0604020202020204" pitchFamily="34" charset="0"/>
              </a:rPr>
              <a:t>mpathize.</a:t>
            </a:r>
            <a:endParaRPr lang="en-US" altLang="en-US" dirty="0">
              <a:solidFill>
                <a:srgbClr val="000000"/>
              </a:solidFill>
              <a:latin typeface="Arial Narrow" panose="020B0606020202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F92794ED-3C76-4562-8CAD-00B2E861D58C}"/>
              </a:ext>
            </a:extLst>
          </p:cNvPr>
          <p:cNvSpPr>
            <a:spLocks noChangeArrowheads="1"/>
          </p:cNvSpPr>
          <p:nvPr/>
        </p:nvSpPr>
        <p:spPr bwMode="auto">
          <a:xfrm>
            <a:off x="152400" y="4757916"/>
            <a:ext cx="1203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4400" b="1" dirty="0">
                <a:solidFill>
                  <a:srgbClr val="C00000"/>
                </a:solidFill>
                <a:effectLst>
                  <a:outerShdw blurRad="38100" dist="38100" dir="2700000" algn="tl">
                    <a:srgbClr val="000000">
                      <a:alpha val="43137"/>
                    </a:srgbClr>
                  </a:outerShdw>
                </a:effectLst>
                <a:latin typeface="Arial Black" panose="020B0A04020102020204" pitchFamily="34" charset="0"/>
                <a:cs typeface="Calibri" panose="020F0502020204030204" pitchFamily="34" charset="0"/>
              </a:rPr>
              <a:t>N</a:t>
            </a:r>
            <a:r>
              <a:rPr lang="en-US" altLang="en-US" dirty="0">
                <a:solidFill>
                  <a:srgbClr val="000000"/>
                </a:solidFill>
                <a:latin typeface="Arial" panose="020B0604020202020204" pitchFamily="34" charset="0"/>
                <a:cs typeface="Arial" panose="020B0604020202020204" pitchFamily="34" charset="0"/>
              </a:rPr>
              <a:t>on-verbal communication.</a:t>
            </a:r>
            <a:endParaRPr lang="en-US" altLang="en-US" dirty="0">
              <a:solidFill>
                <a:srgbClr val="000000"/>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676837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wipe(left)">
                                      <p:cBhvr>
                                        <p:cTn id="38" dur="5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1000"/>
                                        <p:tgtEl>
                                          <p:spTgt spid="9">
                                            <p:txEl>
                                              <p:pRg st="0" end="0"/>
                                            </p:txEl>
                                          </p:spTgt>
                                        </p:tgtEl>
                                      </p:cBhvr>
                                    </p:animEffect>
                                    <p:anim calcmode="lin" valueType="num">
                                      <p:cBhvr>
                                        <p:cTn id="4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left)">
                                      <p:cBhvr>
                                        <p:cTn id="50" dur="500"/>
                                        <p:tgtEl>
                                          <p:spTgt spid="1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1000"/>
                                        <p:tgtEl>
                                          <p:spTgt spid="10">
                                            <p:txEl>
                                              <p:pRg st="0" end="0"/>
                                            </p:txEl>
                                          </p:spTgt>
                                        </p:tgtEl>
                                      </p:cBhvr>
                                    </p:animEffect>
                                    <p:anim calcmode="lin" valueType="num">
                                      <p:cBhvr>
                                        <p:cTn id="5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wipe(left)">
                                      <p:cBhvr>
                                        <p:cTn id="62" dur="500"/>
                                        <p:tgtEl>
                                          <p:spTgt spid="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1000"/>
                                        <p:tgtEl>
                                          <p:spTgt spid="11">
                                            <p:txEl>
                                              <p:pRg st="0" end="0"/>
                                            </p:txEl>
                                          </p:spTgt>
                                        </p:tgtEl>
                                      </p:cBhvr>
                                    </p:animEffect>
                                    <p:anim calcmode="lin" valueType="num">
                                      <p:cBhvr>
                                        <p:cTn id="6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wipe(left)">
                                      <p:cBhvr>
                                        <p:cTn id="7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AF9B3-4B9F-40E2-8185-4F39CBBE0FFD}"/>
              </a:ext>
            </a:extLst>
          </p:cNvPr>
          <p:cNvSpPr txBox="1"/>
          <p:nvPr/>
        </p:nvSpPr>
        <p:spPr>
          <a:xfrm>
            <a:off x="381000" y="304800"/>
            <a:ext cx="11506200" cy="5940088"/>
          </a:xfrm>
          <a:prstGeom prst="rect">
            <a:avLst/>
          </a:prstGeom>
          <a:noFill/>
        </p:spPr>
        <p:txBody>
          <a:bodyPr wrap="square">
            <a:spAutoFit/>
          </a:bodyPr>
          <a:lstStyle/>
          <a:p>
            <a:r>
              <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Calibri" panose="020F0502020204030204" pitchFamily="34" charset="0"/>
                <a:cs typeface="Arial" panose="020B0604020202020204" pitchFamily="34" charset="0"/>
              </a:rPr>
              <a:t>LET’S PRACTICE</a:t>
            </a:r>
          </a:p>
          <a:p>
            <a:endParaRPr lang="en-US" sz="2800" dirty="0">
              <a:solidFill>
                <a:srgbClr val="000000"/>
              </a:solidFill>
              <a:latin typeface="Arial Narrow" panose="020B0606020202030204" pitchFamily="34" charset="0"/>
              <a:cs typeface="Arial" panose="020B0604020202020204" pitchFamily="34" charset="0"/>
            </a:endParaRPr>
          </a:p>
          <a:p>
            <a:pPr>
              <a:spcBef>
                <a:spcPts val="1800"/>
              </a:spcBef>
            </a:pPr>
            <a:r>
              <a:rPr lang="en-US" sz="3200" dirty="0">
                <a:solidFill>
                  <a:srgbClr val="000000"/>
                </a:solidFill>
                <a:latin typeface="Arial Narrow" panose="020B0606020202030204" pitchFamily="34" charset="0"/>
                <a:cs typeface="Arial" panose="020B0604020202020204" pitchFamily="34" charset="0"/>
              </a:rPr>
              <a:t>1. Divide into a groups of three.</a:t>
            </a:r>
          </a:p>
          <a:p>
            <a:pPr>
              <a:spcBef>
                <a:spcPts val="1800"/>
              </a:spcBef>
            </a:pPr>
            <a:r>
              <a:rPr lang="en-US" sz="3200" dirty="0">
                <a:solidFill>
                  <a:srgbClr val="000000"/>
                </a:solidFill>
                <a:latin typeface="Arial Narrow" panose="020B0606020202030204" pitchFamily="34" charset="0"/>
                <a:cs typeface="Arial" panose="020B0604020202020204" pitchFamily="34" charset="0"/>
              </a:rPr>
              <a:t>2. Person A will do the talking, person B uses the listening skills, and person C will be the observer and give feedback later.</a:t>
            </a:r>
          </a:p>
          <a:p>
            <a:pPr>
              <a:spcBef>
                <a:spcPts val="1800"/>
              </a:spcBef>
            </a:pPr>
            <a:r>
              <a:rPr lang="en-US" sz="3200" dirty="0">
                <a:solidFill>
                  <a:srgbClr val="000000"/>
                </a:solidFill>
                <a:latin typeface="Arial Narrow" panose="020B0606020202030204" pitchFamily="34" charset="0"/>
                <a:cs typeface="Arial" panose="020B0604020202020204" pitchFamily="34" charset="0"/>
              </a:rPr>
              <a:t>3. Spend the next three minutes tell about a memorable vacation or some other experience. Person A talks, person B uses the listening skills, and person C will be the observer and give feedback later.</a:t>
            </a:r>
          </a:p>
          <a:p>
            <a:pPr>
              <a:spcBef>
                <a:spcPts val="1800"/>
              </a:spcBef>
            </a:pPr>
            <a:r>
              <a:rPr lang="en-US" sz="3200" dirty="0">
                <a:solidFill>
                  <a:srgbClr val="000000"/>
                </a:solidFill>
                <a:latin typeface="Arial Narrow" panose="020B0606020202030204" pitchFamily="34" charset="0"/>
                <a:cs typeface="Arial" panose="020B0604020202020204" pitchFamily="34" charset="0"/>
              </a:rPr>
              <a:t>4. After three minutes, the observer will give feedback for one minute.  </a:t>
            </a:r>
          </a:p>
          <a:p>
            <a:endParaRPr lang="en-US" sz="2800" dirty="0"/>
          </a:p>
        </p:txBody>
      </p:sp>
    </p:spTree>
    <p:extLst>
      <p:ext uri="{BB962C8B-B14F-4D97-AF65-F5344CB8AC3E}">
        <p14:creationId xmlns:p14="http://schemas.microsoft.com/office/powerpoint/2010/main" val="2796010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3EECF-03A4-4CEB-899E-47C803839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275" y="319441"/>
            <a:ext cx="8657450" cy="5932503"/>
          </a:xfrm>
          <a:prstGeom prst="rect">
            <a:avLst/>
          </a:prstGeom>
          <a:solidFill>
            <a:schemeClr val="bg1"/>
          </a:solidFill>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98905" y="3783063"/>
            <a:ext cx="190858"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BDD6B73-464D-4AA5-83B5-EE66D9111937}"/>
              </a:ext>
            </a:extLst>
          </p:cNvPr>
          <p:cNvSpPr>
            <a:spLocks noChangeArrowheads="1"/>
          </p:cNvSpPr>
          <p:nvPr/>
        </p:nvSpPr>
        <p:spPr bwMode="auto">
          <a:xfrm>
            <a:off x="1524000" y="5"/>
            <a:ext cx="9144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0" b="1" i="0" u="none" strike="noStrike" kern="1200" cap="none" spc="0" normalizeH="0" baseline="0" noProof="0" dirty="0">
                <a:ln>
                  <a:noFill/>
                </a:ln>
                <a:solidFill>
                  <a:srgbClr val="ED7D31"/>
                </a:solidFill>
                <a:effectLst/>
                <a:uLnTx/>
                <a:uFillTx/>
                <a:latin typeface="Arial Black" panose="020B0A04020102020204" pitchFamily="34" charset="0"/>
                <a:ea typeface="+mn-ea"/>
                <a:cs typeface="Calibri" panose="020F0502020204030204" pitchFamily="34" charset="0"/>
              </a:rPr>
              <a:t>L.I.S.T.E.N.</a:t>
            </a:r>
          </a:p>
        </p:txBody>
      </p:sp>
      <p:pic>
        <p:nvPicPr>
          <p:cNvPr id="6" name="Picture 5">
            <a:extLst>
              <a:ext uri="{FF2B5EF4-FFF2-40B4-BE49-F238E27FC236}">
                <a16:creationId xmlns:a16="http://schemas.microsoft.com/office/drawing/2014/main" id="{39F8EDE2-7E50-445D-BD45-AC611F72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324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CBADA3B3-E851-4387-B8E5-86C4A5B0A356}"/>
              </a:ext>
            </a:extLst>
          </p:cNvPr>
          <p:cNvSpPr>
            <a:spLocks noGrp="1" noChangeArrowheads="1"/>
          </p:cNvSpPr>
          <p:nvPr>
            <p:ph type="ctrTitle"/>
          </p:nvPr>
        </p:nvSpPr>
        <p:spPr>
          <a:xfrm>
            <a:off x="0" y="381000"/>
            <a:ext cx="12192000" cy="1981200"/>
          </a:xfrm>
        </p:spPr>
        <p:txBody>
          <a:bodyPr/>
          <a:lstStyle/>
          <a:p>
            <a:pPr eaLnBrk="1" hangingPunct="1">
              <a:defRPr/>
            </a:pPr>
            <a:r>
              <a:rPr lang="en-US" altLang="en-US" sz="3200" b="1" dirty="0">
                <a:solidFill>
                  <a:schemeClr val="accent6">
                    <a:lumMod val="75000"/>
                  </a:schemeClr>
                </a:solidFill>
                <a:latin typeface="Arial Black" panose="020B0A04020102020204" pitchFamily="34" charset="0"/>
                <a:cs typeface="Aharoni" panose="020B0604020202020204" pitchFamily="2" charset="-79"/>
              </a:rPr>
              <a:t>Want to know how to build a great team? </a:t>
            </a:r>
            <a:br>
              <a:rPr lang="en-US" altLang="en-US" sz="3200" b="1" dirty="0">
                <a:solidFill>
                  <a:schemeClr val="accent6">
                    <a:lumMod val="75000"/>
                  </a:schemeClr>
                </a:solidFill>
                <a:latin typeface="Arial Black" panose="020B0A04020102020204" pitchFamily="34" charset="0"/>
                <a:cs typeface="Aharoni" panose="020B0604020202020204" pitchFamily="2" charset="-79"/>
              </a:rPr>
            </a:br>
            <a:r>
              <a:rPr lang="en-US" altLang="en-US" sz="3200" b="1" dirty="0">
                <a:solidFill>
                  <a:schemeClr val="accent6">
                    <a:lumMod val="75000"/>
                  </a:schemeClr>
                </a:solidFill>
                <a:latin typeface="Arial Black" panose="020B0A04020102020204" pitchFamily="34" charset="0"/>
                <a:cs typeface="Aharoni" panose="020B0604020202020204" pitchFamily="2" charset="-79"/>
              </a:rPr>
              <a:t>It all begins with you...</a:t>
            </a:r>
            <a:br>
              <a:rPr lang="en-US" altLang="en-US" sz="3200" b="1" dirty="0">
                <a:solidFill>
                  <a:schemeClr val="bg1"/>
                </a:solidFill>
                <a:latin typeface="Arial Black" panose="020B0A04020102020204" pitchFamily="34" charset="0"/>
                <a:cs typeface="Calibri" panose="020F0502020204030204" pitchFamily="34" charset="0"/>
              </a:rPr>
            </a:br>
            <a:endParaRPr lang="en-US" altLang="en-US" sz="3200" b="1" dirty="0">
              <a:solidFill>
                <a:schemeClr val="bg1"/>
              </a:solidFill>
              <a:latin typeface="Arial Black" panose="020B0A04020102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1CFC1F3-65B4-4280-AF9F-A4A34CA8D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94" t="10811" r="5063" b="16216"/>
          <a:stretch>
            <a:fillRect/>
          </a:stretch>
        </p:blipFill>
        <p:spPr bwMode="auto">
          <a:xfrm>
            <a:off x="3657600" y="1828800"/>
            <a:ext cx="5257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6000A2D-7936-4C26-A947-A352D5BCD3A7}"/>
              </a:ext>
            </a:extLst>
          </p:cNvPr>
          <p:cNvSpPr>
            <a:spLocks noGrp="1" noChangeArrowheads="1"/>
          </p:cNvSpPr>
          <p:nvPr>
            <p:ph type="title"/>
          </p:nvPr>
        </p:nvSpPr>
        <p:spPr>
          <a:xfrm>
            <a:off x="228600" y="0"/>
            <a:ext cx="9144000" cy="990600"/>
          </a:xfrm>
        </p:spPr>
        <p:txBody>
          <a:bodyPr>
            <a:normAutofit/>
          </a:bodyPr>
          <a:lstStyle/>
          <a:p>
            <a:pPr eaLnBrk="1" hangingPunct="1"/>
            <a:r>
              <a:rPr lang="en-US" altLang="en-US" sz="4800" b="1" dirty="0">
                <a:solidFill>
                  <a:srgbClr val="C00000"/>
                </a:solidFill>
                <a:effectLst>
                  <a:outerShdw blurRad="38100" dist="38100" dir="2700000" algn="tl">
                    <a:srgbClr val="000000">
                      <a:alpha val="43137"/>
                    </a:srgbClr>
                  </a:outerShdw>
                </a:effectLst>
              </a:rPr>
              <a:t>Conclusion</a:t>
            </a:r>
          </a:p>
        </p:txBody>
      </p:sp>
      <p:sp>
        <p:nvSpPr>
          <p:cNvPr id="60419" name="Rectangle 3">
            <a:extLst>
              <a:ext uri="{FF2B5EF4-FFF2-40B4-BE49-F238E27FC236}">
                <a16:creationId xmlns:a16="http://schemas.microsoft.com/office/drawing/2014/main" id="{48CA4798-E71F-4444-9AE6-6F0613817039}"/>
              </a:ext>
            </a:extLst>
          </p:cNvPr>
          <p:cNvSpPr>
            <a:spLocks noGrp="1" noChangeArrowheads="1"/>
          </p:cNvSpPr>
          <p:nvPr>
            <p:ph idx="1"/>
          </p:nvPr>
        </p:nvSpPr>
        <p:spPr>
          <a:xfrm>
            <a:off x="0" y="838200"/>
            <a:ext cx="12039600" cy="5334000"/>
          </a:xfrm>
        </p:spPr>
        <p:txBody>
          <a:bodyPr>
            <a:normAutofit fontScale="92500" lnSpcReduction="10000"/>
          </a:bodyPr>
          <a:lstStyle/>
          <a:p>
            <a:pPr eaLnBrk="1" hangingPunct="1">
              <a:lnSpc>
                <a:spcPct val="80000"/>
              </a:lnSpc>
            </a:pPr>
            <a:r>
              <a:rPr lang="en-US" altLang="en-US" sz="3000" dirty="0">
                <a:latin typeface="Arial Narrow" panose="020B0606020202030204" pitchFamily="34" charset="0"/>
              </a:rPr>
              <a:t>What is so important about listening? I listen!”</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Sure you do. But how? How adapt are you, for example, in getting people to come right out and really talk to you?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Before you can get the most out of a listening situation, others must first believe that you really want to listen. They must feel that when they tell you something, it will be received by you in the proper spirit.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Learn to listen beyond the words, with your heart as well as your ears.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Observe the signs of the inner feelings such as voice quality, facial expressions, body posture and motions, etc. These actions are revealing, and sometimes may have an opposite meaning from the spoken word. </a:t>
            </a:r>
          </a:p>
          <a:p>
            <a:pPr eaLnBrk="1" hangingPunct="1">
              <a:lnSpc>
                <a:spcPct val="80000"/>
              </a:lnSpc>
            </a:pPr>
            <a:endParaRPr lang="en-US" altLang="en-US" sz="300" dirty="0">
              <a:latin typeface="Arial Narrow" panose="020B0606020202030204" pitchFamily="34" charset="0"/>
            </a:endParaRPr>
          </a:p>
          <a:p>
            <a:pPr eaLnBrk="1" hangingPunct="1">
              <a:lnSpc>
                <a:spcPct val="80000"/>
              </a:lnSpc>
            </a:pPr>
            <a:r>
              <a:rPr lang="en-US" altLang="en-US" sz="3000" dirty="0">
                <a:latin typeface="Arial Narrow" panose="020B0606020202030204" pitchFamily="34" charset="0"/>
              </a:rPr>
              <a:t>A friend put it this way: “You listened as if you wanted to hear what I was going to say, as if it was really important to you. And that makes me feel good!”</a:t>
            </a:r>
          </a:p>
          <a:p>
            <a:pPr eaLnBrk="1" hangingPunct="1">
              <a:lnSpc>
                <a:spcPct val="80000"/>
              </a:lnSpc>
              <a:buFontTx/>
              <a:buNone/>
            </a:pPr>
            <a:endParaRPr lang="en-US" altLang="en-US" sz="2000" dirty="0"/>
          </a:p>
        </p:txBody>
      </p:sp>
      <p:sp>
        <p:nvSpPr>
          <p:cNvPr id="4" name="TextBox 3">
            <a:extLst>
              <a:ext uri="{FF2B5EF4-FFF2-40B4-BE49-F238E27FC236}">
                <a16:creationId xmlns:a16="http://schemas.microsoft.com/office/drawing/2014/main" id="{92E40B68-832E-4A30-AB64-8C8EA9A81258}"/>
              </a:ext>
            </a:extLst>
          </p:cNvPr>
          <p:cNvSpPr txBox="1"/>
          <p:nvPr/>
        </p:nvSpPr>
        <p:spPr>
          <a:xfrm>
            <a:off x="304799" y="5889248"/>
            <a:ext cx="11582395" cy="892552"/>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Proverbs </a:t>
            </a:r>
            <a:r>
              <a:rPr lang="en-US" altLang="en-US" sz="2800" b="1" dirty="0">
                <a:solidFill>
                  <a:srgbClr val="000000"/>
                </a:solidFill>
                <a:latin typeface="Avenir Next LT Pro" panose="020B0504020202020204" pitchFamily="34" charset="0"/>
                <a:cs typeface="Arial" panose="020B0604020202020204" pitchFamily="34" charset="0"/>
              </a:rPr>
              <a:t>2</a:t>
            </a:r>
            <a:r>
              <a:rPr kumimoji="0" lang="en-US" altLang="en-US" sz="2800" b="1"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:2,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So that you incline your ear to wisdom,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                                 And apply your heart to understanding.”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left)">
                                      <p:cBhvr>
                                        <p:cTn id="12" dur="5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wipe(left)">
                                      <p:cBhvr>
                                        <p:cTn id="17" dur="500"/>
                                        <p:tgtEl>
                                          <p:spTgt spid="604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wipe(left)">
                                      <p:cBhvr>
                                        <p:cTn id="22" dur="500"/>
                                        <p:tgtEl>
                                          <p:spTgt spid="6041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419">
                                            <p:txEl>
                                              <p:pRg st="8" end="8"/>
                                            </p:txEl>
                                          </p:spTgt>
                                        </p:tgtEl>
                                        <p:attrNameLst>
                                          <p:attrName>style.visibility</p:attrName>
                                        </p:attrNameLst>
                                      </p:cBhvr>
                                      <p:to>
                                        <p:strVal val="visible"/>
                                      </p:to>
                                    </p:set>
                                    <p:animEffect transition="in" filter="wipe(left)">
                                      <p:cBhvr>
                                        <p:cTn id="27" dur="500"/>
                                        <p:tgtEl>
                                          <p:spTgt spid="6041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419">
                                            <p:txEl>
                                              <p:pRg st="10" end="10"/>
                                            </p:txEl>
                                          </p:spTgt>
                                        </p:tgtEl>
                                        <p:attrNameLst>
                                          <p:attrName>style.visibility</p:attrName>
                                        </p:attrNameLst>
                                      </p:cBhvr>
                                      <p:to>
                                        <p:strVal val="visible"/>
                                      </p:to>
                                    </p:set>
                                    <p:animEffect transition="in" filter="wipe(left)">
                                      <p:cBhvr>
                                        <p:cTn id="32" dur="500"/>
                                        <p:tgtEl>
                                          <p:spTgt spid="6041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FFBD01-8F3E-4D95-BD09-8517E2803104}"/>
              </a:ext>
            </a:extLst>
          </p:cNvPr>
          <p:cNvSpPr>
            <a:spLocks noGrp="1" noChangeArrowheads="1"/>
          </p:cNvSpPr>
          <p:nvPr>
            <p:ph type="title"/>
          </p:nvPr>
        </p:nvSpPr>
        <p:spPr>
          <a:xfrm>
            <a:off x="152400" y="914400"/>
            <a:ext cx="8763000" cy="1485900"/>
          </a:xfrm>
        </p:spPr>
        <p:txBody>
          <a:bodyPr>
            <a:normAutofit/>
          </a:bodyPr>
          <a:lstStyle/>
          <a:p>
            <a:pPr algn="l" eaLnBrk="1" hangingPunct="1"/>
            <a:r>
              <a:rPr lang="en-US" altLang="en-US" sz="6000" b="1" dirty="0">
                <a:solidFill>
                  <a:srgbClr val="C00000"/>
                </a:solidFill>
                <a:latin typeface="Sylfaen" panose="010A0502050306030303" pitchFamily="18" charset="0"/>
              </a:rPr>
              <a:t>Closing Prayer</a:t>
            </a:r>
          </a:p>
        </p:txBody>
      </p:sp>
      <p:sp>
        <p:nvSpPr>
          <p:cNvPr id="5" name="Rectangle 4">
            <a:extLst>
              <a:ext uri="{FF2B5EF4-FFF2-40B4-BE49-F238E27FC236}">
                <a16:creationId xmlns:a16="http://schemas.microsoft.com/office/drawing/2014/main" id="{BA95C11B-C6C2-4784-AB60-6F74D8EC5996}"/>
              </a:ext>
            </a:extLst>
          </p:cNvPr>
          <p:cNvSpPr>
            <a:spLocks noChangeArrowheads="1"/>
          </p:cNvSpPr>
          <p:nvPr/>
        </p:nvSpPr>
        <p:spPr bwMode="auto">
          <a:xfrm>
            <a:off x="152400" y="2062639"/>
            <a:ext cx="119634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4000" dirty="0">
                <a:solidFill>
                  <a:srgbClr val="000000"/>
                </a:solidFill>
                <a:latin typeface="Calibri" panose="020F0502020204030204" pitchFamily="34" charset="0"/>
                <a:cs typeface="Calibri" panose="020F0502020204030204" pitchFamily="34" charset="0"/>
              </a:rPr>
              <a:t>HEAVENLY FATHER,</a:t>
            </a:r>
          </a:p>
          <a:p>
            <a:pPr>
              <a:spcBef>
                <a:spcPct val="0"/>
              </a:spcBef>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How many times have You spoken to me and I was not listening?</a:t>
            </a:r>
          </a:p>
          <a:p>
            <a:pPr>
              <a:spcBef>
                <a:spcPct val="0"/>
              </a:spcBef>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There are so many things You want to say to me but sometimes I am distracted.</a:t>
            </a:r>
          </a:p>
          <a:p>
            <a:pPr>
              <a:spcBef>
                <a:spcPct val="0"/>
              </a:spcBef>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Listening to You each day is a priceless gift.</a:t>
            </a:r>
          </a:p>
          <a:p>
            <a:pPr>
              <a:spcBef>
                <a:spcPct val="0"/>
              </a:spcBef>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Help me to listen.</a:t>
            </a:r>
          </a:p>
          <a:p>
            <a:pPr>
              <a:spcBef>
                <a:spcPct val="0"/>
              </a:spcBef>
              <a:buClrTx/>
              <a:buFontTx/>
              <a:buNone/>
            </a:pPr>
            <a:endParaRPr lang="en-US" altLang="en-US" sz="600" dirty="0">
              <a:solidFill>
                <a:srgbClr val="000000"/>
              </a:solidFill>
              <a:latin typeface="Arial Narrow" panose="020B0606020202030204" pitchFamily="34" charset="0"/>
              <a:cs typeface="Calibri" panose="020F0502020204030204" pitchFamily="34" charset="0"/>
            </a:endParaRPr>
          </a:p>
          <a:p>
            <a:pPr>
              <a:spcBef>
                <a:spcPct val="0"/>
              </a:spcBef>
              <a:buClrTx/>
              <a:buFontTx/>
              <a:buNone/>
            </a:pPr>
            <a:r>
              <a:rPr lang="en-US" altLang="en-US" dirty="0">
                <a:solidFill>
                  <a:srgbClr val="000000"/>
                </a:solidFill>
                <a:latin typeface="Arial Narrow" panose="020B0606020202030204" pitchFamily="34" charset="0"/>
                <a:cs typeface="Calibri" panose="020F0502020204030204" pitchFamily="34" charset="0"/>
              </a:rPr>
              <a:t>In Jesus name, </a:t>
            </a:r>
          </a:p>
          <a:p>
            <a:pPr>
              <a:spcBef>
                <a:spcPct val="0"/>
              </a:spcBef>
              <a:buClrTx/>
              <a:buFontTx/>
              <a:buNone/>
            </a:pPr>
            <a:r>
              <a:rPr lang="en-US" altLang="en-US" sz="3600" dirty="0">
                <a:solidFill>
                  <a:srgbClr val="C00000"/>
                </a:solidFill>
                <a:latin typeface="Arial" panose="020B0604020202020204" pitchFamily="34" charset="0"/>
                <a:ea typeface="Calibri" panose="020F0502020204030204" pitchFamily="34" charset="0"/>
                <a:cs typeface="Arial" panose="020B0604020202020204" pitchFamily="34" charset="0"/>
              </a:rPr>
              <a:t>Amen.</a:t>
            </a:r>
            <a:endParaRPr lang="en-US" altLang="en-US"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9497085-403E-426F-8E13-4D4D7CE21452}"/>
              </a:ext>
            </a:extLst>
          </p:cNvPr>
          <p:cNvSpPr txBox="1"/>
          <p:nvPr/>
        </p:nvSpPr>
        <p:spPr>
          <a:xfrm>
            <a:off x="304799" y="285571"/>
            <a:ext cx="11582395" cy="892552"/>
          </a:xfrm>
          <a:prstGeom prst="rect">
            <a:avLst/>
          </a:prstGeom>
          <a:noFill/>
        </p:spPr>
        <p:txBody>
          <a:bodyPr wrap="square">
            <a:spAutoFit/>
          </a:bodyPr>
          <a:lstStyle/>
          <a:p>
            <a:pPr lvl="0">
              <a:spcBef>
                <a:spcPct val="0"/>
              </a:spcBef>
              <a:defRPr/>
            </a:pPr>
            <a:r>
              <a:rPr lang="en-US" altLang="en-US" sz="2800" b="1" dirty="0">
                <a:solidFill>
                  <a:srgbClr val="000000"/>
                </a:solidFill>
                <a:latin typeface="Avenir Next LT Pro" panose="020B0504020202020204" pitchFamily="34" charset="0"/>
                <a:cs typeface="Arial" panose="020B0604020202020204" pitchFamily="34" charset="0"/>
              </a:rPr>
              <a:t>Jeremiah 29:12, </a:t>
            </a:r>
            <a:r>
              <a:rPr kumimoji="0" lang="en-US" altLang="en-US" sz="240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rPr>
              <a:t>“</a:t>
            </a:r>
            <a:r>
              <a:rPr lang="en-US" altLang="en-US" sz="2400" dirty="0">
                <a:solidFill>
                  <a:srgbClr val="000000"/>
                </a:solidFill>
                <a:latin typeface="Avenir Next LT Pro" panose="020B0504020202020204" pitchFamily="34" charset="0"/>
                <a:cs typeface="Arial" panose="020B0604020202020204" pitchFamily="34" charset="0"/>
              </a:rPr>
              <a:t>Then you will call upon Me and go and pray to Me, and I will listen to you.”</a:t>
            </a:r>
            <a:endParaRPr kumimoji="0" lang="en-US" altLang="en-US" sz="2800" b="0" i="0" u="none" strike="noStrike" kern="1200" cap="none" spc="0" normalizeH="0" baseline="0" noProof="0" dirty="0">
              <a:ln>
                <a:noFill/>
              </a:ln>
              <a:solidFill>
                <a:srgbClr val="000000"/>
              </a:solidFill>
              <a:effectLst/>
              <a:uLnTx/>
              <a:uFillTx/>
              <a:latin typeface="Avenir Next LT Pro" panose="020B05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21C994-0AEC-48A7-A8BE-44E2390F7D40}"/>
              </a:ext>
            </a:extLst>
          </p:cNvPr>
          <p:cNvPicPr>
            <a:picLocks noChangeAspect="1"/>
          </p:cNvPicPr>
          <p:nvPr/>
        </p:nvPicPr>
        <p:blipFill>
          <a:blip r:embed="rId3">
            <a:alphaModFix/>
            <a:duotone>
              <a:schemeClr val="accent6">
                <a:shade val="45000"/>
                <a:satMod val="135000"/>
              </a:schemeClr>
              <a:prstClr val="white"/>
            </a:duotone>
          </a:blip>
          <a:stretch>
            <a:fillRect/>
          </a:stretch>
        </p:blipFill>
        <p:spPr>
          <a:xfrm>
            <a:off x="0" y="-3518"/>
            <a:ext cx="12192000" cy="6861517"/>
          </a:xfrm>
          <a:prstGeom prst="rect">
            <a:avLst/>
          </a:prstGeom>
        </p:spPr>
      </p:pic>
      <p:sp>
        <p:nvSpPr>
          <p:cNvPr id="12" name="Rectangle 2">
            <a:extLst>
              <a:ext uri="{FF2B5EF4-FFF2-40B4-BE49-F238E27FC236}">
                <a16:creationId xmlns:a16="http://schemas.microsoft.com/office/drawing/2014/main" id="{D495317E-E3D5-4FC9-9C77-F730903EFFE6}"/>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schemeClr val="tx1"/>
                </a:solidFill>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schemeClr val="tx1"/>
                </a:solidFill>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schemeClr val="tx1"/>
              </a:solidFill>
              <a:uLnTx/>
              <a:uFillTx/>
              <a:latin typeface="Arial Black" panose="020B0A04020102020204" pitchFamily="34" charset="0"/>
              <a:ea typeface="+mj-ea"/>
              <a:cs typeface="+mj-cs"/>
            </a:endParaRPr>
          </a:p>
        </p:txBody>
      </p:sp>
      <p:sp>
        <p:nvSpPr>
          <p:cNvPr id="13" name="Rectangle 3">
            <a:extLst>
              <a:ext uri="{FF2B5EF4-FFF2-40B4-BE49-F238E27FC236}">
                <a16:creationId xmlns:a16="http://schemas.microsoft.com/office/drawing/2014/main" id="{6CEB0014-9A2F-41E4-A533-5E672802113A}"/>
              </a:ext>
            </a:extLst>
          </p:cNvPr>
          <p:cNvSpPr>
            <a:spLocks noGrp="1" noChangeArrowheads="1"/>
          </p:cNvSpPr>
          <p:nvPr>
            <p:ph idx="1"/>
          </p:nvPr>
        </p:nvSpPr>
        <p:spPr>
          <a:xfrm>
            <a:off x="152400" y="1545180"/>
            <a:ext cx="11887200" cy="5254626"/>
          </a:xfrm>
        </p:spPr>
        <p:txBody>
          <a:bodyPr>
            <a:normAutofit/>
          </a:bodyPr>
          <a:lstStyle/>
          <a:p>
            <a:pPr marL="0" indent="0" eaLnBrk="1" hangingPunct="1">
              <a:lnSpc>
                <a:spcPct val="100000"/>
              </a:lnSpc>
              <a:buNone/>
            </a:pPr>
            <a:r>
              <a:rPr lang="en-US" altLang="en-US" sz="3200" dirty="0">
                <a:latin typeface="Arial" panose="020B0604020202020204" pitchFamily="34" charset="0"/>
                <a:cs typeface="Arial" panose="020B0604020202020204" pitchFamily="34" charset="0"/>
              </a:rPr>
              <a:t>Relationships develop by progressing through different stages. Most stop at the first or second stage. A youth ministry can be proactive in moving people through more stages and towards greater intimacy, trust and fellowship. </a:t>
            </a:r>
          </a:p>
          <a:p>
            <a:pPr marL="0" indent="0" eaLnBrk="1" hangingPunct="1">
              <a:lnSpc>
                <a:spcPct val="100000"/>
              </a:lnSpc>
              <a:buNone/>
            </a:pPr>
            <a:endParaRPr lang="en-US" alt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lnSpc>
                <a:spcPct val="100000"/>
              </a:lnSpc>
              <a:buNone/>
            </a:pPr>
            <a:endParaRPr lang="en-US" altLang="en-US" sz="5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lnSpc>
                <a:spcPct val="100000"/>
              </a:lnSpc>
              <a:buNone/>
            </a:pPr>
            <a:r>
              <a:rPr lang="en-US" altLang="en-US" sz="3200" dirty="0">
                <a:latin typeface="Arial" panose="020B0604020202020204" pitchFamily="34" charset="0"/>
                <a:cs typeface="Arial" panose="020B0604020202020204" pitchFamily="34" charset="0"/>
              </a:rPr>
              <a:t>A baseball diamond can illustrate four stages for developing relationships. </a:t>
            </a:r>
          </a:p>
        </p:txBody>
      </p:sp>
    </p:spTree>
    <p:extLst>
      <p:ext uri="{BB962C8B-B14F-4D97-AF65-F5344CB8AC3E}">
        <p14:creationId xmlns:p14="http://schemas.microsoft.com/office/powerpoint/2010/main" val="360649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7C25BA-6C2C-4B07-BD54-AE43D003C0BF}"/>
              </a:ext>
            </a:extLst>
          </p:cNvPr>
          <p:cNvPicPr>
            <a:picLocks noChangeAspect="1"/>
          </p:cNvPicPr>
          <p:nvPr/>
        </p:nvPicPr>
        <p:blipFill>
          <a:blip r:embed="rId3"/>
          <a:stretch>
            <a:fillRect/>
          </a:stretch>
        </p:blipFill>
        <p:spPr>
          <a:xfrm>
            <a:off x="0" y="0"/>
            <a:ext cx="12181172" cy="6858000"/>
          </a:xfrm>
          <a:prstGeom prst="rect">
            <a:avLst/>
          </a:prstGeom>
        </p:spPr>
      </p:pic>
      <p:sp>
        <p:nvSpPr>
          <p:cNvPr id="3" name="Rectangle 2">
            <a:extLst>
              <a:ext uri="{FF2B5EF4-FFF2-40B4-BE49-F238E27FC236}">
                <a16:creationId xmlns:a16="http://schemas.microsoft.com/office/drawing/2014/main" id="{52104929-45C9-4098-8901-4D80AFD746F2}"/>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4" name="Rectangle 3">
            <a:extLst>
              <a:ext uri="{FF2B5EF4-FFF2-40B4-BE49-F238E27FC236}">
                <a16:creationId xmlns:a16="http://schemas.microsoft.com/office/drawing/2014/main" id="{59D4FFE9-0F2B-4BBC-976F-4F9D9754F882}"/>
              </a:ext>
            </a:extLst>
          </p:cNvPr>
          <p:cNvSpPr>
            <a:spLocks noGrp="1" noChangeArrowheads="1"/>
          </p:cNvSpPr>
          <p:nvPr>
            <p:ph idx="1"/>
          </p:nvPr>
        </p:nvSpPr>
        <p:spPr>
          <a:xfrm>
            <a:off x="152400" y="1603374"/>
            <a:ext cx="11887200" cy="5254626"/>
          </a:xfrm>
        </p:spPr>
        <p:txBody>
          <a:bodyPr>
            <a:noAutofit/>
          </a:bodyPr>
          <a:lstStyle/>
          <a:p>
            <a:pPr marL="0" indent="0">
              <a:lnSpc>
                <a:spcPct val="110000"/>
              </a:lnSpc>
              <a:buNone/>
            </a:pPr>
            <a:r>
              <a:rPr lang="en-US" altLang="en-US" sz="3200" b="1" dirty="0">
                <a:latin typeface="Arial Black" panose="020B0A04020102020204" pitchFamily="34" charset="0"/>
                <a:cs typeface="Arial" panose="020B0604020202020204" pitchFamily="34" charset="0"/>
              </a:rPr>
              <a:t>1st Base - History: </a:t>
            </a:r>
            <a:r>
              <a:rPr lang="en-US" altLang="en-US" sz="3200" dirty="0">
                <a:latin typeface="Arial" panose="020B0604020202020204" pitchFamily="34" charset="0"/>
                <a:cs typeface="Arial" panose="020B0604020202020204" pitchFamily="34" charset="0"/>
              </a:rPr>
              <a:t>Basic information about one’s self (name, school, family, interests, even opinions and feelings). </a:t>
            </a:r>
          </a:p>
          <a:p>
            <a:pPr marL="0" indent="0">
              <a:lnSpc>
                <a:spcPct val="110000"/>
              </a:lnSpc>
              <a:buNone/>
            </a:pPr>
            <a:endParaRPr lang="en-US" alt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First base represents </a:t>
            </a:r>
            <a:r>
              <a:rPr lang="en-US" altLang="en-US" sz="3200" b="1" dirty="0">
                <a:latin typeface="Arial" panose="020B0604020202020204" pitchFamily="34" charset="0"/>
                <a:cs typeface="Arial" panose="020B0604020202020204" pitchFamily="34" charset="0"/>
              </a:rPr>
              <a:t>HISTORY</a:t>
            </a:r>
            <a:r>
              <a:rPr lang="en-US" altLang="en-US" sz="3200" dirty="0">
                <a:latin typeface="Arial" panose="020B0604020202020204" pitchFamily="34" charset="0"/>
                <a:cs typeface="Arial" panose="020B0604020202020204" pitchFamily="34" charset="0"/>
              </a:rPr>
              <a:t>.  </a:t>
            </a:r>
          </a:p>
          <a:p>
            <a:pPr marL="0" indent="0">
              <a:lnSpc>
                <a:spcPct val="110000"/>
              </a:lnSpc>
              <a:buNone/>
            </a:pPr>
            <a:endParaRPr lang="en-US" altLang="en-US" sz="300" dirty="0">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When you get a “Hit” you must travel to all the bases in order to get Home. </a:t>
            </a:r>
          </a:p>
          <a:p>
            <a:pPr marL="0" indent="0">
              <a:lnSpc>
                <a:spcPct val="110000"/>
              </a:lnSpc>
              <a:buNone/>
            </a:pPr>
            <a:endParaRPr lang="en-US" altLang="en-US" sz="2000" dirty="0">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Getting Home is what “A Place To Belong” is all about!</a:t>
            </a:r>
          </a:p>
          <a:p>
            <a:pPr marL="0" indent="0">
              <a:lnSpc>
                <a:spcPct val="110000"/>
              </a:lnSpc>
              <a:buNone/>
            </a:pPr>
            <a:endParaRPr lang="en-US" altLang="en-US" sz="3200" dirty="0">
              <a:latin typeface="Arial" panose="020B0604020202020204" pitchFamily="34" charset="0"/>
              <a:cs typeface="Arial" panose="020B0604020202020204" pitchFamily="34" charset="0"/>
            </a:endParaRPr>
          </a:p>
          <a:p>
            <a:pPr marL="0" indent="0">
              <a:lnSpc>
                <a:spcPct val="110000"/>
              </a:lnSpc>
              <a:buNone/>
            </a:pPr>
            <a:r>
              <a:rPr lang="en-US" altLang="en-US" sz="3200" dirty="0">
                <a:latin typeface="Arial" panose="020B0604020202020204" pitchFamily="34" charset="0"/>
                <a:cs typeface="Arial" panose="020B0604020202020204" pitchFamily="34" charset="0"/>
              </a:rPr>
              <a:t>So let’s get started with first base. </a:t>
            </a:r>
          </a:p>
        </p:txBody>
      </p:sp>
      <p:sp>
        <p:nvSpPr>
          <p:cNvPr id="6" name="Oval 5">
            <a:extLst>
              <a:ext uri="{FF2B5EF4-FFF2-40B4-BE49-F238E27FC236}">
                <a16:creationId xmlns:a16="http://schemas.microsoft.com/office/drawing/2014/main" id="{4CA741E2-C295-4EB7-9658-F34125A36416}"/>
              </a:ext>
            </a:extLst>
          </p:cNvPr>
          <p:cNvSpPr/>
          <p:nvPr/>
        </p:nvSpPr>
        <p:spPr>
          <a:xfrm>
            <a:off x="9296400" y="35052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96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1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3500"/>
                            </p:stCondLst>
                            <p:childTnLst>
                              <p:par>
                                <p:cTn id="25" presetID="10" presetClass="entr" presetSubtype="0" fill="hold" nodeType="afterEffect">
                                  <p:stCondLst>
                                    <p:cond delay="100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A86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53B3C4-A311-4231-BB3F-F9E93AA7617A}"/>
              </a:ext>
            </a:extLst>
          </p:cNvPr>
          <p:cNvPicPr>
            <a:picLocks noChangeAspect="1"/>
          </p:cNvPicPr>
          <p:nvPr/>
        </p:nvPicPr>
        <p:blipFill>
          <a:blip r:embed="rId3">
            <a:duotone>
              <a:schemeClr val="accent6">
                <a:shade val="45000"/>
                <a:satMod val="135000"/>
              </a:schemeClr>
              <a:prstClr val="white"/>
            </a:duotone>
          </a:blip>
          <a:stretch>
            <a:fillRect/>
          </a:stretch>
        </p:blipFill>
        <p:spPr>
          <a:xfrm>
            <a:off x="0" y="-3518"/>
            <a:ext cx="12192000" cy="6861517"/>
          </a:xfrm>
          <a:prstGeom prst="rect">
            <a:avLst/>
          </a:prstGeom>
        </p:spPr>
      </p:pic>
      <p:sp>
        <p:nvSpPr>
          <p:cNvPr id="3" name="Rectangle 2">
            <a:extLst>
              <a:ext uri="{FF2B5EF4-FFF2-40B4-BE49-F238E27FC236}">
                <a16:creationId xmlns:a16="http://schemas.microsoft.com/office/drawing/2014/main" id="{E3BC5475-0490-4780-A0B4-38897416AD52}"/>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4" name="Oval 3">
            <a:extLst>
              <a:ext uri="{FF2B5EF4-FFF2-40B4-BE49-F238E27FC236}">
                <a16:creationId xmlns:a16="http://schemas.microsoft.com/office/drawing/2014/main" id="{DFC31081-E41C-4B27-9F0B-36E02F259D3E}"/>
              </a:ext>
            </a:extLst>
          </p:cNvPr>
          <p:cNvSpPr/>
          <p:nvPr/>
        </p:nvSpPr>
        <p:spPr>
          <a:xfrm>
            <a:off x="5638800" y="15240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53265CEB-9774-4313-A0BD-CF12E1F4B0D7}"/>
              </a:ext>
            </a:extLst>
          </p:cNvPr>
          <p:cNvSpPr>
            <a:spLocks noGrp="1" noChangeArrowheads="1"/>
          </p:cNvSpPr>
          <p:nvPr>
            <p:ph idx="1"/>
          </p:nvPr>
        </p:nvSpPr>
        <p:spPr>
          <a:xfrm>
            <a:off x="152400" y="2590800"/>
            <a:ext cx="11887200" cy="4267199"/>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2nd Base - High 5: </a:t>
            </a:r>
            <a:r>
              <a:rPr lang="en-US" altLang="en-US" sz="3200" dirty="0">
                <a:latin typeface="Arial" panose="020B0604020202020204" pitchFamily="34" charset="0"/>
                <a:cs typeface="Arial" panose="020B0604020202020204" pitchFamily="34" charset="0"/>
              </a:rPr>
              <a:t>Giving affirmation based on the history that was shared. Practice communicating affirmation. Ask for more information so you can add more affirmation. </a:t>
            </a:r>
          </a:p>
          <a:p>
            <a:pPr marL="0" indent="0">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r>
              <a:rPr lang="en-US" altLang="en-US" sz="3200" dirty="0">
                <a:latin typeface="Arial" panose="020B0604020202020204" pitchFamily="34" charset="0"/>
                <a:cs typeface="Arial" panose="020B0604020202020204" pitchFamily="34" charset="0"/>
              </a:rPr>
              <a:t>Second base represents </a:t>
            </a:r>
            <a:r>
              <a:rPr lang="en-US" altLang="en-US" sz="3200" b="1" dirty="0">
                <a:latin typeface="Arial" panose="020B0604020202020204" pitchFamily="34" charset="0"/>
                <a:cs typeface="Arial" panose="020B0604020202020204" pitchFamily="34" charset="0"/>
              </a:rPr>
              <a:t>HIGH FIVE</a:t>
            </a:r>
            <a:r>
              <a:rPr lang="en-US" alt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4855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E3F732-978A-450C-9DAB-99C318E3AA84}"/>
              </a:ext>
            </a:extLst>
          </p:cNvPr>
          <p:cNvPicPr>
            <a:picLocks noChangeAspect="1"/>
          </p:cNvPicPr>
          <p:nvPr/>
        </p:nvPicPr>
        <p:blipFill>
          <a:blip r:embed="rId2">
            <a:duotone>
              <a:schemeClr val="accent6">
                <a:shade val="45000"/>
                <a:satMod val="135000"/>
              </a:schemeClr>
              <a:prstClr val="white"/>
            </a:duotone>
          </a:blip>
          <a:stretch>
            <a:fillRect/>
          </a:stretch>
        </p:blipFill>
        <p:spPr>
          <a:xfrm>
            <a:off x="0" y="-3518"/>
            <a:ext cx="12192000" cy="6861517"/>
          </a:xfrm>
          <a:prstGeom prst="rect">
            <a:avLst/>
          </a:prstGeom>
        </p:spPr>
      </p:pic>
      <p:sp>
        <p:nvSpPr>
          <p:cNvPr id="6" name="Rectangle 2">
            <a:extLst>
              <a:ext uri="{FF2B5EF4-FFF2-40B4-BE49-F238E27FC236}">
                <a16:creationId xmlns:a16="http://schemas.microsoft.com/office/drawing/2014/main" id="{75D1F005-3B85-4610-A9D1-90726B249AB6}"/>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7" name="Rectangle 3">
            <a:extLst>
              <a:ext uri="{FF2B5EF4-FFF2-40B4-BE49-F238E27FC236}">
                <a16:creationId xmlns:a16="http://schemas.microsoft.com/office/drawing/2014/main" id="{4C497CC9-324B-4D9E-885D-6E7751938E26}"/>
              </a:ext>
            </a:extLst>
          </p:cNvPr>
          <p:cNvSpPr>
            <a:spLocks noGrp="1" noChangeArrowheads="1"/>
          </p:cNvSpPr>
          <p:nvPr>
            <p:ph idx="1"/>
          </p:nvPr>
        </p:nvSpPr>
        <p:spPr>
          <a:xfrm>
            <a:off x="152400" y="1981200"/>
            <a:ext cx="11887200" cy="4876800"/>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3rd Base - Help: </a:t>
            </a:r>
            <a:r>
              <a:rPr lang="en-US" altLang="en-US" sz="3200" dirty="0">
                <a:latin typeface="Arial" panose="020B0604020202020204" pitchFamily="34" charset="0"/>
                <a:cs typeface="Arial" panose="020B0604020202020204" pitchFamily="34" charset="0"/>
              </a:rPr>
              <a:t>This posture of vulnerability is possible only after plenty of affirmation has developed strong trust (or unless a person is desperate). It’s risky, but it bonds people together and opens the door for mutual help.</a:t>
            </a:r>
          </a:p>
          <a:p>
            <a:pPr marL="0" indent="0" algn="ctr">
              <a:lnSpc>
                <a:spcPct val="100000"/>
              </a:lnSpc>
              <a:buNone/>
            </a:pPr>
            <a:endParaRPr lang="en-US" altLang="en-US" sz="40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endParaRPr lang="en-US" altLang="en-US" sz="3200" dirty="0">
              <a:latin typeface="Arial" panose="020B0604020202020204" pitchFamily="34" charset="0"/>
              <a:cs typeface="Arial" panose="020B0604020202020204" pitchFamily="34" charset="0"/>
            </a:endParaRPr>
          </a:p>
          <a:p>
            <a:pPr marL="0" indent="0" algn="ctr">
              <a:lnSpc>
                <a:spcPct val="100000"/>
              </a:lnSpc>
              <a:buNone/>
            </a:pPr>
            <a:r>
              <a:rPr lang="en-US" altLang="en-US" sz="3200" dirty="0">
                <a:latin typeface="Arial" panose="020B0604020202020204" pitchFamily="34" charset="0"/>
                <a:cs typeface="Arial" panose="020B0604020202020204" pitchFamily="34" charset="0"/>
              </a:rPr>
              <a:t>Third base represents </a:t>
            </a:r>
            <a:r>
              <a:rPr lang="en-US" altLang="en-US" sz="3200" b="1" dirty="0">
                <a:latin typeface="Arial" panose="020B0604020202020204" pitchFamily="34" charset="0"/>
                <a:cs typeface="Arial" panose="020B0604020202020204" pitchFamily="34" charset="0"/>
              </a:rPr>
              <a:t>HELP</a:t>
            </a:r>
            <a:r>
              <a:rPr lang="en-US" altLang="en-US" sz="3200" dirty="0">
                <a:latin typeface="Arial" panose="020B0604020202020204" pitchFamily="34" charset="0"/>
                <a:cs typeface="Arial" panose="020B0604020202020204" pitchFamily="34" charset="0"/>
              </a:rPr>
              <a:t>. </a:t>
            </a:r>
          </a:p>
        </p:txBody>
      </p:sp>
      <p:sp>
        <p:nvSpPr>
          <p:cNvPr id="2" name="Oval 1">
            <a:extLst>
              <a:ext uri="{FF2B5EF4-FFF2-40B4-BE49-F238E27FC236}">
                <a16:creationId xmlns:a16="http://schemas.microsoft.com/office/drawing/2014/main" id="{6E26EC76-D200-4F3D-8D6E-F093E02F151B}"/>
              </a:ext>
            </a:extLst>
          </p:cNvPr>
          <p:cNvSpPr/>
          <p:nvPr/>
        </p:nvSpPr>
        <p:spPr>
          <a:xfrm>
            <a:off x="2057400" y="35814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8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E3F732-978A-450C-9DAB-99C318E3AA84}"/>
              </a:ext>
            </a:extLst>
          </p:cNvPr>
          <p:cNvPicPr>
            <a:picLocks noChangeAspect="1"/>
          </p:cNvPicPr>
          <p:nvPr/>
        </p:nvPicPr>
        <p:blipFill>
          <a:blip r:embed="rId2">
            <a:duotone>
              <a:schemeClr val="accent6">
                <a:shade val="45000"/>
                <a:satMod val="135000"/>
              </a:schemeClr>
              <a:prstClr val="white"/>
            </a:duotone>
          </a:blip>
          <a:stretch>
            <a:fillRect/>
          </a:stretch>
        </p:blipFill>
        <p:spPr>
          <a:xfrm>
            <a:off x="0" y="-3518"/>
            <a:ext cx="12192000" cy="6861517"/>
          </a:xfrm>
          <a:prstGeom prst="rect">
            <a:avLst/>
          </a:prstGeom>
        </p:spPr>
      </p:pic>
      <p:sp>
        <p:nvSpPr>
          <p:cNvPr id="6" name="Rectangle 2">
            <a:extLst>
              <a:ext uri="{FF2B5EF4-FFF2-40B4-BE49-F238E27FC236}">
                <a16:creationId xmlns:a16="http://schemas.microsoft.com/office/drawing/2014/main" id="{75D1F005-3B85-4610-A9D1-90726B249AB6}"/>
              </a:ext>
            </a:extLst>
          </p:cNvPr>
          <p:cNvSpPr txBox="1">
            <a:spLocks noChangeArrowheads="1"/>
          </p:cNvSpPr>
          <p:nvPr/>
        </p:nvSpPr>
        <p:spPr bwMode="auto">
          <a:xfrm>
            <a:off x="0" y="0"/>
            <a:ext cx="12192000" cy="1447800"/>
          </a:xfrm>
          <a:prstGeom prst="rect">
            <a:avLst/>
          </a:prstGeom>
          <a:noFill/>
          <a:ln>
            <a:noFill/>
          </a:ln>
          <a:effectLst/>
        </p:spPr>
        <p:txBody>
          <a:bodyPr anchor="b"/>
          <a:lstStyle>
            <a:lvl1pPr algn="ctr" rtl="0" fontAlgn="base">
              <a:spcBef>
                <a:spcPct val="0"/>
              </a:spcBef>
              <a:spcAft>
                <a:spcPct val="0"/>
              </a:spcAft>
              <a:defRPr sz="3600" kern="1200">
                <a:solidFill>
                  <a:schemeClr val="tx2"/>
                </a:solidFill>
                <a:latin typeface="+mj-lt"/>
                <a:ea typeface="+mj-ea"/>
                <a:cs typeface="+mj-cs"/>
              </a:defRPr>
            </a:lvl1pPr>
            <a:lvl2pPr algn="ctr" rtl="0" fontAlgn="base">
              <a:spcBef>
                <a:spcPct val="0"/>
              </a:spcBef>
              <a:spcAft>
                <a:spcPct val="0"/>
              </a:spcAft>
              <a:defRPr sz="3600">
                <a:solidFill>
                  <a:schemeClr val="tx2"/>
                </a:solidFill>
                <a:latin typeface="Tahoma" panose="020B0604030504040204" pitchFamily="34" charset="0"/>
              </a:defRPr>
            </a:lvl2pPr>
            <a:lvl3pPr algn="ctr" rtl="0" fontAlgn="base">
              <a:spcBef>
                <a:spcPct val="0"/>
              </a:spcBef>
              <a:spcAft>
                <a:spcPct val="0"/>
              </a:spcAft>
              <a:defRPr sz="3600">
                <a:solidFill>
                  <a:schemeClr val="tx2"/>
                </a:solidFill>
                <a:latin typeface="Tahoma" panose="020B0604030504040204" pitchFamily="34" charset="0"/>
              </a:defRPr>
            </a:lvl3pPr>
            <a:lvl4pPr algn="ctr" rtl="0" fontAlgn="base">
              <a:spcBef>
                <a:spcPct val="0"/>
              </a:spcBef>
              <a:spcAft>
                <a:spcPct val="0"/>
              </a:spcAft>
              <a:defRPr sz="3600">
                <a:solidFill>
                  <a:schemeClr val="tx2"/>
                </a:solidFill>
                <a:latin typeface="Tahoma" panose="020B0604030504040204" pitchFamily="34" charset="0"/>
              </a:defRPr>
            </a:lvl4pPr>
            <a:lvl5pPr algn="ctr" rtl="0" fontAlgn="base">
              <a:spcBef>
                <a:spcPct val="0"/>
              </a:spcBef>
              <a:spcAft>
                <a:spcPct val="0"/>
              </a:spcAft>
              <a:defRPr sz="3600">
                <a:solidFill>
                  <a:schemeClr val="tx2"/>
                </a:solidFill>
                <a:latin typeface="Tahoma" panose="020B0604030504040204" pitchFamily="34" charset="0"/>
              </a:defRPr>
            </a:lvl5pPr>
            <a:lvl6pPr marL="457200" algn="ctr" rtl="0" fontAlgn="base">
              <a:spcBef>
                <a:spcPct val="0"/>
              </a:spcBef>
              <a:spcAft>
                <a:spcPct val="0"/>
              </a:spcAft>
              <a:defRPr sz="3600">
                <a:solidFill>
                  <a:schemeClr val="tx2"/>
                </a:solidFill>
                <a:latin typeface="Tahoma" panose="020B0604030504040204" pitchFamily="34" charset="0"/>
              </a:defRPr>
            </a:lvl6pPr>
            <a:lvl7pPr marL="914400" algn="ctr" rtl="0" fontAlgn="base">
              <a:spcBef>
                <a:spcPct val="0"/>
              </a:spcBef>
              <a:spcAft>
                <a:spcPct val="0"/>
              </a:spcAft>
              <a:defRPr sz="3600">
                <a:solidFill>
                  <a:schemeClr val="tx2"/>
                </a:solidFill>
                <a:latin typeface="Tahoma" panose="020B0604030504040204" pitchFamily="34" charset="0"/>
              </a:defRPr>
            </a:lvl7pPr>
            <a:lvl8pPr marL="1371600" algn="ctr" rtl="0" fontAlgn="base">
              <a:spcBef>
                <a:spcPct val="0"/>
              </a:spcBef>
              <a:spcAft>
                <a:spcPct val="0"/>
              </a:spcAft>
              <a:defRPr sz="3600">
                <a:solidFill>
                  <a:schemeClr val="tx2"/>
                </a:solidFill>
                <a:latin typeface="Tahoma" panose="020B0604030504040204" pitchFamily="34" charset="0"/>
              </a:defRPr>
            </a:lvl8pPr>
            <a:lvl9pPr marL="1828800" algn="ctr" rtl="0" fontAlgn="base">
              <a:spcBef>
                <a:spcPct val="0"/>
              </a:spcBef>
              <a:spcAft>
                <a:spcPct val="0"/>
              </a:spcAft>
              <a:defRPr sz="3600">
                <a:solidFill>
                  <a:schemeClr val="tx2"/>
                </a:solidFill>
                <a:latin typeface="Tahom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A Place to Belong: </a:t>
            </a:r>
            <a:b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br>
            <a:r>
              <a:rPr kumimoji="0" lang="en-US" alt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Best Friends Forever </a:t>
            </a:r>
            <a:endParaRPr kumimoji="0" lang="en-US" altLang="en-US"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7" name="Rectangle 3">
            <a:extLst>
              <a:ext uri="{FF2B5EF4-FFF2-40B4-BE49-F238E27FC236}">
                <a16:creationId xmlns:a16="http://schemas.microsoft.com/office/drawing/2014/main" id="{4C497CC9-324B-4D9E-885D-6E7751938E26}"/>
              </a:ext>
            </a:extLst>
          </p:cNvPr>
          <p:cNvSpPr>
            <a:spLocks noGrp="1" noChangeArrowheads="1"/>
          </p:cNvSpPr>
          <p:nvPr>
            <p:ph idx="1"/>
          </p:nvPr>
        </p:nvSpPr>
        <p:spPr>
          <a:xfrm>
            <a:off x="152400" y="1981200"/>
            <a:ext cx="11887200" cy="5026025"/>
          </a:xfrm>
        </p:spPr>
        <p:txBody>
          <a:bodyPr>
            <a:noAutofit/>
          </a:bodyPr>
          <a:lstStyle/>
          <a:p>
            <a:pPr marL="0" indent="0">
              <a:lnSpc>
                <a:spcPct val="100000"/>
              </a:lnSpc>
              <a:buNone/>
            </a:pPr>
            <a:r>
              <a:rPr lang="en-US" altLang="en-US" sz="3200" b="1" dirty="0">
                <a:latin typeface="Arial Black" panose="020B0A04020102020204" pitchFamily="34" charset="0"/>
                <a:cs typeface="Arial" panose="020B0604020202020204" pitchFamily="34" charset="0"/>
              </a:rPr>
              <a:t>Home Plate - Home: </a:t>
            </a:r>
            <a:r>
              <a:rPr lang="en-US" altLang="en-US" sz="3200" dirty="0">
                <a:latin typeface="Arial" panose="020B0604020202020204" pitchFamily="34" charset="0"/>
                <a:cs typeface="Arial" panose="020B0604020202020204" pitchFamily="34" charset="0"/>
              </a:rPr>
              <a:t>Sometimes referred to as “fellowship” but it’s only attained after going around the bases, building trust through sharing history, being affirmed about many things, risking with one another by asking for help. The result of intimacy can’t be purchased or short-changed. It provides something all humans crave: </a:t>
            </a:r>
            <a:r>
              <a:rPr lang="en-US" altLang="en-US" sz="3200" b="1" dirty="0">
                <a:latin typeface="Arial" panose="020B0604020202020204" pitchFamily="34" charset="0"/>
                <a:cs typeface="Arial" panose="020B0604020202020204" pitchFamily="34" charset="0"/>
              </a:rPr>
              <a:t>A PLACE TO BELONG!</a:t>
            </a:r>
            <a:endParaRPr lang="en-US" altLang="en-US" sz="3200" dirty="0">
              <a:latin typeface="Arial" panose="020B0604020202020204" pitchFamily="34" charset="0"/>
              <a:cs typeface="Arial" panose="020B0604020202020204" pitchFamily="34" charset="0"/>
            </a:endParaRPr>
          </a:p>
          <a:p>
            <a:pPr marL="0" indent="0">
              <a:lnSpc>
                <a:spcPct val="100000"/>
              </a:lnSpc>
              <a:buNone/>
            </a:pPr>
            <a:endParaRPr lang="en-US" altLang="en-US" sz="3200" dirty="0">
              <a:latin typeface="Arial" panose="020B0604020202020204" pitchFamily="34" charset="0"/>
              <a:cs typeface="Arial" panose="020B0604020202020204" pitchFamily="34" charset="0"/>
            </a:endParaRPr>
          </a:p>
          <a:p>
            <a:pPr marL="0" indent="0">
              <a:lnSpc>
                <a:spcPct val="100000"/>
              </a:lnSpc>
              <a:buNone/>
            </a:pPr>
            <a:endParaRPr lang="en-US" altLang="en-US" sz="2900" dirty="0">
              <a:latin typeface="Arial" panose="020B0604020202020204" pitchFamily="34" charset="0"/>
              <a:cs typeface="Arial" panose="020B0604020202020204" pitchFamily="34" charset="0"/>
            </a:endParaRPr>
          </a:p>
          <a:p>
            <a:pPr marL="0" indent="0">
              <a:lnSpc>
                <a:spcPct val="100000"/>
              </a:lnSpc>
              <a:buNone/>
            </a:pPr>
            <a:r>
              <a:rPr lang="en-US" altLang="en-US" sz="3200" dirty="0">
                <a:latin typeface="Arial" panose="020B0604020202020204" pitchFamily="34" charset="0"/>
                <a:cs typeface="Arial" panose="020B0604020202020204" pitchFamily="34" charset="0"/>
              </a:rPr>
              <a:t>Home Plate represents </a:t>
            </a:r>
            <a:r>
              <a:rPr lang="en-US" altLang="en-US" sz="3200" b="1" dirty="0">
                <a:latin typeface="Arial" panose="020B0604020202020204" pitchFamily="34" charset="0"/>
                <a:cs typeface="Arial" panose="020B0604020202020204" pitchFamily="34" charset="0"/>
              </a:rPr>
              <a:t>HOME – A PLACE TO BELONG. </a:t>
            </a:r>
            <a:r>
              <a:rPr lang="en-US" alt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 name="Oval 1">
            <a:extLst>
              <a:ext uri="{FF2B5EF4-FFF2-40B4-BE49-F238E27FC236}">
                <a16:creationId xmlns:a16="http://schemas.microsoft.com/office/drawing/2014/main" id="{6E26EC76-D200-4F3D-8D6E-F093E02F151B}"/>
              </a:ext>
            </a:extLst>
          </p:cNvPr>
          <p:cNvSpPr/>
          <p:nvPr/>
        </p:nvSpPr>
        <p:spPr>
          <a:xfrm>
            <a:off x="5638800" y="5486400"/>
            <a:ext cx="914400" cy="91440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7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993F133-DC33-4BE2-A1CE-C8C77B621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 t="26984" r="18372" b="3174"/>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FC4E9E-2064-4874-85A0-BAAD19830D26}"/>
              </a:ext>
            </a:extLst>
          </p:cNvPr>
          <p:cNvSpPr txBox="1"/>
          <p:nvPr/>
        </p:nvSpPr>
        <p:spPr>
          <a:xfrm>
            <a:off x="5364612" y="685800"/>
            <a:ext cx="6827388" cy="1107996"/>
          </a:xfrm>
          <a:prstGeom prst="rect">
            <a:avLst/>
          </a:prstGeom>
          <a:noFill/>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6600" b="1" i="0" u="none" strike="noStrike" kern="0" cap="none" spc="0" normalizeH="0" baseline="0" noProof="0" dirty="0">
                <a:ln>
                  <a:noFill/>
                </a:ln>
                <a:solidFill>
                  <a:srgbClr val="000000"/>
                </a:solidFill>
                <a:effectLst/>
                <a:uLnTx/>
                <a:uFillTx/>
                <a:latin typeface="Engravers MT" panose="02090707080505020304" pitchFamily="18" charset="0"/>
                <a:cs typeface="Times New Roman" panose="02020603050405020304" pitchFamily="18" charset="0"/>
              </a:rPr>
              <a:t>CHAPTER 2</a:t>
            </a:r>
            <a:endParaRPr kumimoji="0" lang="en-US" sz="2000" b="0" i="0" u="none" strike="noStrike" kern="0" cap="none" spc="0" normalizeH="0" baseline="0" noProof="0" dirty="0">
              <a:ln>
                <a:noFill/>
              </a:ln>
              <a:solidFill>
                <a:prstClr val="black"/>
              </a:solidFill>
              <a:effectLst/>
              <a:uLnTx/>
              <a:uFillTx/>
            </a:endParaRPr>
          </a:p>
        </p:txBody>
      </p:sp>
      <p:sp>
        <p:nvSpPr>
          <p:cNvPr id="4" name="Rectangle 5">
            <a:extLst>
              <a:ext uri="{FF2B5EF4-FFF2-40B4-BE49-F238E27FC236}">
                <a16:creationId xmlns:a16="http://schemas.microsoft.com/office/drawing/2014/main" id="{EDC1169C-5213-49CF-8F25-A2CF9E4097FF}"/>
              </a:ext>
            </a:extLst>
          </p:cNvPr>
          <p:cNvSpPr>
            <a:spLocks noChangeArrowheads="1"/>
          </p:cNvSpPr>
          <p:nvPr/>
        </p:nvSpPr>
        <p:spPr bwMode="auto">
          <a:xfrm>
            <a:off x="5340663" y="2170093"/>
            <a:ext cx="65465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r>
              <a:rPr lang="en-US" altLang="en-US" sz="2800" b="1" dirty="0">
                <a:solidFill>
                  <a:srgbClr val="000000"/>
                </a:solidFill>
                <a:latin typeface="Avenir Next LT Pro" panose="020B0504020202020204" pitchFamily="34" charset="0"/>
                <a:cs typeface="Calibri" panose="020F0502020204030204" pitchFamily="34" charset="0"/>
              </a:rPr>
              <a:t>A PRICELESS GIFT: </a:t>
            </a:r>
          </a:p>
          <a:p>
            <a:pPr algn="ctr">
              <a:spcBef>
                <a:spcPct val="0"/>
              </a:spcBef>
              <a:buClrTx/>
              <a:buFontTx/>
              <a:buNone/>
            </a:pPr>
            <a:r>
              <a:rPr lang="en-US" altLang="en-US" sz="2800" b="1" dirty="0">
                <a:solidFill>
                  <a:srgbClr val="000000"/>
                </a:solidFill>
                <a:latin typeface="Avenir Next LT Pro" panose="020B0504020202020204" pitchFamily="34" charset="0"/>
                <a:cs typeface="Calibri" panose="020F0502020204030204" pitchFamily="34" charset="0"/>
              </a:rPr>
              <a:t>WHAT ANYONE CAN GIVE…BUT MOST DON’T</a:t>
            </a:r>
            <a:endParaRPr lang="en-US" altLang="en-US" sz="4000" b="1" dirty="0">
              <a:solidFill>
                <a:srgbClr val="000000"/>
              </a:solidFill>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325133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43EECF-03A4-4CEB-899E-47C803839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275" y="319441"/>
            <a:ext cx="8657450" cy="5932503"/>
          </a:xfrm>
          <a:prstGeom prst="rect">
            <a:avLst/>
          </a:prstGeom>
          <a:solidFill>
            <a:schemeClr val="bg1"/>
          </a:solidFill>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98905" y="3783063"/>
            <a:ext cx="190858"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prstClr val="white"/>
              </a:solidFill>
              <a:latin typeface="Calibri" panose="020F0502020204030204"/>
            </a:endParaRPr>
          </a:p>
        </p:txBody>
      </p:sp>
      <p:sp>
        <p:nvSpPr>
          <p:cNvPr id="5" name="Rectangle 4">
            <a:extLst>
              <a:ext uri="{FF2B5EF4-FFF2-40B4-BE49-F238E27FC236}">
                <a16:creationId xmlns:a16="http://schemas.microsoft.com/office/drawing/2014/main" id="{EBDD6B73-464D-4AA5-83B5-EE66D9111937}"/>
              </a:ext>
            </a:extLst>
          </p:cNvPr>
          <p:cNvSpPr>
            <a:spLocks noChangeArrowheads="1"/>
          </p:cNvSpPr>
          <p:nvPr/>
        </p:nvSpPr>
        <p:spPr bwMode="auto">
          <a:xfrm>
            <a:off x="1524000" y="5"/>
            <a:ext cx="91440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lgn="ctr">
              <a:spcBef>
                <a:spcPct val="0"/>
              </a:spcBef>
              <a:buClrTx/>
              <a:buFontTx/>
              <a:buNone/>
            </a:pPr>
            <a:endParaRPr lang="en-US" altLang="en-US" sz="3600" b="1" dirty="0">
              <a:solidFill>
                <a:srgbClr val="000000"/>
              </a:solidFill>
              <a:latin typeface="Calibri" panose="020F0502020204030204" pitchFamily="34" charset="0"/>
              <a:cs typeface="Calibri" panose="020F0502020204030204" pitchFamily="34" charset="0"/>
            </a:endParaRPr>
          </a:p>
          <a:p>
            <a:pPr algn="ctr">
              <a:spcBef>
                <a:spcPct val="0"/>
              </a:spcBef>
              <a:buClrTx/>
              <a:buFontTx/>
              <a:buNone/>
            </a:pPr>
            <a:r>
              <a:rPr lang="en-US" altLang="en-US" sz="8000" b="1" dirty="0">
                <a:solidFill>
                  <a:srgbClr val="ED7D31"/>
                </a:solidFill>
                <a:latin typeface="Arial Black" panose="020B0A04020102020204" pitchFamily="34" charset="0"/>
                <a:cs typeface="Calibri" panose="020F0502020204030204" pitchFamily="34" charset="0"/>
              </a:rPr>
              <a:t>L.I.S.T.E.N.</a:t>
            </a:r>
          </a:p>
        </p:txBody>
      </p:sp>
      <p:pic>
        <p:nvPicPr>
          <p:cNvPr id="6" name="Picture 5">
            <a:extLst>
              <a:ext uri="{FF2B5EF4-FFF2-40B4-BE49-F238E27FC236}">
                <a16:creationId xmlns:a16="http://schemas.microsoft.com/office/drawing/2014/main" id="{39F8EDE2-7E50-445D-BD45-AC611F72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983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Fra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37151</TotalTime>
  <Words>1646</Words>
  <Application>Microsoft Office PowerPoint</Application>
  <PresentationFormat>Widescreen</PresentationFormat>
  <Paragraphs>207</Paragraphs>
  <Slides>29</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Arial Black</vt:lpstr>
      <vt:lpstr>Arial Narrow</vt:lpstr>
      <vt:lpstr>Avenir Next LT Pro</vt:lpstr>
      <vt:lpstr>Bodoni MT Condensed</vt:lpstr>
      <vt:lpstr>Calibri</vt:lpstr>
      <vt:lpstr>Calibri Light</vt:lpstr>
      <vt:lpstr>Engravers MT</vt:lpstr>
      <vt:lpstr>Impact</vt:lpstr>
      <vt:lpstr>Sylfaen</vt:lpstr>
      <vt:lpstr>Tahoma</vt:lpstr>
      <vt:lpstr>Times New Roman</vt:lpstr>
      <vt:lpstr>Blue Frame</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A Priceless Gift: What Anyone Can Give...But Most Don’t  </vt:lpstr>
      <vt:lpstr>PowerPoint Presentation</vt:lpstr>
      <vt:lpstr>PowerPoint Presentation</vt:lpstr>
      <vt:lpstr>PowerPoint Presentation</vt:lpstr>
      <vt:lpstr>Want to know how to build a great team?  It all begins with you... </vt:lpstr>
      <vt:lpstr>Conclusion</vt:lpstr>
      <vt:lpstr>Closing Prayer</vt:lpstr>
    </vt:vector>
  </TitlesOfParts>
  <Company>Critical Business Analysis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vs. Hearing</dc:title>
  <dc:creator/>
  <cp:lastModifiedBy>Gregory Hall, Sr.</cp:lastModifiedBy>
  <cp:revision>181</cp:revision>
  <cp:lastPrinted>1601-01-01T00:00:00Z</cp:lastPrinted>
  <dcterms:created xsi:type="dcterms:W3CDTF">2000-02-01T18:39:37Z</dcterms:created>
  <dcterms:modified xsi:type="dcterms:W3CDTF">2021-01-10T21:18:50Z</dcterms:modified>
</cp:coreProperties>
</file>