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304" r:id="rId3"/>
    <p:sldId id="305" r:id="rId4"/>
    <p:sldId id="306" r:id="rId5"/>
    <p:sldId id="307" r:id="rId6"/>
    <p:sldId id="266" r:id="rId7"/>
    <p:sldId id="284" r:id="rId8"/>
    <p:sldId id="292" r:id="rId9"/>
    <p:sldId id="264" r:id="rId10"/>
    <p:sldId id="259" r:id="rId11"/>
    <p:sldId id="260" r:id="rId12"/>
    <p:sldId id="261" r:id="rId13"/>
    <p:sldId id="383" r:id="rId14"/>
    <p:sldId id="263" r:id="rId15"/>
    <p:sldId id="285" r:id="rId16"/>
    <p:sldId id="353" r:id="rId17"/>
    <p:sldId id="354" r:id="rId18"/>
    <p:sldId id="382" r:id="rId19"/>
    <p:sldId id="288" r:id="rId20"/>
    <p:sldId id="380" r:id="rId21"/>
    <p:sldId id="381" r:id="rId22"/>
    <p:sldId id="384" r:id="rId23"/>
    <p:sldId id="385" r:id="rId24"/>
    <p:sldId id="386" r:id="rId25"/>
    <p:sldId id="387" r:id="rId26"/>
    <p:sldId id="303" r:id="rId27"/>
    <p:sldId id="3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40"/>
  </p:normalViewPr>
  <p:slideViewPr>
    <p:cSldViewPr snapToGrid="0">
      <p:cViewPr varScale="1">
        <p:scale>
          <a:sx n="70" d="100"/>
          <a:sy n="70" d="100"/>
        </p:scale>
        <p:origin x="208" y="9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E7EED-74D8-804D-95B7-30BAB39A2F1D}" type="datetimeFigureOut">
              <a:rPr lang="en-US" smtClean="0"/>
              <a:t>8/29/22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0CE5E2-B109-9445-A161-123C4C22F95E}" type="slidenum">
              <a:rPr lang="en-US" smtClean="0"/>
              <a:t>‹#›</a:t>
            </a:fld>
            <a:endParaRPr lang="en-US"/>
          </a:p>
        </p:txBody>
      </p:sp>
    </p:spTree>
    <p:extLst>
      <p:ext uri="{BB962C8B-B14F-4D97-AF65-F5344CB8AC3E}">
        <p14:creationId xmlns:p14="http://schemas.microsoft.com/office/powerpoint/2010/main" val="1186286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30E375B-C9C4-E6D7-DC8C-373F361EA4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B40B43AD-7E1E-BC86-A6EC-2E3F325B5C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Helping to mold their character - Basketball fight story at a Youth Federation Tournament</a:t>
            </a:r>
          </a:p>
        </p:txBody>
      </p:sp>
      <p:sp>
        <p:nvSpPr>
          <p:cNvPr id="35843" name="Slide Number Placeholder 3">
            <a:extLst>
              <a:ext uri="{FF2B5EF4-FFF2-40B4-BE49-F238E27FC236}">
                <a16:creationId xmlns:a16="http://schemas.microsoft.com/office/drawing/2014/main" id="{B98B25EB-2BCF-B277-98F9-0D5CEB5F49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14DA519-422A-2143-B492-923BB418C28F}" type="slidenum">
              <a:rPr lang="en-US" altLang="en-US"/>
              <a:pPr/>
              <a:t>6</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7E37F3A3-B3B7-139E-5DB9-24F3905DE2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C62BDA56-1038-277D-4B1D-501DAD115B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Helping to mold their character - Basketball fight story at a Youth Federation Tournament</a:t>
            </a:r>
          </a:p>
        </p:txBody>
      </p:sp>
      <p:sp>
        <p:nvSpPr>
          <p:cNvPr id="37891" name="Slide Number Placeholder 3">
            <a:extLst>
              <a:ext uri="{FF2B5EF4-FFF2-40B4-BE49-F238E27FC236}">
                <a16:creationId xmlns:a16="http://schemas.microsoft.com/office/drawing/2014/main" id="{82784432-56E4-A0DB-F773-2798E9ADA0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2395D98-2B53-EA4D-9529-79DA27262411}" type="slidenum">
              <a:rPr lang="en-US" altLang="en-US"/>
              <a:pPr/>
              <a:t>7</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227FFD2-4CDE-8CD9-C109-FE890BEC07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D9EDF794-6D31-EED7-475E-0064B18293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We want ready made Christians! Yet here are the 5 steps.</a:t>
            </a:r>
          </a:p>
        </p:txBody>
      </p:sp>
      <p:sp>
        <p:nvSpPr>
          <p:cNvPr id="31747" name="Slide Number Placeholder 3">
            <a:extLst>
              <a:ext uri="{FF2B5EF4-FFF2-40B4-BE49-F238E27FC236}">
                <a16:creationId xmlns:a16="http://schemas.microsoft.com/office/drawing/2014/main" id="{7B5673B2-E73D-05AE-D2FF-8098AD7A96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80406D8A-5633-C44A-B433-04188EF1E95F}" type="slidenum">
              <a:rPr lang="en-US" altLang="en-US"/>
              <a:pPr/>
              <a:t>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94EFED24-C971-32E7-D42E-5CED9B521D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E93D0108-59DF-F3D9-502A-290DD53EE5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As leaders, what is our role</a:t>
            </a:r>
          </a:p>
        </p:txBody>
      </p:sp>
      <p:sp>
        <p:nvSpPr>
          <p:cNvPr id="63491" name="Slide Number Placeholder 3">
            <a:extLst>
              <a:ext uri="{FF2B5EF4-FFF2-40B4-BE49-F238E27FC236}">
                <a16:creationId xmlns:a16="http://schemas.microsoft.com/office/drawing/2014/main" id="{49436D26-B645-FB12-95B0-ACDBA40EF6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148E1E50-E3C4-A246-B6FB-5B3316EA77ED}" type="slidenum">
              <a:rPr lang="en-US" altLang="en-US"/>
              <a:pPr/>
              <a:t>14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234BF31E-3926-7C19-718E-AA15A77D36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2E220DED-E152-3CEC-FB82-C28C57A39A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 Meeting Notes (9/6/13 23:31) -----</a:t>
            </a:r>
          </a:p>
          <a:p>
            <a:pPr eaLnBrk="1" hangingPunct="1">
              <a:spcBef>
                <a:spcPct val="0"/>
              </a:spcBef>
            </a:pPr>
            <a:r>
              <a:rPr lang="en-US" altLang="en-US">
                <a:ea typeface="ＭＳ Ｐゴシック" panose="020B0600070205080204" pitchFamily="34" charset="-128"/>
              </a:rPr>
              <a:t>As leaders, what is our role</a:t>
            </a:r>
          </a:p>
        </p:txBody>
      </p:sp>
      <p:sp>
        <p:nvSpPr>
          <p:cNvPr id="65539" name="Slide Number Placeholder 3">
            <a:extLst>
              <a:ext uri="{FF2B5EF4-FFF2-40B4-BE49-F238E27FC236}">
                <a16:creationId xmlns:a16="http://schemas.microsoft.com/office/drawing/2014/main" id="{C0FC83FD-C801-B5B3-A490-1B4B27F8A1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956C13-8DE9-D643-A128-60F1CC78DB7C}" type="slidenum">
              <a:rPr lang="en-US" altLang="en-US"/>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D7411-0EF5-1075-B3B6-90E4FC1344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C91110-F27F-3C58-5277-D5824405F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3995F7-BE2C-8E1F-07E0-B2D856CAF762}"/>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5" name="Footer Placeholder 4">
            <a:extLst>
              <a:ext uri="{FF2B5EF4-FFF2-40B4-BE49-F238E27FC236}">
                <a16:creationId xmlns:a16="http://schemas.microsoft.com/office/drawing/2014/main" id="{4AA181D3-31D9-CCC6-BD59-460B199B16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C34C1-41CF-5A9D-9ADE-9A8A8C6F1347}"/>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1492080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55BD5-E0CF-15B7-F5A9-CDA6D9B798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95386C-5093-7244-84BA-5DB12B00AD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6BF9AE-0CC0-201D-42E5-44C66773D1AB}"/>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5" name="Footer Placeholder 4">
            <a:extLst>
              <a:ext uri="{FF2B5EF4-FFF2-40B4-BE49-F238E27FC236}">
                <a16:creationId xmlns:a16="http://schemas.microsoft.com/office/drawing/2014/main" id="{7E167381-BF35-8D90-B5FB-FA3814BDF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A4E03-E4B4-8FC3-431A-E6F64599D3C0}"/>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4148943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5AFF8E-22C5-DD30-7CFF-E0C0B4F449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518FC6D-4580-84EA-3D27-E897CA2CF5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94DD2A-9715-9A09-63D0-034C9FE5229D}"/>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5" name="Footer Placeholder 4">
            <a:extLst>
              <a:ext uri="{FF2B5EF4-FFF2-40B4-BE49-F238E27FC236}">
                <a16:creationId xmlns:a16="http://schemas.microsoft.com/office/drawing/2014/main" id="{97351470-9E27-119A-E453-48ED41CB8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C2EF6-EA78-CAEA-6D8E-98043C387026}"/>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0184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1D8C1-A811-0186-18B1-C708EE73E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009DB4-CD31-41D9-1399-9A582B3879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23D219-7D44-B121-2A6C-BC070FCA5A0A}"/>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5" name="Footer Placeholder 4">
            <a:extLst>
              <a:ext uri="{FF2B5EF4-FFF2-40B4-BE49-F238E27FC236}">
                <a16:creationId xmlns:a16="http://schemas.microsoft.com/office/drawing/2014/main" id="{15E4F1AF-530E-0383-D994-04AD85436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DB070-4396-1F33-EDD9-214CBE41F894}"/>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339686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346C-DB53-A90B-7C85-2820080D05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AFBBA3-A13A-8E4D-2D74-F2BF7F709F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DD5BE9-3530-DE7B-2126-E5EB301B9879}"/>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5" name="Footer Placeholder 4">
            <a:extLst>
              <a:ext uri="{FF2B5EF4-FFF2-40B4-BE49-F238E27FC236}">
                <a16:creationId xmlns:a16="http://schemas.microsoft.com/office/drawing/2014/main" id="{C32DB1D9-8CF8-6244-690B-483F250375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6B602-9E7E-71A5-438E-9D5092C67492}"/>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220764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4EC7A-D0E1-916F-655C-FF3DAAD531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96A69A-80A9-35E3-9BE3-5511E3BE5A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9CDF3-9038-5C71-E49C-876115F78D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710810-1E33-29BB-B0E8-1A13440218BF}"/>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6" name="Footer Placeholder 5">
            <a:extLst>
              <a:ext uri="{FF2B5EF4-FFF2-40B4-BE49-F238E27FC236}">
                <a16:creationId xmlns:a16="http://schemas.microsoft.com/office/drawing/2014/main" id="{E37427C2-AE4A-B92E-5F2F-A9A94D68CF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3BD518-C0D3-0194-4D46-575C20D1D488}"/>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1820074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FF9CB-A18B-863B-C47E-DA05B3EE9C9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C16B0E-431B-E7F0-74BF-9D85E590C6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47786A-3AB5-2D1F-02BF-D9263AA79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3D388B-7684-F322-E1C1-66E4387F1C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969341-52CE-E6F2-1127-9F6B93AAA5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9CA18-F228-1C5F-90B9-01D47D7A3EFB}"/>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8" name="Footer Placeholder 7">
            <a:extLst>
              <a:ext uri="{FF2B5EF4-FFF2-40B4-BE49-F238E27FC236}">
                <a16:creationId xmlns:a16="http://schemas.microsoft.com/office/drawing/2014/main" id="{E0A3910E-2626-D487-84C3-2477C518B5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14FE71-F2AC-9C80-AEDB-5F455527A8DB}"/>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1467845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DAE2-1DB4-221C-58BA-6D0701BE41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42287E-4B11-BCD8-3F24-1E9F34F90866}"/>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4" name="Footer Placeholder 3">
            <a:extLst>
              <a:ext uri="{FF2B5EF4-FFF2-40B4-BE49-F238E27FC236}">
                <a16:creationId xmlns:a16="http://schemas.microsoft.com/office/drawing/2014/main" id="{C52B5C7E-6121-7C22-903B-D29978EEAF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01A77D-2C85-601A-9318-23D6B9B4AB9D}"/>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86399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E187F1-E56D-22E9-1A2E-B3FBBA8356F1}"/>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3" name="Footer Placeholder 2">
            <a:extLst>
              <a:ext uri="{FF2B5EF4-FFF2-40B4-BE49-F238E27FC236}">
                <a16:creationId xmlns:a16="http://schemas.microsoft.com/office/drawing/2014/main" id="{5C999554-A8F8-85D8-132C-42DFAFD595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3AE594-84F6-F554-B492-A9F3FD125179}"/>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3187811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F643-D2E8-0487-B11A-91C226755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599BED-E1C3-51D5-13FD-DDFAFA0A9E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86F10A-0E01-4E36-FA92-EE87A4D148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464748-CF74-500A-8F67-63EE18C0EDC2}"/>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6" name="Footer Placeholder 5">
            <a:extLst>
              <a:ext uri="{FF2B5EF4-FFF2-40B4-BE49-F238E27FC236}">
                <a16:creationId xmlns:a16="http://schemas.microsoft.com/office/drawing/2014/main" id="{671D591F-811D-A039-3938-44CE889BC9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D36DA-C82A-AFF8-BDC3-C1AFE8028E2B}"/>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4155825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A19B0-CCA8-5F5A-A8F7-3B7C68309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A93F00-19F8-4C8A-B2B3-72EDAD2D85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08E7BD-1C4F-919E-F3F5-E4842F6588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3A68D8-2083-B800-6899-8F3131A3EA4D}"/>
              </a:ext>
            </a:extLst>
          </p:cNvPr>
          <p:cNvSpPr>
            <a:spLocks noGrp="1"/>
          </p:cNvSpPr>
          <p:nvPr>
            <p:ph type="dt" sz="half" idx="10"/>
          </p:nvPr>
        </p:nvSpPr>
        <p:spPr/>
        <p:txBody>
          <a:bodyPr/>
          <a:lstStyle/>
          <a:p>
            <a:fld id="{1504CAE1-78D0-074E-8E4A-1AAB3E12BA58}" type="datetimeFigureOut">
              <a:rPr lang="en-US" smtClean="0"/>
              <a:t>8/29/22</a:t>
            </a:fld>
            <a:endParaRPr lang="en-US"/>
          </a:p>
        </p:txBody>
      </p:sp>
      <p:sp>
        <p:nvSpPr>
          <p:cNvPr id="6" name="Footer Placeholder 5">
            <a:extLst>
              <a:ext uri="{FF2B5EF4-FFF2-40B4-BE49-F238E27FC236}">
                <a16:creationId xmlns:a16="http://schemas.microsoft.com/office/drawing/2014/main" id="{FFCA7E0F-613B-6488-DD3C-6CC67585C5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7C382E-D32E-A7D1-8398-28C47402D396}"/>
              </a:ext>
            </a:extLst>
          </p:cNvPr>
          <p:cNvSpPr>
            <a:spLocks noGrp="1"/>
          </p:cNvSpPr>
          <p:nvPr>
            <p:ph type="sldNum" sz="quarter" idx="12"/>
          </p:nvPr>
        </p:nvSpPr>
        <p:spPr/>
        <p:txBody>
          <a:bodyPr/>
          <a:lstStyle/>
          <a:p>
            <a:fld id="{1EE379D9-B60C-E74D-9976-4DDE54D19CB1}" type="slidenum">
              <a:rPr lang="en-US" smtClean="0"/>
              <a:t>‹#›</a:t>
            </a:fld>
            <a:endParaRPr lang="en-US"/>
          </a:p>
        </p:txBody>
      </p:sp>
    </p:spTree>
    <p:extLst>
      <p:ext uri="{BB962C8B-B14F-4D97-AF65-F5344CB8AC3E}">
        <p14:creationId xmlns:p14="http://schemas.microsoft.com/office/powerpoint/2010/main" val="1992703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9D9D80-4316-E7F4-F051-B5C1608965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08AD20-EFB2-7B05-49AA-D6B7954E05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3FB451-33ED-2EB1-9357-6F0C7A2AD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04CAE1-78D0-074E-8E4A-1AAB3E12BA58}" type="datetimeFigureOut">
              <a:rPr lang="en-US" smtClean="0"/>
              <a:t>8/29/22</a:t>
            </a:fld>
            <a:endParaRPr lang="en-US"/>
          </a:p>
        </p:txBody>
      </p:sp>
      <p:sp>
        <p:nvSpPr>
          <p:cNvPr id="5" name="Footer Placeholder 4">
            <a:extLst>
              <a:ext uri="{FF2B5EF4-FFF2-40B4-BE49-F238E27FC236}">
                <a16:creationId xmlns:a16="http://schemas.microsoft.com/office/drawing/2014/main" id="{731E6AE6-E11C-D6B3-5F41-5AA1A3AB6F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7C8309-915E-B441-39F7-055E963EAD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E379D9-B60C-E74D-9976-4DDE54D19CB1}" type="slidenum">
              <a:rPr lang="en-US" smtClean="0"/>
              <a:t>‹#›</a:t>
            </a:fld>
            <a:endParaRPr lang="en-US"/>
          </a:p>
        </p:txBody>
      </p:sp>
    </p:spTree>
    <p:extLst>
      <p:ext uri="{BB962C8B-B14F-4D97-AF65-F5344CB8AC3E}">
        <p14:creationId xmlns:p14="http://schemas.microsoft.com/office/powerpoint/2010/main" val="3902217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221A-F908-0CDA-8000-BFBC9DCE8CCF}"/>
              </a:ext>
            </a:extLst>
          </p:cNvPr>
          <p:cNvSpPr>
            <a:spLocks noGrp="1"/>
          </p:cNvSpPr>
          <p:nvPr>
            <p:ph type="ctrTitle"/>
          </p:nvPr>
        </p:nvSpPr>
        <p:spPr>
          <a:xfrm>
            <a:off x="996504" y="1331276"/>
            <a:ext cx="5591175" cy="2871447"/>
          </a:xfrm>
        </p:spPr>
        <p:txBody>
          <a:bodyPr>
            <a:normAutofit/>
          </a:bodyPr>
          <a:lstStyle/>
          <a:p>
            <a:r>
              <a:rPr lang="en-US" dirty="0">
                <a:latin typeface="Apple Chancery" panose="03020702040506060504" pitchFamily="66" charset="-79"/>
                <a:cs typeface="Apple Chancery" panose="03020702040506060504" pitchFamily="66" charset="-79"/>
              </a:rPr>
              <a:t>Developing an Awesome </a:t>
            </a:r>
            <a:br>
              <a:rPr lang="en-US" dirty="0">
                <a:latin typeface="Apple Chancery" panose="03020702040506060504" pitchFamily="66" charset="-79"/>
                <a:cs typeface="Apple Chancery" panose="03020702040506060504" pitchFamily="66" charset="-79"/>
              </a:rPr>
            </a:br>
            <a:r>
              <a:rPr lang="en-US" dirty="0">
                <a:latin typeface="Apple Chancery" panose="03020702040506060504" pitchFamily="66" charset="-79"/>
                <a:cs typeface="Apple Chancery" panose="03020702040506060504" pitchFamily="66" charset="-79"/>
              </a:rPr>
              <a:t>TLT Program </a:t>
            </a:r>
          </a:p>
        </p:txBody>
      </p:sp>
      <p:pic>
        <p:nvPicPr>
          <p:cNvPr id="4" name="Picture 3" descr="Logo&#10;&#10;Description automatically generated">
            <a:extLst>
              <a:ext uri="{FF2B5EF4-FFF2-40B4-BE49-F238E27FC236}">
                <a16:creationId xmlns:a16="http://schemas.microsoft.com/office/drawing/2014/main" id="{623B9B1A-F4AC-9232-E4A7-76EC331B9D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3497" y="1331276"/>
            <a:ext cx="4321999" cy="4012248"/>
          </a:xfrm>
          <a:prstGeom prst="rect">
            <a:avLst/>
          </a:prstGeom>
        </p:spPr>
      </p:pic>
      <p:sp>
        <p:nvSpPr>
          <p:cNvPr id="5" name="TextBox 4">
            <a:extLst>
              <a:ext uri="{FF2B5EF4-FFF2-40B4-BE49-F238E27FC236}">
                <a16:creationId xmlns:a16="http://schemas.microsoft.com/office/drawing/2014/main" id="{AA80B2E9-958A-DE9D-0AE5-DEBF398FBF53}"/>
              </a:ext>
            </a:extLst>
          </p:cNvPr>
          <p:cNvSpPr txBox="1"/>
          <p:nvPr/>
        </p:nvSpPr>
        <p:spPr>
          <a:xfrm>
            <a:off x="1490280" y="4878607"/>
            <a:ext cx="4541363" cy="830997"/>
          </a:xfrm>
          <a:prstGeom prst="rect">
            <a:avLst/>
          </a:prstGeom>
          <a:noFill/>
        </p:spPr>
        <p:txBody>
          <a:bodyPr wrap="square" rtlCol="0">
            <a:spAutoFit/>
          </a:bodyPr>
          <a:lstStyle/>
          <a:p>
            <a:r>
              <a:rPr lang="en-US" sz="2400" dirty="0">
                <a:solidFill>
                  <a:srgbClr val="FF0000"/>
                </a:solidFill>
              </a:rPr>
              <a:t>Carl Rodriguez</a:t>
            </a:r>
          </a:p>
          <a:p>
            <a:r>
              <a:rPr lang="en-US" sz="2400" dirty="0">
                <a:solidFill>
                  <a:srgbClr val="FF0000"/>
                </a:solidFill>
              </a:rPr>
              <a:t>Chesapeake Conference of SDA</a:t>
            </a:r>
          </a:p>
        </p:txBody>
      </p:sp>
    </p:spTree>
    <p:extLst>
      <p:ext uri="{BB962C8B-B14F-4D97-AF65-F5344CB8AC3E}">
        <p14:creationId xmlns:p14="http://schemas.microsoft.com/office/powerpoint/2010/main" val="2183078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3DBCE3-D13C-4898-A63C-5AD0285A598E}"/>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20" y="10"/>
            <a:ext cx="12188932" cy="6856614"/>
          </a:xfrm>
          <a:prstGeom prst="rect">
            <a:avLst/>
          </a:prstGeom>
        </p:spPr>
      </p:pic>
      <p:sp>
        <p:nvSpPr>
          <p:cNvPr id="2" name="TextBox 1">
            <a:extLst>
              <a:ext uri="{FF2B5EF4-FFF2-40B4-BE49-F238E27FC236}">
                <a16:creationId xmlns:a16="http://schemas.microsoft.com/office/drawing/2014/main" id="{C0849493-AE0A-4A55-BAE3-FFCAEEE7EC6C}"/>
              </a:ext>
            </a:extLst>
          </p:cNvPr>
          <p:cNvSpPr txBox="1"/>
          <p:nvPr/>
        </p:nvSpPr>
        <p:spPr>
          <a:xfrm>
            <a:off x="692154" y="3226442"/>
            <a:ext cx="10190071" cy="151509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5000" kern="1200" dirty="0">
                <a:solidFill>
                  <a:srgbClr val="FFFFFF"/>
                </a:solidFill>
                <a:latin typeface="+mj-lt"/>
                <a:ea typeface="+mj-ea"/>
                <a:cs typeface="+mj-cs"/>
              </a:rPr>
              <a:t> </a:t>
            </a:r>
            <a:r>
              <a:rPr lang="en-US" sz="5000" b="1" kern="1200" dirty="0">
                <a:solidFill>
                  <a:srgbClr val="FFFFFF"/>
                </a:solidFill>
                <a:latin typeface="+mj-lt"/>
                <a:ea typeface="+mj-ea"/>
                <a:cs typeface="+mj-cs"/>
              </a:rPr>
              <a:t>The Non-Neutral </a:t>
            </a:r>
            <a:r>
              <a:rPr lang="en-US" sz="5000" b="1" dirty="0">
                <a:solidFill>
                  <a:srgbClr val="FFFFFF"/>
                </a:solidFill>
                <a:latin typeface="+mj-lt"/>
                <a:ea typeface="+mj-ea"/>
                <a:cs typeface="+mj-cs"/>
              </a:rPr>
              <a:t>Environment</a:t>
            </a:r>
            <a:r>
              <a:rPr lang="en-US" sz="5000" b="1" kern="1200" dirty="0">
                <a:solidFill>
                  <a:srgbClr val="FFFFFF"/>
                </a:solidFill>
                <a:latin typeface="+mj-lt"/>
                <a:ea typeface="+mj-ea"/>
                <a:cs typeface="+mj-cs"/>
              </a:rPr>
              <a:t> Approach</a:t>
            </a:r>
          </a:p>
        </p:txBody>
      </p:sp>
    </p:spTree>
    <p:extLst>
      <p:ext uri="{BB962C8B-B14F-4D97-AF65-F5344CB8AC3E}">
        <p14:creationId xmlns:p14="http://schemas.microsoft.com/office/powerpoint/2010/main" val="3995428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7C4A4-05A0-4539-96E3-A0D095CCF6D6}"/>
              </a:ext>
            </a:extLst>
          </p:cNvPr>
          <p:cNvSpPr>
            <a:spLocks noGrp="1"/>
          </p:cNvSpPr>
          <p:nvPr>
            <p:ph type="title"/>
          </p:nvPr>
        </p:nvSpPr>
        <p:spPr/>
        <p:txBody>
          <a:bodyPr/>
          <a:lstStyle/>
          <a:p>
            <a:pPr algn="ctr"/>
            <a:r>
              <a:rPr lang="en-US"/>
              <a:t>Pros and Cons of NNE's</a:t>
            </a:r>
          </a:p>
        </p:txBody>
      </p:sp>
      <p:sp>
        <p:nvSpPr>
          <p:cNvPr id="3" name="Content Placeholder 2">
            <a:extLst>
              <a:ext uri="{FF2B5EF4-FFF2-40B4-BE49-F238E27FC236}">
                <a16:creationId xmlns:a16="http://schemas.microsoft.com/office/drawing/2014/main" id="{8D0B37DA-7A7B-4F60-8276-E323F8AAF0E0}"/>
              </a:ext>
            </a:extLst>
          </p:cNvPr>
          <p:cNvSpPr>
            <a:spLocks noGrp="1"/>
          </p:cNvSpPr>
          <p:nvPr>
            <p:ph sz="half" idx="1"/>
          </p:nvPr>
        </p:nvSpPr>
        <p:spPr>
          <a:xfrm>
            <a:off x="1506416" y="2398165"/>
            <a:ext cx="5181600" cy="2746375"/>
          </a:xfrm>
        </p:spPr>
        <p:txBody>
          <a:bodyPr vert="horz" lIns="91440" tIns="45720" rIns="91440" bIns="45720" rtlCol="0" anchor="t">
            <a:normAutofit/>
          </a:bodyPr>
          <a:lstStyle/>
          <a:p>
            <a:r>
              <a:rPr lang="en-US" dirty="0">
                <a:cs typeface="Segoe UI"/>
              </a:rPr>
              <a:t>Pros</a:t>
            </a:r>
          </a:p>
          <a:p>
            <a:pPr>
              <a:buFont typeface="Arial" panose="020B0504020202020204" pitchFamily="34" charset="0"/>
              <a:buChar char="•"/>
            </a:pPr>
            <a:r>
              <a:rPr lang="en-US" dirty="0">
                <a:cs typeface="Segoe UI"/>
              </a:rPr>
              <a:t>You don’t know the results</a:t>
            </a:r>
          </a:p>
          <a:p>
            <a:pPr>
              <a:buFont typeface="Arial" panose="020B0504020202020204" pitchFamily="34" charset="0"/>
              <a:buChar char="•"/>
            </a:pPr>
            <a:r>
              <a:rPr lang="en-US" dirty="0">
                <a:cs typeface="Segoe UI"/>
              </a:rPr>
              <a:t>Youth like to mix things up</a:t>
            </a:r>
          </a:p>
          <a:p>
            <a:pPr>
              <a:buFont typeface="Arial" panose="020B0504020202020204" pitchFamily="34" charset="0"/>
              <a:buChar char="•"/>
            </a:pPr>
            <a:r>
              <a:rPr lang="en-US" dirty="0">
                <a:cs typeface="Segoe UI"/>
              </a:rPr>
              <a:t>Youth are energized</a:t>
            </a:r>
          </a:p>
          <a:p>
            <a:pPr>
              <a:buFont typeface="Arial" panose="020B0504020202020204" pitchFamily="34" charset="0"/>
              <a:buChar char="•"/>
            </a:pPr>
            <a:r>
              <a:rPr lang="en-US" dirty="0">
                <a:cs typeface="Segoe UI"/>
              </a:rPr>
              <a:t>You can inspire others</a:t>
            </a:r>
          </a:p>
          <a:p>
            <a:pPr marL="0" indent="0">
              <a:buNone/>
            </a:pPr>
            <a:endParaRPr lang="en-US" dirty="0">
              <a:cs typeface="Segoe UI"/>
            </a:endParaRPr>
          </a:p>
        </p:txBody>
      </p:sp>
      <p:sp>
        <p:nvSpPr>
          <p:cNvPr id="4" name="Content Placeholder 3">
            <a:extLst>
              <a:ext uri="{FF2B5EF4-FFF2-40B4-BE49-F238E27FC236}">
                <a16:creationId xmlns:a16="http://schemas.microsoft.com/office/drawing/2014/main" id="{5DC212AF-BBAC-48D7-9042-064DCD09637C}"/>
              </a:ext>
            </a:extLst>
          </p:cNvPr>
          <p:cNvSpPr>
            <a:spLocks noGrp="1"/>
          </p:cNvSpPr>
          <p:nvPr>
            <p:ph sz="half" idx="2"/>
          </p:nvPr>
        </p:nvSpPr>
        <p:spPr>
          <a:xfrm>
            <a:off x="6172200" y="2384122"/>
            <a:ext cx="5181600" cy="1325563"/>
          </a:xfrm>
        </p:spPr>
        <p:txBody>
          <a:bodyPr vert="horz" lIns="91440" tIns="45720" rIns="91440" bIns="45720" rtlCol="0" anchor="t">
            <a:normAutofit/>
          </a:bodyPr>
          <a:lstStyle/>
          <a:p>
            <a:r>
              <a:rPr lang="en-US" dirty="0">
                <a:cs typeface="Segoe UI"/>
              </a:rPr>
              <a:t>Cons</a:t>
            </a:r>
          </a:p>
          <a:p>
            <a:pPr>
              <a:buFont typeface="Arial" panose="020B0504020202020204" pitchFamily="34" charset="0"/>
              <a:buChar char="•"/>
            </a:pPr>
            <a:r>
              <a:rPr lang="en-US" dirty="0">
                <a:cs typeface="Segoe UI"/>
              </a:rPr>
              <a:t>You can go too far.</a:t>
            </a:r>
          </a:p>
        </p:txBody>
      </p:sp>
      <p:pic>
        <p:nvPicPr>
          <p:cNvPr id="5" name="Picture 5" descr="A picture containing shape&#10;&#10;Description automatically generated">
            <a:extLst>
              <a:ext uri="{FF2B5EF4-FFF2-40B4-BE49-F238E27FC236}">
                <a16:creationId xmlns:a16="http://schemas.microsoft.com/office/drawing/2014/main" id="{CAE1D331-3DA1-4D01-A222-BE15C196039A}"/>
              </a:ext>
            </a:extLst>
          </p:cNvPr>
          <p:cNvPicPr>
            <a:picLocks noChangeAspect="1"/>
          </p:cNvPicPr>
          <p:nvPr/>
        </p:nvPicPr>
        <p:blipFill>
          <a:blip r:embed="rId2"/>
          <a:stretch>
            <a:fillRect/>
          </a:stretch>
        </p:blipFill>
        <p:spPr>
          <a:xfrm>
            <a:off x="7720741" y="3512460"/>
            <a:ext cx="4473843" cy="3346031"/>
          </a:xfrm>
          <a:prstGeom prst="rect">
            <a:avLst/>
          </a:prstGeom>
        </p:spPr>
      </p:pic>
    </p:spTree>
    <p:extLst>
      <p:ext uri="{BB962C8B-B14F-4D97-AF65-F5344CB8AC3E}">
        <p14:creationId xmlns:p14="http://schemas.microsoft.com/office/powerpoint/2010/main" val="761638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A3FD82-1DD6-4E6C-B670-8531BF577D10}"/>
              </a:ext>
            </a:extLst>
          </p:cNvPr>
          <p:cNvSpPr txBox="1"/>
          <p:nvPr/>
        </p:nvSpPr>
        <p:spPr>
          <a:xfrm>
            <a:off x="2455334" y="2057400"/>
            <a:ext cx="688128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t>"Young people come alive when there's a change from what is predictable. </a:t>
            </a:r>
            <a:endParaRPr lang="en-US" sz="3200" b="1" dirty="0">
              <a:cs typeface="Segoe UI"/>
            </a:endParaRPr>
          </a:p>
          <a:p>
            <a:pPr algn="ctr"/>
            <a:r>
              <a:rPr lang="en-US" sz="3200" b="1" dirty="0">
                <a:cs typeface="Segoe UI"/>
              </a:rPr>
              <a:t>In fact, you don’t create NNE's for young people, they will create non-neutral environments for you."</a:t>
            </a:r>
          </a:p>
        </p:txBody>
      </p:sp>
      <p:sp>
        <p:nvSpPr>
          <p:cNvPr id="3" name="TextBox 2">
            <a:extLst>
              <a:ext uri="{FF2B5EF4-FFF2-40B4-BE49-F238E27FC236}">
                <a16:creationId xmlns:a16="http://schemas.microsoft.com/office/drawing/2014/main" id="{056DC3B1-E384-420D-9CFE-B569483E081C}"/>
              </a:ext>
            </a:extLst>
          </p:cNvPr>
          <p:cNvSpPr txBox="1"/>
          <p:nvPr/>
        </p:nvSpPr>
        <p:spPr>
          <a:xfrm>
            <a:off x="9121775" y="57610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Segoe UI"/>
              </a:rPr>
              <a:t>Case &amp; Cisneros</a:t>
            </a:r>
          </a:p>
        </p:txBody>
      </p:sp>
      <p:pic>
        <p:nvPicPr>
          <p:cNvPr id="4" name="Picture 3">
            <a:extLst>
              <a:ext uri="{FF2B5EF4-FFF2-40B4-BE49-F238E27FC236}">
                <a16:creationId xmlns:a16="http://schemas.microsoft.com/office/drawing/2014/main" id="{341067D0-C34C-7D33-8D7A-6CB87243445E}"/>
              </a:ext>
            </a:extLst>
          </p:cNvPr>
          <p:cNvPicPr>
            <a:picLocks noChangeAspect="1"/>
          </p:cNvPicPr>
          <p:nvPr/>
        </p:nvPicPr>
        <p:blipFill>
          <a:blip r:embed="rId2"/>
          <a:stretch>
            <a:fillRect/>
          </a:stretch>
        </p:blipFill>
        <p:spPr>
          <a:xfrm>
            <a:off x="687916" y="4916474"/>
            <a:ext cx="2603500" cy="1689100"/>
          </a:xfrm>
          <a:prstGeom prst="rect">
            <a:avLst/>
          </a:prstGeom>
        </p:spPr>
      </p:pic>
      <p:pic>
        <p:nvPicPr>
          <p:cNvPr id="5" name="Picture 4">
            <a:extLst>
              <a:ext uri="{FF2B5EF4-FFF2-40B4-BE49-F238E27FC236}">
                <a16:creationId xmlns:a16="http://schemas.microsoft.com/office/drawing/2014/main" id="{A465C600-AD91-CC92-347B-F584CED70DE8}"/>
              </a:ext>
            </a:extLst>
          </p:cNvPr>
          <p:cNvPicPr>
            <a:picLocks noChangeAspect="1"/>
          </p:cNvPicPr>
          <p:nvPr/>
        </p:nvPicPr>
        <p:blipFill>
          <a:blip r:embed="rId3"/>
          <a:stretch>
            <a:fillRect/>
          </a:stretch>
        </p:blipFill>
        <p:spPr>
          <a:xfrm>
            <a:off x="9678846" y="727644"/>
            <a:ext cx="1821003" cy="1329756"/>
          </a:xfrm>
          <a:prstGeom prst="rect">
            <a:avLst/>
          </a:prstGeom>
        </p:spPr>
      </p:pic>
    </p:spTree>
    <p:extLst>
      <p:ext uri="{BB962C8B-B14F-4D97-AF65-F5344CB8AC3E}">
        <p14:creationId xmlns:p14="http://schemas.microsoft.com/office/powerpoint/2010/main" val="2615608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4983DE-0C23-46D2-B22E-9CAEEEE3A8F4}"/>
              </a:ext>
            </a:extLst>
          </p:cNvPr>
          <p:cNvSpPr txBox="1"/>
          <p:nvPr/>
        </p:nvSpPr>
        <p:spPr>
          <a:xfrm>
            <a:off x="1690560" y="862806"/>
            <a:ext cx="3567249" cy="811790"/>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spcBef>
                <a:spcPct val="0"/>
              </a:spcBef>
              <a:spcAft>
                <a:spcPts val="600"/>
              </a:spcAft>
            </a:pPr>
            <a:r>
              <a:rPr lang="en-US" sz="4400" kern="1200" dirty="0">
                <a:latin typeface="+mj-lt"/>
                <a:ea typeface="+mj-ea"/>
                <a:cs typeface="+mj-cs"/>
              </a:rPr>
              <a:t>Breakout Time</a:t>
            </a:r>
          </a:p>
        </p:txBody>
      </p:sp>
      <p:pic>
        <p:nvPicPr>
          <p:cNvPr id="4" name="Picture 4" descr="A picture containing indoor, table, sitting, bear&#10;&#10;Description automatically generated">
            <a:extLst>
              <a:ext uri="{FF2B5EF4-FFF2-40B4-BE49-F238E27FC236}">
                <a16:creationId xmlns:a16="http://schemas.microsoft.com/office/drawing/2014/main" id="{BAFCE0D3-E288-4AD0-97BC-274977F1258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508749" y="862806"/>
            <a:ext cx="5132388" cy="513238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p:spPr>
      </p:pic>
      <p:sp>
        <p:nvSpPr>
          <p:cNvPr id="5" name="TextBox 4">
            <a:extLst>
              <a:ext uri="{FF2B5EF4-FFF2-40B4-BE49-F238E27FC236}">
                <a16:creationId xmlns:a16="http://schemas.microsoft.com/office/drawing/2014/main" id="{27F1ECA1-23F8-6B40-E573-4EDB8F4AB45B}"/>
              </a:ext>
            </a:extLst>
          </p:cNvPr>
          <p:cNvSpPr txBox="1">
            <a:spLocks noChangeArrowheads="1"/>
          </p:cNvSpPr>
          <p:nvPr/>
        </p:nvSpPr>
        <p:spPr bwMode="auto">
          <a:xfrm>
            <a:off x="1501779" y="2907917"/>
            <a:ext cx="43815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800" dirty="0"/>
              <a:t>Explain why the discipleship and NNE approaches are important for TLT ministry.</a:t>
            </a:r>
          </a:p>
        </p:txBody>
      </p:sp>
    </p:spTree>
    <p:extLst>
      <p:ext uri="{BB962C8B-B14F-4D97-AF65-F5344CB8AC3E}">
        <p14:creationId xmlns:p14="http://schemas.microsoft.com/office/powerpoint/2010/main" val="3691625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8">
            <a:extLst>
              <a:ext uri="{FF2B5EF4-FFF2-40B4-BE49-F238E27FC236}">
                <a16:creationId xmlns:a16="http://schemas.microsoft.com/office/drawing/2014/main" id="{19D4E5B9-2BC0-207F-DC5F-7E7AD6F555E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92243" y="4063484"/>
            <a:ext cx="2374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 name="AutoShape 2">
            <a:extLst>
              <a:ext uri="{FF2B5EF4-FFF2-40B4-BE49-F238E27FC236}">
                <a16:creationId xmlns:a16="http://schemas.microsoft.com/office/drawing/2014/main" id="{CD4D56B2-3CD3-FF6A-D3D0-A757A0628EDA}"/>
              </a:ext>
            </a:extLst>
          </p:cNvPr>
          <p:cNvSpPr>
            <a:spLocks noGrp="1" noChangeArrowheads="1"/>
          </p:cNvSpPr>
          <p:nvPr>
            <p:ph type="title"/>
          </p:nvPr>
        </p:nvSpPr>
        <p:spPr>
          <a:xfrm>
            <a:off x="2495550" y="930275"/>
            <a:ext cx="7200900" cy="1045482"/>
          </a:xfrm>
          <a:solidFill>
            <a:schemeClr val="accent4">
              <a:lumMod val="20000"/>
              <a:lumOff val="80000"/>
            </a:schemeClr>
          </a:solidFill>
          <a:ln w="19050">
            <a:solidFill>
              <a:schemeClr val="tx1"/>
            </a:solidFill>
          </a:ln>
        </p:spPr>
        <p:txBody>
          <a:bodyPr>
            <a:normAutofit/>
          </a:bodyPr>
          <a:lstStyle/>
          <a:p>
            <a:pPr algn="ctr" eaLnBrk="1" hangingPunct="1">
              <a:defRPr/>
            </a:pPr>
            <a:r>
              <a:rPr lang="en-US" altLang="en-US" sz="3400" dirty="0">
                <a:ln>
                  <a:noFill/>
                </a:ln>
                <a:ea typeface="ＭＳ Ｐゴシック" charset="-128"/>
              </a:rPr>
              <a:t>God Positioning System (GPS)</a:t>
            </a:r>
            <a:br>
              <a:rPr lang="en-US" altLang="en-US" sz="3400" dirty="0">
                <a:ln>
                  <a:noFill/>
                </a:ln>
                <a:ea typeface="ＭＳ Ｐゴシック" charset="-128"/>
              </a:rPr>
            </a:br>
            <a:r>
              <a:rPr lang="en-US" altLang="en-US" sz="3400" dirty="0">
                <a:ln>
                  <a:noFill/>
                </a:ln>
                <a:ea typeface="ＭＳ Ｐゴシック" charset="-128"/>
              </a:rPr>
              <a:t>Your role as a leader</a:t>
            </a:r>
          </a:p>
        </p:txBody>
      </p:sp>
      <p:sp>
        <p:nvSpPr>
          <p:cNvPr id="62466" name="Rectangle 3">
            <a:extLst>
              <a:ext uri="{FF2B5EF4-FFF2-40B4-BE49-F238E27FC236}">
                <a16:creationId xmlns:a16="http://schemas.microsoft.com/office/drawing/2014/main" id="{AF4A88E6-9E65-8111-0CDA-68A7992A15A2}"/>
              </a:ext>
            </a:extLst>
          </p:cNvPr>
          <p:cNvSpPr>
            <a:spLocks noGrp="1"/>
          </p:cNvSpPr>
          <p:nvPr>
            <p:ph idx="1"/>
          </p:nvPr>
        </p:nvSpPr>
        <p:spPr>
          <a:xfrm>
            <a:off x="2032000" y="2514600"/>
            <a:ext cx="7475538" cy="2771775"/>
          </a:xfrm>
        </p:spPr>
        <p:txBody>
          <a:bodyPr/>
          <a:lstStyle/>
          <a:p>
            <a:pPr marL="0" indent="0">
              <a:buNone/>
            </a:pPr>
            <a:r>
              <a:rPr lang="en-US" altLang="en-US" sz="3200" b="1" i="1" dirty="0">
                <a:ea typeface="ＭＳ Ｐゴシック" panose="020B0600070205080204" pitchFamily="34" charset="-128"/>
              </a:rPr>
              <a:t>Eph. 4:11-16</a:t>
            </a:r>
          </a:p>
          <a:p>
            <a:pPr marL="0" indent="0">
              <a:buNone/>
            </a:pPr>
            <a:r>
              <a:rPr lang="en-US" altLang="en-US" sz="3200" dirty="0">
                <a:ea typeface="ＭＳ Ｐゴシック" panose="020B0600070205080204" pitchFamily="34" charset="-128"/>
              </a:rPr>
              <a:t>11 It was he who gave some to be apostles, some to be prophets, some to be evangelists, and some to be pastors and teachers, </a:t>
            </a:r>
          </a:p>
        </p:txBody>
      </p:sp>
      <p:sp>
        <p:nvSpPr>
          <p:cNvPr id="2" name="Rectangle 4">
            <a:extLst>
              <a:ext uri="{FF2B5EF4-FFF2-40B4-BE49-F238E27FC236}">
                <a16:creationId xmlns:a16="http://schemas.microsoft.com/office/drawing/2014/main" id="{703F5EDE-56FB-EFD7-5714-3786E30B73E5}"/>
              </a:ext>
            </a:extLst>
          </p:cNvPr>
          <p:cNvSpPr>
            <a:spLocks noChangeArrowheads="1"/>
          </p:cNvSpPr>
          <p:nvPr/>
        </p:nvSpPr>
        <p:spPr bwMode="auto">
          <a:xfrm>
            <a:off x="7696201" y="4063484"/>
            <a:ext cx="184731" cy="369332"/>
          </a:xfrm>
          <a:prstGeom prst="rect">
            <a:avLst/>
          </a:prstGeom>
          <a:noFill/>
          <a:ln>
            <a:noFill/>
          </a:ln>
          <a:effectLst/>
        </p:spPr>
        <p:txBody>
          <a:bodyPr wrap="none" anchor="ctr">
            <a:spAutoFit/>
          </a:bodyPr>
          <a:lstStyle/>
          <a:p>
            <a:pPr>
              <a:defRPr/>
            </a:pPr>
            <a:endParaRPr lang="en-US">
              <a:latin typeface="Arial" charset="0"/>
              <a:ea typeface="ＭＳ Ｐゴシック" charset="-128"/>
            </a:endParaRPr>
          </a:p>
        </p:txBody>
      </p:sp>
      <p:sp>
        <p:nvSpPr>
          <p:cNvPr id="3" name="Rectangle 5">
            <a:extLst>
              <a:ext uri="{FF2B5EF4-FFF2-40B4-BE49-F238E27FC236}">
                <a16:creationId xmlns:a16="http://schemas.microsoft.com/office/drawing/2014/main" id="{7D9BCFDB-F0E1-E8C2-3915-11AE65CDC6D3}"/>
              </a:ext>
            </a:extLst>
          </p:cNvPr>
          <p:cNvSpPr>
            <a:spLocks noChangeArrowheads="1"/>
          </p:cNvSpPr>
          <p:nvPr/>
        </p:nvSpPr>
        <p:spPr bwMode="auto">
          <a:xfrm>
            <a:off x="7696201" y="6666984"/>
            <a:ext cx="184731" cy="369332"/>
          </a:xfrm>
          <a:prstGeom prst="rect">
            <a:avLst/>
          </a:prstGeom>
          <a:noFill/>
          <a:ln>
            <a:noFill/>
          </a:ln>
          <a:effectLst/>
        </p:spPr>
        <p:txBody>
          <a:bodyPr wrap="none" anchor="ctr">
            <a:spAutoFit/>
          </a:bodyPr>
          <a:lstStyle/>
          <a:p>
            <a:pPr>
              <a:defRPr/>
            </a:pPr>
            <a:endParaRPr lang="en-US">
              <a:latin typeface="Arial" charset="0"/>
              <a:ea typeface="ＭＳ Ｐゴシック" charset="-128"/>
            </a:endParaRPr>
          </a:p>
        </p:txBody>
      </p:sp>
      <p:sp>
        <p:nvSpPr>
          <p:cNvPr id="4" name="TextBox 3">
            <a:extLst>
              <a:ext uri="{FF2B5EF4-FFF2-40B4-BE49-F238E27FC236}">
                <a16:creationId xmlns:a16="http://schemas.microsoft.com/office/drawing/2014/main" id="{4DAFF290-075B-0911-BFF8-691E5E0B43C0}"/>
              </a:ext>
            </a:extLst>
          </p:cNvPr>
          <p:cNvSpPr txBox="1"/>
          <p:nvPr/>
        </p:nvSpPr>
        <p:spPr>
          <a:xfrm>
            <a:off x="2032000" y="5148473"/>
            <a:ext cx="4535424" cy="523220"/>
          </a:xfrm>
          <a:prstGeom prst="rect">
            <a:avLst/>
          </a:prstGeom>
          <a:solidFill>
            <a:schemeClr val="accent4">
              <a:lumMod val="20000"/>
              <a:lumOff val="80000"/>
            </a:schemeClr>
          </a:solidFill>
          <a:ln w="19050">
            <a:solidFill>
              <a:schemeClr val="tx1"/>
            </a:solidFill>
          </a:ln>
        </p:spPr>
        <p:txBody>
          <a:bodyPr wrap="square" rtlCol="0">
            <a:spAutoFit/>
          </a:bodyPr>
          <a:lstStyle/>
          <a:p>
            <a:r>
              <a:rPr lang="en-US" sz="2800" dirty="0">
                <a:ea typeface="ＭＳ Ｐゴシック" panose="020B0600070205080204" pitchFamily="34" charset="-128"/>
              </a:rPr>
              <a:t>Introduction to the Essentials</a:t>
            </a:r>
            <a:endParaRPr lang="en-US" sz="2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a:extLst>
              <a:ext uri="{FF2B5EF4-FFF2-40B4-BE49-F238E27FC236}">
                <a16:creationId xmlns:a16="http://schemas.microsoft.com/office/drawing/2014/main" id="{64C73B13-232C-AEBA-77B5-06A5B4BA888F}"/>
              </a:ext>
            </a:extLst>
          </p:cNvPr>
          <p:cNvSpPr>
            <a:spLocks noGrp="1" noChangeArrowheads="1"/>
          </p:cNvSpPr>
          <p:nvPr>
            <p:ph idx="1"/>
          </p:nvPr>
        </p:nvSpPr>
        <p:spPr>
          <a:xfrm>
            <a:off x="2287434" y="2236146"/>
            <a:ext cx="8904822" cy="3332163"/>
          </a:xfrm>
        </p:spPr>
        <p:txBody>
          <a:bodyPr rtlCol="0">
            <a:normAutofit/>
          </a:bodyPr>
          <a:lstStyle/>
          <a:p>
            <a:pPr marL="0" indent="0">
              <a:buNone/>
            </a:pPr>
            <a:r>
              <a:rPr lang="en-US" altLang="en-US" sz="3200" b="1" i="1" dirty="0">
                <a:ea typeface="ＭＳ Ｐゴシック" panose="020B0600070205080204" pitchFamily="34" charset="-128"/>
              </a:rPr>
              <a:t>Eph. 4:11-16</a:t>
            </a:r>
          </a:p>
          <a:p>
            <a:pPr marL="0" indent="0">
              <a:buClr>
                <a:schemeClr val="accent1">
                  <a:lumMod val="75000"/>
                </a:schemeClr>
              </a:buClr>
              <a:buNone/>
              <a:defRPr/>
            </a:pPr>
            <a:r>
              <a:rPr lang="en-US" altLang="en-US" sz="3200" baseline="30000" dirty="0">
                <a:ea typeface="ＭＳ Ｐゴシック" charset="-128"/>
              </a:rPr>
              <a:t>12</a:t>
            </a:r>
            <a:r>
              <a:rPr lang="en-US" altLang="en-US" sz="3200" dirty="0">
                <a:ea typeface="ＭＳ Ｐゴシック" charset="-128"/>
              </a:rPr>
              <a:t> to prepare God's people for works of service, so that the body of Christ may be built up </a:t>
            </a:r>
            <a:r>
              <a:rPr lang="en-US" altLang="en-US" sz="3200" baseline="30000" dirty="0">
                <a:ea typeface="ＭＳ Ｐゴシック" charset="-128"/>
              </a:rPr>
              <a:t>13</a:t>
            </a:r>
            <a:r>
              <a:rPr lang="en-US" altLang="en-US" sz="3200" dirty="0">
                <a:ea typeface="ＭＳ Ｐゴシック" charset="-128"/>
              </a:rPr>
              <a:t> until we all reach unity in the faith and in the knowledge of the Son of God and become mature, attaining to the whole measure of the fullness of Christ. </a:t>
            </a:r>
          </a:p>
        </p:txBody>
      </p:sp>
      <p:sp>
        <p:nvSpPr>
          <p:cNvPr id="4" name="AutoShape 2">
            <a:extLst>
              <a:ext uri="{FF2B5EF4-FFF2-40B4-BE49-F238E27FC236}">
                <a16:creationId xmlns:a16="http://schemas.microsoft.com/office/drawing/2014/main" id="{9430C917-A530-C9A7-CC9C-5D60B7289256}"/>
              </a:ext>
            </a:extLst>
          </p:cNvPr>
          <p:cNvSpPr>
            <a:spLocks noGrp="1" noChangeArrowheads="1"/>
          </p:cNvSpPr>
          <p:nvPr>
            <p:ph type="title"/>
          </p:nvPr>
        </p:nvSpPr>
        <p:spPr>
          <a:xfrm>
            <a:off x="2260320" y="930898"/>
            <a:ext cx="7200900" cy="1045482"/>
          </a:xfrm>
          <a:solidFill>
            <a:schemeClr val="accent4">
              <a:lumMod val="20000"/>
              <a:lumOff val="80000"/>
            </a:schemeClr>
          </a:solidFill>
          <a:ln w="19050">
            <a:solidFill>
              <a:schemeClr val="tx1"/>
            </a:solidFill>
          </a:ln>
        </p:spPr>
        <p:txBody>
          <a:bodyPr>
            <a:normAutofit/>
          </a:bodyPr>
          <a:lstStyle/>
          <a:p>
            <a:pPr algn="ctr" eaLnBrk="1" hangingPunct="1">
              <a:defRPr/>
            </a:pPr>
            <a:r>
              <a:rPr lang="en-US" altLang="en-US" sz="3400" dirty="0">
                <a:ln>
                  <a:noFill/>
                </a:ln>
                <a:ea typeface="ＭＳ Ｐゴシック" charset="-128"/>
              </a:rPr>
              <a:t>God Positioning System (GPS)</a:t>
            </a:r>
            <a:br>
              <a:rPr lang="en-US" altLang="en-US" sz="3400" dirty="0">
                <a:ln>
                  <a:noFill/>
                </a:ln>
                <a:ea typeface="ＭＳ Ｐゴシック" charset="-128"/>
              </a:rPr>
            </a:br>
            <a:r>
              <a:rPr lang="en-US" altLang="en-US" sz="3400" dirty="0">
                <a:ln>
                  <a:noFill/>
                </a:ln>
                <a:ea typeface="ＭＳ Ｐゴシック" charset="-128"/>
              </a:rPr>
              <a:t>Your role as a leader</a:t>
            </a:r>
          </a:p>
        </p:txBody>
      </p:sp>
      <p:pic>
        <p:nvPicPr>
          <p:cNvPr id="2" name="Picture 1">
            <a:extLst>
              <a:ext uri="{FF2B5EF4-FFF2-40B4-BE49-F238E27FC236}">
                <a16:creationId xmlns:a16="http://schemas.microsoft.com/office/drawing/2014/main" id="{A024C296-7816-3F1C-1E7A-76420DABB1E8}"/>
              </a:ext>
            </a:extLst>
          </p:cNvPr>
          <p:cNvPicPr>
            <a:picLocks noChangeAspect="1"/>
          </p:cNvPicPr>
          <p:nvPr/>
        </p:nvPicPr>
        <p:blipFill>
          <a:blip r:embed="rId3"/>
          <a:stretch>
            <a:fillRect/>
          </a:stretch>
        </p:blipFill>
        <p:spPr>
          <a:xfrm>
            <a:off x="9305364" y="4881620"/>
            <a:ext cx="1389529" cy="1042147"/>
          </a:xfrm>
          <a:prstGeom prst="rect">
            <a:avLst/>
          </a:prstGeom>
        </p:spPr>
      </p:pic>
      <p:sp>
        <p:nvSpPr>
          <p:cNvPr id="3" name="TextBox 2">
            <a:extLst>
              <a:ext uri="{FF2B5EF4-FFF2-40B4-BE49-F238E27FC236}">
                <a16:creationId xmlns:a16="http://schemas.microsoft.com/office/drawing/2014/main" id="{8A416862-A58C-3372-F9CD-9EF2951E7887}"/>
              </a:ext>
            </a:extLst>
          </p:cNvPr>
          <p:cNvSpPr txBox="1"/>
          <p:nvPr/>
        </p:nvSpPr>
        <p:spPr>
          <a:xfrm>
            <a:off x="2416048" y="5514233"/>
            <a:ext cx="4535424" cy="523220"/>
          </a:xfrm>
          <a:prstGeom prst="rect">
            <a:avLst/>
          </a:prstGeom>
          <a:solidFill>
            <a:schemeClr val="accent4">
              <a:lumMod val="20000"/>
              <a:lumOff val="80000"/>
            </a:schemeClr>
          </a:solidFill>
          <a:ln w="19050">
            <a:solidFill>
              <a:schemeClr val="tx1"/>
            </a:solidFill>
          </a:ln>
        </p:spPr>
        <p:txBody>
          <a:bodyPr wrap="square" rtlCol="0">
            <a:spAutoFit/>
          </a:bodyPr>
          <a:lstStyle/>
          <a:p>
            <a:r>
              <a:rPr lang="en-US" sz="2800" dirty="0">
                <a:ea typeface="ＭＳ Ｐゴシック" panose="020B0600070205080204" pitchFamily="34" charset="-128"/>
              </a:rPr>
              <a:t>Introduction to the Essentials</a:t>
            </a:r>
            <a:endParaRPr lang="en-US" sz="2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E7F0E-1014-0E4B-8553-7D179F2DB094}"/>
              </a:ext>
            </a:extLst>
          </p:cNvPr>
          <p:cNvPicPr>
            <a:picLocks noChangeAspect="1"/>
          </p:cNvPicPr>
          <p:nvPr/>
        </p:nvPicPr>
        <p:blipFill rotWithShape="1">
          <a:blip r:embed="rId2">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6564" name="Rectangle 4">
            <a:extLst>
              <a:ext uri="{FF2B5EF4-FFF2-40B4-BE49-F238E27FC236}">
                <a16:creationId xmlns:a16="http://schemas.microsoft.com/office/drawing/2014/main" id="{7FEAE6AF-BE30-224B-AD71-D066DA2B64D8}"/>
              </a:ext>
            </a:extLst>
          </p:cNvPr>
          <p:cNvSpPr>
            <a:spLocks noChangeArrowheads="1"/>
          </p:cNvSpPr>
          <p:nvPr/>
        </p:nvSpPr>
        <p:spPr bwMode="auto">
          <a:xfrm>
            <a:off x="1097279" y="979714"/>
            <a:ext cx="10234750" cy="757646"/>
          </a:xfrm>
        </p:spPr>
        <p:txBody>
          <a:bodyPr vert="horz" lIns="91440" tIns="45720" rIns="91440" bIns="45720" rtlCol="0" anchor="b">
            <a:normAutofit fontScale="92500"/>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 – Help our TLT’s find their Gifts </a:t>
            </a:r>
          </a:p>
        </p:txBody>
      </p:sp>
      <p:sp>
        <p:nvSpPr>
          <p:cNvPr id="66565" name="Rectangle 5">
            <a:extLst>
              <a:ext uri="{FF2B5EF4-FFF2-40B4-BE49-F238E27FC236}">
                <a16:creationId xmlns:a16="http://schemas.microsoft.com/office/drawing/2014/main" id="{74252A84-6DCB-E44A-A77A-7B61F724FE4E}"/>
              </a:ext>
            </a:extLst>
          </p:cNvPr>
          <p:cNvSpPr>
            <a:spLocks noChangeArrowheads="1"/>
          </p:cNvSpPr>
          <p:nvPr/>
        </p:nvSpPr>
        <p:spPr bwMode="auto">
          <a:xfrm>
            <a:off x="1097280" y="2108201"/>
            <a:ext cx="10058400" cy="4119211"/>
          </a:xfrm>
        </p:spPr>
        <p:txBody>
          <a:bodyPr vert="horz" lIns="0" tIns="45720" rIns="0" bIns="45720" rtlCol="0">
            <a:normAutofit/>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en-US" sz="3200" dirty="0">
                <a:solidFill>
                  <a:schemeClr val="tx1">
                    <a:lumMod val="75000"/>
                    <a:lumOff val="25000"/>
                  </a:schemeClr>
                </a:solidFill>
                <a:effectLst>
                  <a:outerShdw blurRad="38100" dist="38100" dir="2700000" algn="tl">
                    <a:srgbClr val="000000"/>
                  </a:outerShdw>
                </a:effectLst>
                <a:latin typeface="+mn-lt"/>
                <a:ea typeface="+mn-ea"/>
              </a:rPr>
              <a:t>	</a:t>
            </a:r>
            <a:r>
              <a:rPr lang="en-US" sz="3200" dirty="0"/>
              <a:t>Youthful talent, well organized and well trained, is needed in our churches. The youth will do something with their overflowing energies. Unless these energies are directed into right channels, they will be used by the youth in a way that will hurt their own spirituality, and prove an injury to those with whom they associate.-- Gospel Workers, p. 211.  {</a:t>
            </a:r>
            <a:r>
              <a:rPr lang="en-US" sz="3200" dirty="0" err="1"/>
              <a:t>ChS</a:t>
            </a:r>
            <a:r>
              <a:rPr lang="en-US" sz="3200" dirty="0"/>
              <a:t> 30.4}</a:t>
            </a:r>
          </a:p>
          <a:p>
            <a:r>
              <a:rPr lang="en-US" dirty="0"/>
              <a:t> </a:t>
            </a:r>
          </a:p>
          <a:p>
            <a:pPr>
              <a:spcBef>
                <a:spcPct val="20000"/>
              </a:spcBef>
              <a:buClr>
                <a:schemeClr val="hlink"/>
              </a:buClr>
              <a:buSzPct val="65000"/>
              <a:buFont typeface="Calibri" panose="020F0502020204030204" pitchFamily="34" charset="0"/>
              <a:buNone/>
              <a:defRPr/>
            </a:pPr>
            <a:endParaRPr lang="en-US" altLang="en-US" dirty="0">
              <a:solidFill>
                <a:schemeClr val="tx1">
                  <a:lumMod val="75000"/>
                  <a:lumOff val="25000"/>
                </a:schemeClr>
              </a:solidFill>
              <a:effectLst>
                <a:outerShdw blurRad="38100" dist="38100" dir="2700000" algn="tl">
                  <a:srgbClr val="000000"/>
                </a:outerShdw>
              </a:effectLst>
              <a:latin typeface="+mn-lt"/>
              <a:ea typeface="+mn-ea"/>
            </a:endParaRPr>
          </a:p>
        </p:txBody>
      </p:sp>
    </p:spTree>
    <p:extLst>
      <p:ext uri="{BB962C8B-B14F-4D97-AF65-F5344CB8AC3E}">
        <p14:creationId xmlns:p14="http://schemas.microsoft.com/office/powerpoint/2010/main" val="3855675937"/>
      </p:ext>
    </p:extLst>
  </p:cSld>
  <p:clrMapOvr>
    <a:masterClrMapping/>
  </p:clrMapOvr>
  <p:transition spd="med">
    <p:dissolv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0E7F0E-1014-0E4B-8553-7D179F2DB094}"/>
              </a:ext>
            </a:extLst>
          </p:cNvPr>
          <p:cNvPicPr>
            <a:picLocks noChangeAspect="1"/>
          </p:cNvPicPr>
          <p:nvPr/>
        </p:nvPicPr>
        <p:blipFill rotWithShape="1">
          <a:blip r:embed="rId2">
            <a:alphaModFix amt="35000"/>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6565" name="Rectangle 5">
            <a:extLst>
              <a:ext uri="{FF2B5EF4-FFF2-40B4-BE49-F238E27FC236}">
                <a16:creationId xmlns:a16="http://schemas.microsoft.com/office/drawing/2014/main" id="{74252A84-6DCB-E44A-A77A-7B61F724FE4E}"/>
              </a:ext>
            </a:extLst>
          </p:cNvPr>
          <p:cNvSpPr>
            <a:spLocks noChangeArrowheads="1"/>
          </p:cNvSpPr>
          <p:nvPr/>
        </p:nvSpPr>
        <p:spPr bwMode="auto">
          <a:xfrm>
            <a:off x="1097280" y="2108201"/>
            <a:ext cx="10058400" cy="4119211"/>
          </a:xfrm>
        </p:spPr>
        <p:txBody>
          <a:bodyPr vert="horz" lIns="0" tIns="45720" rIns="0" bIns="45720" rtlCol="0">
            <a:normAutofit lnSpcReduction="10000"/>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r>
              <a:rPr lang="en-US" altLang="en-US" dirty="0">
                <a:solidFill>
                  <a:schemeClr val="tx1">
                    <a:lumMod val="75000"/>
                    <a:lumOff val="25000"/>
                  </a:schemeClr>
                </a:solidFill>
                <a:effectLst>
                  <a:outerShdw blurRad="38100" dist="38100" dir="2700000" algn="tl">
                    <a:srgbClr val="000000"/>
                  </a:outerShdw>
                </a:effectLst>
                <a:latin typeface="+mn-lt"/>
                <a:ea typeface="+mn-ea"/>
              </a:rPr>
              <a:t>	</a:t>
            </a:r>
            <a:r>
              <a:rPr lang="en-US" sz="2800" dirty="0"/>
              <a:t>God's Plan in a Diversity of Gifts.--In all the Lord's arrangements, there is nothing more beautiful than His plan of giving to men and women a diversity of gifts. The church is His garden, adorned with a variety of trees, plants, and flowers. He does not expect the hyssop to assume the proportions of the cedar, nor the olive to reach the height of the stately palm. Many have received but a limited religious and intellectual training, but God has a work for this class to do if they will labor in humility, trusting in Him. --Letter 122, 1902.  {</a:t>
            </a:r>
            <a:r>
              <a:rPr lang="en-US" sz="2800" dirty="0" err="1"/>
              <a:t>Ev</a:t>
            </a:r>
            <a:r>
              <a:rPr lang="en-US" sz="2800" dirty="0"/>
              <a:t>. 98.3}</a:t>
            </a:r>
          </a:p>
          <a:p>
            <a:pPr>
              <a:spcBef>
                <a:spcPct val="20000"/>
              </a:spcBef>
              <a:buClr>
                <a:schemeClr val="hlink"/>
              </a:buClr>
              <a:buSzPct val="65000"/>
              <a:buFont typeface="Calibri" panose="020F0502020204030204" pitchFamily="34" charset="0"/>
              <a:buNone/>
              <a:defRPr/>
            </a:pPr>
            <a:endParaRPr lang="en-US" altLang="en-US" dirty="0">
              <a:solidFill>
                <a:schemeClr val="tx1">
                  <a:lumMod val="75000"/>
                  <a:lumOff val="25000"/>
                </a:schemeClr>
              </a:solidFill>
              <a:effectLst>
                <a:outerShdw blurRad="38100" dist="38100" dir="2700000" algn="tl">
                  <a:srgbClr val="000000"/>
                </a:outerShdw>
              </a:effectLst>
              <a:latin typeface="+mn-lt"/>
              <a:ea typeface="+mn-ea"/>
            </a:endParaRPr>
          </a:p>
        </p:txBody>
      </p:sp>
      <p:sp>
        <p:nvSpPr>
          <p:cNvPr id="3" name="Rectangle 4">
            <a:extLst>
              <a:ext uri="{FF2B5EF4-FFF2-40B4-BE49-F238E27FC236}">
                <a16:creationId xmlns:a16="http://schemas.microsoft.com/office/drawing/2014/main" id="{A8329848-A6A4-0FFB-20FB-6BAA11451019}"/>
              </a:ext>
            </a:extLst>
          </p:cNvPr>
          <p:cNvSpPr>
            <a:spLocks noChangeArrowheads="1"/>
          </p:cNvSpPr>
          <p:nvPr/>
        </p:nvSpPr>
        <p:spPr bwMode="auto">
          <a:xfrm>
            <a:off x="1097279" y="979714"/>
            <a:ext cx="10234750" cy="757646"/>
          </a:xfrm>
        </p:spPr>
        <p:txBody>
          <a:bodyPr vert="horz" lIns="91440" tIns="45720" rIns="91440" bIns="45720" rtlCol="0" anchor="b">
            <a:normAutofit fontScale="92500"/>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 – Help our TLT’s find their Gifts </a:t>
            </a:r>
          </a:p>
        </p:txBody>
      </p:sp>
    </p:spTree>
    <p:extLst>
      <p:ext uri="{BB962C8B-B14F-4D97-AF65-F5344CB8AC3E}">
        <p14:creationId xmlns:p14="http://schemas.microsoft.com/office/powerpoint/2010/main" val="3958646162"/>
      </p:ext>
    </p:extLst>
  </p:cSld>
  <p:clrMapOvr>
    <a:masterClrMapping/>
  </p:clrMapOvr>
  <p:transition spd="med">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Rectangle 5">
            <a:extLst>
              <a:ext uri="{FF2B5EF4-FFF2-40B4-BE49-F238E27FC236}">
                <a16:creationId xmlns:a16="http://schemas.microsoft.com/office/drawing/2014/main" id="{06B62EEA-811A-8C46-A355-279271AB5F78}"/>
              </a:ext>
            </a:extLst>
          </p:cNvPr>
          <p:cNvSpPr>
            <a:spLocks noChangeArrowheads="1"/>
          </p:cNvSpPr>
          <p:nvPr/>
        </p:nvSpPr>
        <p:spPr bwMode="auto">
          <a:xfrm>
            <a:off x="1066783" y="2381779"/>
            <a:ext cx="10058400" cy="3193294"/>
          </a:xfrm>
        </p:spPr>
        <p:txBody>
          <a:bodyPr vert="horz" lIns="0" tIns="45720" rIns="0" bIns="45720" rtlCol="0">
            <a:normAutofit/>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spcBef>
                <a:spcPct val="20000"/>
              </a:spcBef>
              <a:buClr>
                <a:schemeClr val="hlink"/>
              </a:buClr>
              <a:buSzPct val="120000"/>
              <a:buFont typeface="Calibri" panose="020F0502020204030204" pitchFamily="34" charset="0"/>
              <a:defRPr/>
            </a:pPr>
            <a:r>
              <a:rPr lang="en-US" altLang="en-US" sz="2800" dirty="0">
                <a:solidFill>
                  <a:schemeClr val="tx1">
                    <a:lumMod val="75000"/>
                    <a:lumOff val="25000"/>
                  </a:schemeClr>
                </a:solidFill>
                <a:latin typeface="Calibri" panose="020F0502020204030204" pitchFamily="34" charset="0"/>
                <a:ea typeface="+mn-ea"/>
                <a:cs typeface="Calibri" panose="020F0502020204030204" pitchFamily="34" charset="0"/>
              </a:rPr>
              <a:t>	</a:t>
            </a:r>
            <a:r>
              <a:rPr lang="en-US" altLang="en-US" sz="2800" dirty="0">
                <a:latin typeface="Tahoma" panose="020B0604030504040204" pitchFamily="34" charset="0"/>
                <a:ea typeface="Tahoma" panose="020B0604030504040204" pitchFamily="34" charset="0"/>
                <a:cs typeface="Tahoma" panose="020B0604030504040204" pitchFamily="34" charset="0"/>
              </a:rPr>
              <a:t>Matthew 28:18-20 </a:t>
            </a:r>
            <a:r>
              <a:rPr lang="en-US" b="1" baseline="30000" dirty="0"/>
              <a:t>18 </a:t>
            </a:r>
            <a:r>
              <a:rPr lang="en-US" sz="2800" dirty="0"/>
              <a:t>Then Jesus came to them and said, “All authority in heaven and on earth has been given to me.</a:t>
            </a:r>
            <a:r>
              <a:rPr lang="en-US" b="1" baseline="30000" dirty="0"/>
              <a:t>19 </a:t>
            </a:r>
            <a:r>
              <a:rPr lang="en-US" sz="2800" dirty="0"/>
              <a:t>Therefore go and make disciples of all nations, baptizing them in the name of the Father and of the Son and of the Holy Spirit,</a:t>
            </a:r>
            <a:r>
              <a:rPr lang="en-US" b="1" baseline="30000" dirty="0"/>
              <a:t>20 </a:t>
            </a:r>
            <a:r>
              <a:rPr lang="en-US" sz="2800" dirty="0"/>
              <a:t>and teaching them to obey everything I have commanded you. And surely I am with you always, to the very end of the age.”  (NIV)</a:t>
            </a:r>
            <a:endParaRPr lang="en-US" altLang="en-US" sz="2800" dirty="0">
              <a:solidFill>
                <a:schemeClr val="tx1">
                  <a:lumMod val="75000"/>
                  <a:lumOff val="25000"/>
                </a:schemeClr>
              </a:solidFill>
              <a:effectLst>
                <a:outerShdw blurRad="38100" dist="38100" dir="2700000" algn="tl">
                  <a:srgbClr val="000000"/>
                </a:outerShdw>
              </a:effectLst>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3360CA82-D6DA-B343-9967-12A855C5BECC}"/>
              </a:ext>
            </a:extLst>
          </p:cNvPr>
          <p:cNvPicPr>
            <a:picLocks noChangeAspect="1"/>
          </p:cNvPicPr>
          <p:nvPr/>
        </p:nvPicPr>
        <p:blipFill>
          <a:blip r:embed="rId2"/>
          <a:stretch>
            <a:fillRect/>
          </a:stretch>
        </p:blipFill>
        <p:spPr>
          <a:xfrm>
            <a:off x="8390358" y="286603"/>
            <a:ext cx="3059191" cy="1713147"/>
          </a:xfrm>
          <a:prstGeom prst="rect">
            <a:avLst/>
          </a:prstGeom>
        </p:spPr>
      </p:pic>
      <p:sp>
        <p:nvSpPr>
          <p:cNvPr id="3" name="Rectangle 4">
            <a:extLst>
              <a:ext uri="{FF2B5EF4-FFF2-40B4-BE49-F238E27FC236}">
                <a16:creationId xmlns:a16="http://schemas.microsoft.com/office/drawing/2014/main" id="{5CE6811F-B6CA-C57C-38F0-729C9C00CF24}"/>
              </a:ext>
            </a:extLst>
          </p:cNvPr>
          <p:cNvSpPr>
            <a:spLocks noChangeArrowheads="1"/>
          </p:cNvSpPr>
          <p:nvPr/>
        </p:nvSpPr>
        <p:spPr bwMode="auto">
          <a:xfrm>
            <a:off x="1097280" y="979714"/>
            <a:ext cx="6560820" cy="757646"/>
          </a:xfrm>
        </p:spPr>
        <p:txBody>
          <a:bodyPr vert="horz" lIns="91440" tIns="45720" rIns="91440" bIns="45720" rtlCol="0" anchor="b">
            <a:normAutofit fontScale="77500" lnSpcReduction="20000"/>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II – TLT’s are to </a:t>
            </a: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sym typeface="Wingdings" pitchFamily="2" charset="2"/>
              </a:rPr>
              <a:t> Go</a:t>
            </a:r>
            <a:endPar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3683607140"/>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86302F97-30FC-3544-838B-D249A7CA457B}"/>
              </a:ext>
            </a:extLst>
          </p:cNvPr>
          <p:cNvSpPr>
            <a:spLocks noChangeArrowheads="1"/>
          </p:cNvSpPr>
          <p:nvPr/>
        </p:nvSpPr>
        <p:spPr bwMode="auto">
          <a:xfrm>
            <a:off x="1097279" y="2108201"/>
            <a:ext cx="10175769" cy="4134109"/>
          </a:xfrm>
        </p:spPr>
        <p:txBody>
          <a:bodyPr vert="horz" lIns="0" tIns="45720" rIns="0" bIns="45720" rtlCol="0">
            <a:normAutofit fontScale="92500"/>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20000"/>
              </a:spcBef>
              <a:buClr>
                <a:schemeClr val="hlink"/>
              </a:buClr>
              <a:buSzPct val="120000"/>
              <a:buFont typeface="Calibri" panose="020F0502020204030204" pitchFamily="34" charset="0"/>
              <a:defRPr/>
            </a:pPr>
            <a:r>
              <a:rPr lang="en-US" altLang="en-US" sz="1900" dirty="0">
                <a:solidFill>
                  <a:schemeClr val="tx1">
                    <a:lumMod val="75000"/>
                    <a:lumOff val="25000"/>
                  </a:schemeClr>
                </a:solidFill>
                <a:effectLst>
                  <a:outerShdw blurRad="38100" dist="38100" dir="2700000" algn="tl">
                    <a:srgbClr val="000000"/>
                  </a:outerShdw>
                </a:effectLst>
                <a:latin typeface="+mn-lt"/>
                <a:ea typeface="+mn-ea"/>
              </a:rPr>
              <a:t>	</a:t>
            </a:r>
          </a:p>
          <a:p>
            <a:pPr>
              <a:lnSpc>
                <a:spcPct val="90000"/>
              </a:lnSpc>
              <a:spcBef>
                <a:spcPct val="20000"/>
              </a:spcBef>
              <a:buClr>
                <a:schemeClr val="hlink"/>
              </a:buClr>
              <a:buSzPct val="120000"/>
              <a:buFont typeface="Calibri" panose="020F0502020204030204" pitchFamily="34" charset="0"/>
              <a:defRPr/>
            </a:pPr>
            <a:r>
              <a:rPr lang="en-US" altLang="en-US" sz="2800" dirty="0">
                <a:latin typeface="Tahoma" panose="020B0604030504040204" pitchFamily="34" charset="0"/>
                <a:ea typeface="Tahoma" panose="020B0604030504040204" pitchFamily="34" charset="0"/>
                <a:cs typeface="Tahoma" panose="020B0604030504040204" pitchFamily="34" charset="0"/>
              </a:rPr>
              <a:t> We have an army of youth today who can do much if they are properly directed and encouraged. We want our children to believe the truth. We want them to be blessed of God. We want them to act a part in well-organized plans for helping other youth.</a:t>
            </a:r>
          </a:p>
          <a:p>
            <a:pPr>
              <a:lnSpc>
                <a:spcPct val="90000"/>
              </a:lnSpc>
              <a:spcBef>
                <a:spcPct val="20000"/>
              </a:spcBef>
              <a:buClr>
                <a:schemeClr val="hlink"/>
              </a:buClr>
              <a:buSzPct val="120000"/>
              <a:buFont typeface="Calibri" panose="020F0502020204030204" pitchFamily="34" charset="0"/>
              <a:defRPr/>
            </a:pPr>
            <a:endParaRPr lang="en-US" altLang="en-US" sz="2800" dirty="0">
              <a:latin typeface="Tahoma" panose="020B0604030504040204" pitchFamily="34" charset="0"/>
              <a:ea typeface="Tahoma" panose="020B0604030504040204" pitchFamily="34" charset="0"/>
              <a:cs typeface="Tahoma" panose="020B0604030504040204" pitchFamily="34" charset="0"/>
            </a:endParaRPr>
          </a:p>
          <a:p>
            <a:pPr>
              <a:lnSpc>
                <a:spcPct val="90000"/>
              </a:lnSpc>
              <a:spcBef>
                <a:spcPct val="20000"/>
              </a:spcBef>
              <a:buClr>
                <a:schemeClr val="hlink"/>
              </a:buClr>
              <a:buSzPct val="120000"/>
              <a:buFont typeface="Calibri" panose="020F0502020204030204" pitchFamily="34" charset="0"/>
              <a:defRPr/>
            </a:pPr>
            <a:r>
              <a:rPr lang="en-US" altLang="en-US" sz="2800" dirty="0">
                <a:latin typeface="Tahoma" panose="020B0604030504040204" pitchFamily="34" charset="0"/>
                <a:ea typeface="Tahoma" panose="020B0604030504040204" pitchFamily="34" charset="0"/>
                <a:cs typeface="Tahoma" panose="020B0604030504040204" pitchFamily="34" charset="0"/>
              </a:rPr>
              <a:t>Let all be so trained that they may rightly represent the truth, giving reason of the hope that is within them, and honoring God in any branch of the work where they are qualified to labor – EGW (GC Bulletin, ?Vol. 5, no. 2, pg. 24 [Jan. 29, 30, 1893])</a:t>
            </a:r>
          </a:p>
        </p:txBody>
      </p:sp>
      <p:pic>
        <p:nvPicPr>
          <p:cNvPr id="4" name="Picture 3">
            <a:extLst>
              <a:ext uri="{FF2B5EF4-FFF2-40B4-BE49-F238E27FC236}">
                <a16:creationId xmlns:a16="http://schemas.microsoft.com/office/drawing/2014/main" id="{CFF03801-BB0E-6D49-99CD-A52EE7857408}"/>
              </a:ext>
            </a:extLst>
          </p:cNvPr>
          <p:cNvPicPr>
            <a:picLocks noChangeAspect="1"/>
          </p:cNvPicPr>
          <p:nvPr/>
        </p:nvPicPr>
        <p:blipFill>
          <a:blip r:embed="rId2"/>
          <a:stretch>
            <a:fillRect/>
          </a:stretch>
        </p:blipFill>
        <p:spPr>
          <a:xfrm>
            <a:off x="9209320" y="420281"/>
            <a:ext cx="2063728" cy="1475565"/>
          </a:xfrm>
          <a:prstGeom prst="rect">
            <a:avLst/>
          </a:prstGeom>
        </p:spPr>
      </p:pic>
      <p:sp>
        <p:nvSpPr>
          <p:cNvPr id="3" name="Rectangle 4">
            <a:extLst>
              <a:ext uri="{FF2B5EF4-FFF2-40B4-BE49-F238E27FC236}">
                <a16:creationId xmlns:a16="http://schemas.microsoft.com/office/drawing/2014/main" id="{03456443-6749-40E7-6466-F7556A0E02FA}"/>
              </a:ext>
            </a:extLst>
          </p:cNvPr>
          <p:cNvSpPr>
            <a:spLocks noChangeArrowheads="1"/>
          </p:cNvSpPr>
          <p:nvPr/>
        </p:nvSpPr>
        <p:spPr bwMode="auto">
          <a:xfrm>
            <a:off x="1097280" y="979714"/>
            <a:ext cx="6560820" cy="757646"/>
          </a:xfrm>
        </p:spPr>
        <p:txBody>
          <a:bodyPr vert="horz" lIns="91440" tIns="45720" rIns="91440" bIns="45720" rtlCol="0" anchor="b">
            <a:normAutofit fontScale="77500" lnSpcReduction="20000"/>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II – TLT’s are to </a:t>
            </a:r>
            <a:r>
              <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sym typeface="Wingdings" pitchFamily="2" charset="2"/>
              </a:rPr>
              <a:t> Go</a:t>
            </a:r>
            <a:endParaRPr lang="en-US" altLang="en-US" sz="4800" spc="-50" dirty="0">
              <a:solidFill>
                <a:schemeClr val="tx1">
                  <a:lumMod val="75000"/>
                  <a:lumOff val="25000"/>
                </a:schemeClr>
              </a:solidFill>
              <a:effectLst>
                <a:outerShdw blurRad="38100" dist="38100" dir="2700000" algn="tl">
                  <a:srgbClr val="000000"/>
                </a:outerShdw>
              </a:effectLst>
              <a:latin typeface="+mj-lt"/>
              <a:ea typeface="+mj-ea"/>
              <a:cs typeface="+mj-cs"/>
            </a:endParaRPr>
          </a:p>
        </p:txBody>
      </p:sp>
    </p:spTree>
    <p:extLst>
      <p:ext uri="{BB962C8B-B14F-4D97-AF65-F5344CB8AC3E}">
        <p14:creationId xmlns:p14="http://schemas.microsoft.com/office/powerpoint/2010/main" val="3054771403"/>
      </p:ext>
    </p:extLst>
  </p:cSld>
  <p:clrMapOvr>
    <a:masterClrMapping/>
  </p:clrMapOvr>
  <p:transition spd="slow">
    <p:diamon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E4B41-47B4-857E-7B0A-32AFAFBE63E5}"/>
              </a:ext>
            </a:extLst>
          </p:cNvPr>
          <p:cNvSpPr>
            <a:spLocks noGrp="1"/>
          </p:cNvSpPr>
          <p:nvPr>
            <p:ph type="title"/>
          </p:nvPr>
        </p:nvSpPr>
        <p:spPr>
          <a:xfrm>
            <a:off x="838200" y="544415"/>
            <a:ext cx="10515600" cy="1325563"/>
          </a:xfrm>
        </p:spPr>
        <p:txBody>
          <a:bodyPr>
            <a:normAutofit/>
          </a:bodyPr>
          <a:lstStyle/>
          <a:p>
            <a:r>
              <a:rPr lang="en-US" sz="3400" dirty="0"/>
              <a:t>Barna, George. 1995. </a:t>
            </a:r>
            <a:r>
              <a:rPr lang="en-US" sz="3400" i="1" dirty="0"/>
              <a:t>Generation Next: What you need to know about today’s youth</a:t>
            </a:r>
            <a:r>
              <a:rPr lang="en-US" sz="3400" dirty="0">
                <a:effectLst/>
              </a:rPr>
              <a:t> </a:t>
            </a:r>
            <a:endParaRPr lang="en-US" sz="3400" dirty="0"/>
          </a:p>
        </p:txBody>
      </p:sp>
      <p:sp>
        <p:nvSpPr>
          <p:cNvPr id="3" name="Content Placeholder 2">
            <a:extLst>
              <a:ext uri="{FF2B5EF4-FFF2-40B4-BE49-F238E27FC236}">
                <a16:creationId xmlns:a16="http://schemas.microsoft.com/office/drawing/2014/main" id="{39F53060-5F38-642E-3EE4-45A013AA1FDC}"/>
              </a:ext>
            </a:extLst>
          </p:cNvPr>
          <p:cNvSpPr>
            <a:spLocks noGrp="1"/>
          </p:cNvSpPr>
          <p:nvPr>
            <p:ph idx="1"/>
          </p:nvPr>
        </p:nvSpPr>
        <p:spPr>
          <a:xfrm>
            <a:off x="838200" y="4225924"/>
            <a:ext cx="10515600" cy="2070101"/>
          </a:xfrm>
        </p:spPr>
        <p:txBody>
          <a:bodyPr/>
          <a:lstStyle/>
          <a:p>
            <a:pPr marL="0" indent="0" fontAlgn="base">
              <a:buNone/>
            </a:pPr>
            <a:r>
              <a:rPr lang="en-US" dirty="0"/>
              <a:t>“In fact, if we stretch the age frame to 8 through 13 years of age, that six-year stretch of time defines when roughly half of all Americans made their decisions to become true Christians. In other words, by the time students enter high school, the odds of accepting Christ as Savior are radically reduced.” -- Pg. 79</a:t>
            </a:r>
          </a:p>
        </p:txBody>
      </p:sp>
      <p:pic>
        <p:nvPicPr>
          <p:cNvPr id="4" name="Picture 3">
            <a:extLst>
              <a:ext uri="{FF2B5EF4-FFF2-40B4-BE49-F238E27FC236}">
                <a16:creationId xmlns:a16="http://schemas.microsoft.com/office/drawing/2014/main" id="{764B251F-C763-857C-79BA-086CCE9EB4DD}"/>
              </a:ext>
            </a:extLst>
          </p:cNvPr>
          <p:cNvPicPr>
            <a:picLocks noChangeAspect="1"/>
          </p:cNvPicPr>
          <p:nvPr/>
        </p:nvPicPr>
        <p:blipFill>
          <a:blip r:embed="rId2"/>
          <a:stretch>
            <a:fillRect/>
          </a:stretch>
        </p:blipFill>
        <p:spPr>
          <a:xfrm>
            <a:off x="9625542" y="1262747"/>
            <a:ext cx="1728258" cy="2705100"/>
          </a:xfrm>
          <a:prstGeom prst="rect">
            <a:avLst/>
          </a:prstGeom>
        </p:spPr>
      </p:pic>
      <p:sp>
        <p:nvSpPr>
          <p:cNvPr id="5" name="TextBox 4">
            <a:extLst>
              <a:ext uri="{FF2B5EF4-FFF2-40B4-BE49-F238E27FC236}">
                <a16:creationId xmlns:a16="http://schemas.microsoft.com/office/drawing/2014/main" id="{7E38A209-0F60-E436-8DFA-F2AD9672E9CC}"/>
              </a:ext>
            </a:extLst>
          </p:cNvPr>
          <p:cNvSpPr txBox="1"/>
          <p:nvPr/>
        </p:nvSpPr>
        <p:spPr>
          <a:xfrm>
            <a:off x="838200" y="2073178"/>
            <a:ext cx="8585200" cy="1815882"/>
          </a:xfrm>
          <a:prstGeom prst="rect">
            <a:avLst/>
          </a:prstGeom>
          <a:noFill/>
        </p:spPr>
        <p:txBody>
          <a:bodyPr wrap="square" rtlCol="0">
            <a:spAutoFit/>
          </a:bodyPr>
          <a:lstStyle/>
          <a:p>
            <a:r>
              <a:rPr lang="en-US" sz="2800" dirty="0"/>
              <a:t>“after studying patterns of faith for years, our research leads to a similar prognosis: if children are not reached with the gospel by age 13, the chances of their accepting the gospel after that point are greatly reduced.” – pg. 30.</a:t>
            </a:r>
          </a:p>
        </p:txBody>
      </p:sp>
    </p:spTree>
    <p:extLst>
      <p:ext uri="{BB962C8B-B14F-4D97-AF65-F5344CB8AC3E}">
        <p14:creationId xmlns:p14="http://schemas.microsoft.com/office/powerpoint/2010/main" val="1591231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86302F97-30FC-3544-838B-D249A7CA457B}"/>
              </a:ext>
            </a:extLst>
          </p:cNvPr>
          <p:cNvSpPr>
            <a:spLocks noChangeArrowheads="1"/>
          </p:cNvSpPr>
          <p:nvPr/>
        </p:nvSpPr>
        <p:spPr bwMode="auto">
          <a:xfrm>
            <a:off x="1097279" y="2303610"/>
            <a:ext cx="10175769" cy="4134109"/>
          </a:xfrm>
        </p:spPr>
        <p:txBody>
          <a:bodyPr vert="horz" lIns="0" tIns="45720" rIns="0" bIns="45720" rtlCol="0">
            <a:normAutofit/>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20000"/>
              </a:spcBef>
              <a:buClr>
                <a:schemeClr val="hlink"/>
              </a:buClr>
              <a:buSzPct val="120000"/>
              <a:buFont typeface="Calibri" panose="020F0502020204030204" pitchFamily="34" charset="0"/>
              <a:defRPr/>
            </a:pPr>
            <a:r>
              <a:rPr lang="en-US" altLang="en-US" sz="1900" dirty="0">
                <a:solidFill>
                  <a:schemeClr val="tx1">
                    <a:lumMod val="75000"/>
                    <a:lumOff val="25000"/>
                  </a:schemeClr>
                </a:solidFill>
                <a:effectLst>
                  <a:outerShdw blurRad="38100" dist="38100" dir="2700000" algn="tl">
                    <a:srgbClr val="000000"/>
                  </a:outerShdw>
                </a:effectLst>
                <a:latin typeface="+mn-lt"/>
                <a:ea typeface="+mn-ea"/>
              </a:rPr>
              <a:t>	</a:t>
            </a:r>
            <a:r>
              <a:rPr lang="en-US" altLang="en-US" sz="3200" dirty="0">
                <a:latin typeface="Cambria" panose="02040503050406030204" pitchFamily="18" charset="0"/>
                <a:ea typeface="Cambria" panose="02040503050406030204" pitchFamily="18" charset="0"/>
                <a:cs typeface="Cambria" panose="02040503050406030204" pitchFamily="18" charset="0"/>
              </a:rPr>
              <a:t>The youth need more than a casual notice, more than an occasional word of encouragement.  They need painstaking, prayerful, careful labor.  He only whose heart is filled with love and sympathy will be able to reach those youth who are apparently careless and indifferent.  Not all can be helped in the same way.  God deals with each according to his temperament and character, and we must co-operate with Him. </a:t>
            </a:r>
            <a:endParaRPr lang="en-US" altLang="en-US" sz="2800" dirty="0">
              <a:solidFill>
                <a:schemeClr val="tx1">
                  <a:lumMod val="75000"/>
                  <a:lumOff val="25000"/>
                </a:schemeClr>
              </a:solidFill>
              <a:effectLst>
                <a:outerShdw blurRad="38100" dist="38100" dir="2700000" algn="tl">
                  <a:srgbClr val="000000"/>
                </a:outerShdw>
              </a:effectLst>
              <a:latin typeface="+mn-lt"/>
              <a:ea typeface="+mn-ea"/>
            </a:endParaRPr>
          </a:p>
        </p:txBody>
      </p:sp>
      <p:pic>
        <p:nvPicPr>
          <p:cNvPr id="4" name="Picture 3">
            <a:extLst>
              <a:ext uri="{FF2B5EF4-FFF2-40B4-BE49-F238E27FC236}">
                <a16:creationId xmlns:a16="http://schemas.microsoft.com/office/drawing/2014/main" id="{CFF03801-BB0E-6D49-99CD-A52EE7857408}"/>
              </a:ext>
            </a:extLst>
          </p:cNvPr>
          <p:cNvPicPr>
            <a:picLocks noChangeAspect="1"/>
          </p:cNvPicPr>
          <p:nvPr/>
        </p:nvPicPr>
        <p:blipFill>
          <a:blip r:embed="rId2"/>
          <a:stretch>
            <a:fillRect/>
          </a:stretch>
        </p:blipFill>
        <p:spPr>
          <a:xfrm>
            <a:off x="9209320" y="420281"/>
            <a:ext cx="2063728" cy="1475565"/>
          </a:xfrm>
          <a:prstGeom prst="rect">
            <a:avLst/>
          </a:prstGeom>
        </p:spPr>
      </p:pic>
      <p:sp>
        <p:nvSpPr>
          <p:cNvPr id="2" name="Rectangle 4">
            <a:extLst>
              <a:ext uri="{FF2B5EF4-FFF2-40B4-BE49-F238E27FC236}">
                <a16:creationId xmlns:a16="http://schemas.microsoft.com/office/drawing/2014/main" id="{7C1264E7-91FF-BFFC-B281-75C71EE2F783}"/>
              </a:ext>
            </a:extLst>
          </p:cNvPr>
          <p:cNvSpPr>
            <a:spLocks noChangeArrowheads="1"/>
          </p:cNvSpPr>
          <p:nvPr/>
        </p:nvSpPr>
        <p:spPr bwMode="auto">
          <a:xfrm>
            <a:off x="1374864" y="997774"/>
            <a:ext cx="7507877" cy="916132"/>
          </a:xfrm>
        </p:spPr>
        <p:txBody>
          <a:bodyPr vert="horz" lIns="91440" tIns="45720" rIns="91440" bIns="45720" rtlCol="0" anchor="b">
            <a:no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32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III </a:t>
            </a:r>
          </a:p>
          <a:p>
            <a:pPr>
              <a:lnSpc>
                <a:spcPct val="90000"/>
              </a:lnSpc>
              <a:spcBef>
                <a:spcPct val="0"/>
              </a:spcBef>
              <a:spcAft>
                <a:spcPts val="600"/>
              </a:spcAft>
              <a:defRPr/>
            </a:pPr>
            <a:r>
              <a:rPr lang="en-US" altLang="en-US" sz="3200" spc="-50" dirty="0">
                <a:solidFill>
                  <a:schemeClr val="tx1">
                    <a:lumMod val="75000"/>
                    <a:lumOff val="25000"/>
                  </a:schemeClr>
                </a:solidFill>
                <a:effectLst>
                  <a:outerShdw blurRad="38100" dist="38100" dir="2700000" algn="tl">
                    <a:srgbClr val="000000"/>
                  </a:outerShdw>
                </a:effectLst>
                <a:latin typeface="+mj-lt"/>
                <a:ea typeface="+mj-ea"/>
                <a:cs typeface="+mj-cs"/>
              </a:rPr>
              <a:t>TLT’s Need Mentors and Discipleship</a:t>
            </a:r>
          </a:p>
        </p:txBody>
      </p:sp>
    </p:spTree>
    <p:extLst>
      <p:ext uri="{BB962C8B-B14F-4D97-AF65-F5344CB8AC3E}">
        <p14:creationId xmlns:p14="http://schemas.microsoft.com/office/powerpoint/2010/main" val="4237046545"/>
      </p:ext>
    </p:extLst>
  </p:cSld>
  <p:clrMapOvr>
    <a:masterClrMapping/>
  </p:clrMapOvr>
  <p:transition spd="slow">
    <p:diamon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3" name="Rectangle 5">
            <a:extLst>
              <a:ext uri="{FF2B5EF4-FFF2-40B4-BE49-F238E27FC236}">
                <a16:creationId xmlns:a16="http://schemas.microsoft.com/office/drawing/2014/main" id="{86302F97-30FC-3544-838B-D249A7CA457B}"/>
              </a:ext>
            </a:extLst>
          </p:cNvPr>
          <p:cNvSpPr>
            <a:spLocks noChangeArrowheads="1"/>
          </p:cNvSpPr>
          <p:nvPr/>
        </p:nvSpPr>
        <p:spPr bwMode="auto">
          <a:xfrm>
            <a:off x="1097279" y="2108201"/>
            <a:ext cx="10175769" cy="4134109"/>
          </a:xfrm>
        </p:spPr>
        <p:txBody>
          <a:bodyPr vert="horz" lIns="0" tIns="45720" rIns="0" bIns="45720" rtlCol="0">
            <a:normAutofit/>
          </a:bodyPr>
          <a:lstStyle>
            <a:lvl1pPr marL="342900" indent="-342900">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20000"/>
              </a:spcBef>
              <a:buClr>
                <a:schemeClr val="hlink"/>
              </a:buClr>
              <a:buSzPct val="120000"/>
              <a:buFont typeface="Calibri" panose="020F0502020204030204" pitchFamily="34" charset="0"/>
              <a:defRPr/>
            </a:pPr>
            <a:r>
              <a:rPr lang="en-US" altLang="en-US" sz="2000" dirty="0">
                <a:solidFill>
                  <a:schemeClr val="tx1">
                    <a:lumMod val="75000"/>
                    <a:lumOff val="25000"/>
                  </a:schemeClr>
                </a:solidFill>
                <a:effectLst>
                  <a:outerShdw blurRad="38100" dist="38100" dir="2700000" algn="tl">
                    <a:srgbClr val="000000"/>
                  </a:outerShdw>
                </a:effectLst>
                <a:latin typeface="+mn-lt"/>
                <a:ea typeface="+mn-ea"/>
              </a:rPr>
              <a:t>	</a:t>
            </a:r>
            <a:r>
              <a:rPr lang="en-US" altLang="en-US" sz="3200" dirty="0">
                <a:latin typeface="Cambria" panose="02040503050406030204" pitchFamily="18" charset="0"/>
                <a:ea typeface="Cambria" panose="02040503050406030204" pitchFamily="18" charset="0"/>
                <a:cs typeface="Cambria" panose="02040503050406030204" pitchFamily="18" charset="0"/>
              </a:rPr>
              <a:t>Often those whom we pass by with indifference, because we judge them from outward appearance, have in them the best material for workers, and will repay all the efforts bestowed on them.  There must be more study given to the problem of how to deal with the youth, more earnest prayer for wisdom that is needed in dealing with minds.  </a:t>
            </a:r>
            <a:r>
              <a:rPr lang="en-US" altLang="en-US" sz="2800" dirty="0">
                <a:latin typeface="Cambria" panose="02040503050406030204" pitchFamily="18" charset="0"/>
                <a:ea typeface="Cambria" panose="02040503050406030204" pitchFamily="18" charset="0"/>
                <a:cs typeface="Cambria" panose="02040503050406030204" pitchFamily="18" charset="0"/>
              </a:rPr>
              <a:t>--EGW (Gospel Workers, p. 208, paragraph 1)</a:t>
            </a:r>
            <a:endParaRPr lang="en-US" altLang="en-US" sz="3200" dirty="0">
              <a:solidFill>
                <a:schemeClr val="tx1">
                  <a:lumMod val="75000"/>
                  <a:lumOff val="25000"/>
                </a:schemeClr>
              </a:solidFill>
              <a:effectLst>
                <a:outerShdw blurRad="38100" dist="38100" dir="2700000" algn="tl">
                  <a:srgbClr val="000000"/>
                </a:outerShdw>
              </a:effectLst>
              <a:latin typeface="+mn-lt"/>
              <a:ea typeface="+mn-ea"/>
            </a:endParaRPr>
          </a:p>
        </p:txBody>
      </p:sp>
      <p:pic>
        <p:nvPicPr>
          <p:cNvPr id="4" name="Picture 3">
            <a:extLst>
              <a:ext uri="{FF2B5EF4-FFF2-40B4-BE49-F238E27FC236}">
                <a16:creationId xmlns:a16="http://schemas.microsoft.com/office/drawing/2014/main" id="{CFF03801-BB0E-6D49-99CD-A52EE7857408}"/>
              </a:ext>
            </a:extLst>
          </p:cNvPr>
          <p:cNvPicPr>
            <a:picLocks noChangeAspect="1"/>
          </p:cNvPicPr>
          <p:nvPr/>
        </p:nvPicPr>
        <p:blipFill>
          <a:blip r:embed="rId2"/>
          <a:stretch>
            <a:fillRect/>
          </a:stretch>
        </p:blipFill>
        <p:spPr>
          <a:xfrm>
            <a:off x="9209320" y="420281"/>
            <a:ext cx="2063728" cy="1475565"/>
          </a:xfrm>
          <a:prstGeom prst="rect">
            <a:avLst/>
          </a:prstGeom>
        </p:spPr>
      </p:pic>
      <p:sp>
        <p:nvSpPr>
          <p:cNvPr id="2" name="Rectangle 4">
            <a:extLst>
              <a:ext uri="{FF2B5EF4-FFF2-40B4-BE49-F238E27FC236}">
                <a16:creationId xmlns:a16="http://schemas.microsoft.com/office/drawing/2014/main" id="{C1D45ED2-616C-0071-B184-357E0AC3E5DE}"/>
              </a:ext>
            </a:extLst>
          </p:cNvPr>
          <p:cNvSpPr>
            <a:spLocks noChangeArrowheads="1"/>
          </p:cNvSpPr>
          <p:nvPr/>
        </p:nvSpPr>
        <p:spPr bwMode="auto">
          <a:xfrm>
            <a:off x="1374864" y="997774"/>
            <a:ext cx="7507877" cy="916132"/>
          </a:xfrm>
        </p:spPr>
        <p:txBody>
          <a:bodyPr vert="horz" lIns="91440" tIns="45720" rIns="91440" bIns="45720" rtlCol="0" anchor="b">
            <a:noAutofit/>
          </a:bodyPr>
          <a:lstStyle>
            <a:lvl1pPr>
              <a:defRPr sz="2400">
                <a:solidFill>
                  <a:schemeClr val="tx1"/>
                </a:solidFill>
                <a:latin typeface="Tahoma" charset="0"/>
                <a:ea typeface="ＭＳ Ｐゴシック" charset="-128"/>
              </a:defRPr>
            </a:lvl1pPr>
            <a:lvl2pPr marL="742950" indent="-285750">
              <a:defRPr sz="2400">
                <a:solidFill>
                  <a:schemeClr val="tx1"/>
                </a:solidFill>
                <a:latin typeface="Tahoma" charset="0"/>
                <a:ea typeface="ＭＳ Ｐゴシック" charset="-128"/>
              </a:defRPr>
            </a:lvl2pPr>
            <a:lvl3pPr marL="1143000" indent="-228600">
              <a:defRPr sz="2400">
                <a:solidFill>
                  <a:schemeClr val="tx1"/>
                </a:solidFill>
                <a:latin typeface="Tahoma" charset="0"/>
                <a:ea typeface="ＭＳ Ｐゴシック" charset="-128"/>
              </a:defRPr>
            </a:lvl3pPr>
            <a:lvl4pPr marL="1600200" indent="-228600">
              <a:defRPr sz="2400">
                <a:solidFill>
                  <a:schemeClr val="tx1"/>
                </a:solidFill>
                <a:latin typeface="Tahoma" charset="0"/>
                <a:ea typeface="ＭＳ Ｐゴシック" charset="-128"/>
              </a:defRPr>
            </a:lvl4pPr>
            <a:lvl5pPr marL="2057400" indent="-228600">
              <a:defRPr sz="2400">
                <a:solidFill>
                  <a:schemeClr val="tx1"/>
                </a:solidFill>
                <a:latin typeface="Tahoma" charset="0"/>
                <a:ea typeface="ＭＳ Ｐゴシック" charset="-128"/>
              </a:defRPr>
            </a:lvl5pPr>
            <a:lvl6pPr marL="2514600" indent="-228600" eaLnBrk="0" fontAlgn="base" hangingPunct="0">
              <a:spcBef>
                <a:spcPct val="0"/>
              </a:spcBef>
              <a:spcAft>
                <a:spcPct val="0"/>
              </a:spcAft>
              <a:defRPr sz="2400">
                <a:solidFill>
                  <a:schemeClr val="tx1"/>
                </a:solidFill>
                <a:latin typeface="Tahoma" charset="0"/>
                <a:ea typeface="ＭＳ Ｐゴシック" charset="-128"/>
              </a:defRPr>
            </a:lvl6pPr>
            <a:lvl7pPr marL="2971800" indent="-228600" eaLnBrk="0" fontAlgn="base" hangingPunct="0">
              <a:spcBef>
                <a:spcPct val="0"/>
              </a:spcBef>
              <a:spcAft>
                <a:spcPct val="0"/>
              </a:spcAft>
              <a:defRPr sz="2400">
                <a:solidFill>
                  <a:schemeClr val="tx1"/>
                </a:solidFill>
                <a:latin typeface="Tahoma" charset="0"/>
                <a:ea typeface="ＭＳ Ｐゴシック" charset="-128"/>
              </a:defRPr>
            </a:lvl7pPr>
            <a:lvl8pPr marL="3429000" indent="-228600" eaLnBrk="0" fontAlgn="base" hangingPunct="0">
              <a:spcBef>
                <a:spcPct val="0"/>
              </a:spcBef>
              <a:spcAft>
                <a:spcPct val="0"/>
              </a:spcAft>
              <a:defRPr sz="2400">
                <a:solidFill>
                  <a:schemeClr val="tx1"/>
                </a:solidFill>
                <a:latin typeface="Tahoma" charset="0"/>
                <a:ea typeface="ＭＳ Ｐゴシック" charset="-128"/>
              </a:defRPr>
            </a:lvl8pPr>
            <a:lvl9pPr marL="3886200" indent="-228600" eaLnBrk="0" fontAlgn="base" hangingPunct="0">
              <a:spcBef>
                <a:spcPct val="0"/>
              </a:spcBef>
              <a:spcAft>
                <a:spcPct val="0"/>
              </a:spcAft>
              <a:defRPr sz="2400">
                <a:solidFill>
                  <a:schemeClr val="tx1"/>
                </a:solidFill>
                <a:latin typeface="Tahoma" charset="0"/>
                <a:ea typeface="ＭＳ Ｐゴシック" charset="-128"/>
              </a:defRPr>
            </a:lvl9pPr>
          </a:lstStyle>
          <a:p>
            <a:pPr>
              <a:lnSpc>
                <a:spcPct val="90000"/>
              </a:lnSpc>
              <a:spcBef>
                <a:spcPct val="0"/>
              </a:spcBef>
              <a:spcAft>
                <a:spcPts val="600"/>
              </a:spcAft>
              <a:defRPr/>
            </a:pPr>
            <a:r>
              <a:rPr lang="en-US" altLang="en-US" sz="3200" spc="-50" dirty="0">
                <a:solidFill>
                  <a:schemeClr val="tx1">
                    <a:lumMod val="75000"/>
                    <a:lumOff val="25000"/>
                  </a:schemeClr>
                </a:solidFill>
                <a:effectLst>
                  <a:outerShdw blurRad="38100" dist="38100" dir="2700000" algn="tl">
                    <a:srgbClr val="000000"/>
                  </a:outerShdw>
                </a:effectLst>
                <a:latin typeface="+mj-lt"/>
                <a:ea typeface="+mj-ea"/>
                <a:cs typeface="+mj-cs"/>
              </a:rPr>
              <a:t>TLT Essential III </a:t>
            </a:r>
          </a:p>
          <a:p>
            <a:pPr>
              <a:lnSpc>
                <a:spcPct val="90000"/>
              </a:lnSpc>
              <a:spcBef>
                <a:spcPct val="0"/>
              </a:spcBef>
              <a:spcAft>
                <a:spcPts val="600"/>
              </a:spcAft>
              <a:defRPr/>
            </a:pPr>
            <a:r>
              <a:rPr lang="en-US" altLang="en-US" sz="3200" spc="-50" dirty="0">
                <a:solidFill>
                  <a:schemeClr val="tx1">
                    <a:lumMod val="75000"/>
                    <a:lumOff val="25000"/>
                  </a:schemeClr>
                </a:solidFill>
                <a:effectLst>
                  <a:outerShdw blurRad="38100" dist="38100" dir="2700000" algn="tl">
                    <a:srgbClr val="000000"/>
                  </a:outerShdw>
                </a:effectLst>
                <a:latin typeface="+mj-lt"/>
                <a:ea typeface="+mj-ea"/>
                <a:cs typeface="+mj-cs"/>
              </a:rPr>
              <a:t>TLT’s Need Mentors and Discipleship</a:t>
            </a:r>
          </a:p>
        </p:txBody>
      </p:sp>
    </p:spTree>
    <p:extLst>
      <p:ext uri="{BB962C8B-B14F-4D97-AF65-F5344CB8AC3E}">
        <p14:creationId xmlns:p14="http://schemas.microsoft.com/office/powerpoint/2010/main" val="48500451"/>
      </p:ext>
    </p:extLst>
  </p:cSld>
  <p:clrMapOvr>
    <a:masterClrMapping/>
  </p:clrMapOvr>
  <p:transition spd="slow">
    <p:diamon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841A9B-A044-47A0-A1D5-404EB7EF5290}"/>
              </a:ext>
            </a:extLst>
          </p:cNvPr>
          <p:cNvSpPr txBox="1"/>
          <p:nvPr/>
        </p:nvSpPr>
        <p:spPr>
          <a:xfrm>
            <a:off x="2235527" y="1236789"/>
            <a:ext cx="2521317" cy="650942"/>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fontScale="77500" lnSpcReduction="20000"/>
          </a:bodyPr>
          <a:lstStyle/>
          <a:p>
            <a:pPr>
              <a:spcBef>
                <a:spcPct val="0"/>
              </a:spcBef>
              <a:spcAft>
                <a:spcPts val="600"/>
              </a:spcAft>
            </a:pPr>
            <a:r>
              <a:rPr lang="en-US" sz="5400" kern="1200" dirty="0">
                <a:latin typeface="+mj-lt"/>
                <a:ea typeface="+mj-ea"/>
                <a:cs typeface="+mj-cs"/>
              </a:rPr>
              <a:t>Break Out</a:t>
            </a:r>
          </a:p>
        </p:txBody>
      </p:sp>
      <p:pic>
        <p:nvPicPr>
          <p:cNvPr id="3" name="Picture 3" descr="A group of people sitting at a table&#10;&#10;Description automatically generated">
            <a:extLst>
              <a:ext uri="{FF2B5EF4-FFF2-40B4-BE49-F238E27FC236}">
                <a16:creationId xmlns:a16="http://schemas.microsoft.com/office/drawing/2014/main" id="{996C9A90-9CE9-4687-95A3-5D47C48E7F85}"/>
              </a:ext>
            </a:extLst>
          </p:cNvPr>
          <p:cNvPicPr>
            <a:picLocks noChangeAspect="1"/>
          </p:cNvPicPr>
          <p:nvPr/>
        </p:nvPicPr>
        <p:blipFill>
          <a:blip r:embed="rId2"/>
          <a:stretch>
            <a:fillRect/>
          </a:stretch>
        </p:blipFill>
        <p:spPr>
          <a:xfrm>
            <a:off x="6542316" y="1562260"/>
            <a:ext cx="4817778" cy="3336311"/>
          </a:xfrm>
          <a:prstGeom prst="rect">
            <a:avLst/>
          </a:prstGeom>
        </p:spPr>
      </p:pic>
      <p:sp>
        <p:nvSpPr>
          <p:cNvPr id="4" name="TextBox 3">
            <a:extLst>
              <a:ext uri="{FF2B5EF4-FFF2-40B4-BE49-F238E27FC236}">
                <a16:creationId xmlns:a16="http://schemas.microsoft.com/office/drawing/2014/main" id="{5329A095-C545-D714-8A28-8F4CDED506DD}"/>
              </a:ext>
            </a:extLst>
          </p:cNvPr>
          <p:cNvSpPr txBox="1"/>
          <p:nvPr/>
        </p:nvSpPr>
        <p:spPr>
          <a:xfrm>
            <a:off x="1087297" y="2253343"/>
            <a:ext cx="4817778" cy="3508653"/>
          </a:xfrm>
          <a:prstGeom prst="rect">
            <a:avLst/>
          </a:prstGeom>
          <a:noFill/>
        </p:spPr>
        <p:txBody>
          <a:bodyPr wrap="square" rtlCol="0">
            <a:spAutoFit/>
          </a:bodyPr>
          <a:lstStyle/>
          <a:p>
            <a:pPr algn="ctr"/>
            <a:r>
              <a:rPr lang="en-US" sz="3200" dirty="0"/>
              <a:t>Why are 3 TLT </a:t>
            </a:r>
          </a:p>
          <a:p>
            <a:pPr algn="ctr"/>
            <a:r>
              <a:rPr lang="en-US" sz="3200" dirty="0"/>
              <a:t>Essentials  important?</a:t>
            </a:r>
          </a:p>
          <a:p>
            <a:pPr algn="ctr"/>
            <a:endParaRPr lang="en-US" dirty="0"/>
          </a:p>
          <a:p>
            <a:r>
              <a:rPr lang="en-US" sz="2800" dirty="0"/>
              <a:t>1- Helping them find their gifts</a:t>
            </a:r>
          </a:p>
          <a:p>
            <a:r>
              <a:rPr lang="en-US" sz="2800" dirty="0"/>
              <a:t>2- Teaching them to </a:t>
            </a:r>
            <a:r>
              <a:rPr lang="en-US" sz="2800" dirty="0">
                <a:sym typeface="Wingdings" pitchFamily="2" charset="2"/>
              </a:rPr>
              <a:t> Go</a:t>
            </a:r>
          </a:p>
          <a:p>
            <a:r>
              <a:rPr lang="en-US" sz="2800" dirty="0">
                <a:sym typeface="Wingdings" pitchFamily="2" charset="2"/>
              </a:rPr>
              <a:t>3- Find superb mentors and people who understand discipleship</a:t>
            </a:r>
            <a:endParaRPr lang="en-US" sz="2800" dirty="0"/>
          </a:p>
        </p:txBody>
      </p:sp>
    </p:spTree>
    <p:extLst>
      <p:ext uri="{BB962C8B-B14F-4D97-AF65-F5344CB8AC3E}">
        <p14:creationId xmlns:p14="http://schemas.microsoft.com/office/powerpoint/2010/main" val="3505923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992E-5D72-4311-73F9-F5545DF1C85A}"/>
              </a:ext>
            </a:extLst>
          </p:cNvPr>
          <p:cNvSpPr>
            <a:spLocks noGrp="1"/>
          </p:cNvSpPr>
          <p:nvPr>
            <p:ph type="title"/>
          </p:nvPr>
        </p:nvSpPr>
        <p:spPr>
          <a:xfrm>
            <a:off x="838200" y="755098"/>
            <a:ext cx="6925235" cy="1325563"/>
          </a:xfrm>
        </p:spPr>
        <p:txBody>
          <a:bodyPr/>
          <a:lstStyle/>
          <a:p>
            <a:r>
              <a:rPr lang="en-US" dirty="0"/>
              <a:t>The Yearly Programs for TLT’s</a:t>
            </a:r>
          </a:p>
        </p:txBody>
      </p:sp>
      <p:sp>
        <p:nvSpPr>
          <p:cNvPr id="3" name="Content Placeholder 2">
            <a:extLst>
              <a:ext uri="{FF2B5EF4-FFF2-40B4-BE49-F238E27FC236}">
                <a16:creationId xmlns:a16="http://schemas.microsoft.com/office/drawing/2014/main" id="{210A85F8-F251-E983-4D53-53E0AD041D14}"/>
              </a:ext>
            </a:extLst>
          </p:cNvPr>
          <p:cNvSpPr>
            <a:spLocks noGrp="1"/>
          </p:cNvSpPr>
          <p:nvPr>
            <p:ph idx="1"/>
          </p:nvPr>
        </p:nvSpPr>
        <p:spPr>
          <a:xfrm>
            <a:off x="838200" y="3067143"/>
            <a:ext cx="10515600" cy="2567081"/>
          </a:xfrm>
        </p:spPr>
        <p:txBody>
          <a:bodyPr/>
          <a:lstStyle/>
          <a:p>
            <a:pPr marL="0" indent="0">
              <a:buNone/>
            </a:pPr>
            <a:r>
              <a:rPr lang="en-US" dirty="0"/>
              <a:t>1)   September &amp; March Training – for certification</a:t>
            </a:r>
          </a:p>
          <a:p>
            <a:pPr marL="514350" indent="-514350">
              <a:buAutoNum type="arabicParenR" startAt="2"/>
            </a:pPr>
            <a:r>
              <a:rPr lang="en-US" dirty="0"/>
              <a:t>I Tell – learning new areas for Mission &amp; Service</a:t>
            </a:r>
          </a:p>
          <a:p>
            <a:pPr marL="514350" indent="-514350">
              <a:buAutoNum type="arabicParenR" startAt="3"/>
            </a:pPr>
            <a:r>
              <a:rPr lang="en-US" dirty="0"/>
              <a:t>I Serve – Helping during the Adventurer Family Weekend</a:t>
            </a:r>
          </a:p>
          <a:p>
            <a:pPr marL="514350" indent="-514350">
              <a:buAutoNum type="arabicParenR" startAt="3"/>
            </a:pPr>
            <a:r>
              <a:rPr lang="en-US" dirty="0"/>
              <a:t>I Splash – Fun event for those who serve </a:t>
            </a:r>
          </a:p>
          <a:p>
            <a:pPr marL="0" indent="0">
              <a:buNone/>
            </a:pPr>
            <a:r>
              <a:rPr lang="en-US" dirty="0"/>
              <a:t>      (Hershey Park of </a:t>
            </a:r>
            <a:r>
              <a:rPr lang="en-US" dirty="0" err="1"/>
              <a:t>Neito-ville</a:t>
            </a:r>
            <a:r>
              <a:rPr lang="en-US" dirty="0"/>
              <a:t>)</a:t>
            </a:r>
          </a:p>
        </p:txBody>
      </p:sp>
      <p:pic>
        <p:nvPicPr>
          <p:cNvPr id="4" name="Picture 3" descr="Logo&#10;&#10;Description automatically generated">
            <a:extLst>
              <a:ext uri="{FF2B5EF4-FFF2-40B4-BE49-F238E27FC236}">
                <a16:creationId xmlns:a16="http://schemas.microsoft.com/office/drawing/2014/main" id="{E18352F9-312E-F20D-53EF-25A63A16C02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749553" y="755098"/>
            <a:ext cx="2015638" cy="1871180"/>
          </a:xfrm>
          <a:prstGeom prst="rect">
            <a:avLst/>
          </a:prstGeom>
        </p:spPr>
      </p:pic>
    </p:spTree>
    <p:extLst>
      <p:ext uri="{BB962C8B-B14F-4D97-AF65-F5344CB8AC3E}">
        <p14:creationId xmlns:p14="http://schemas.microsoft.com/office/powerpoint/2010/main" val="3407395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DE1B9-C61A-3076-7119-9159EEA035EC}"/>
              </a:ext>
            </a:extLst>
          </p:cNvPr>
          <p:cNvSpPr>
            <a:spLocks noGrp="1"/>
          </p:cNvSpPr>
          <p:nvPr>
            <p:ph type="title"/>
          </p:nvPr>
        </p:nvSpPr>
        <p:spPr>
          <a:xfrm>
            <a:off x="1880662" y="832526"/>
            <a:ext cx="1277471" cy="674781"/>
          </a:xfrm>
        </p:spPr>
        <p:txBody>
          <a:bodyPr>
            <a:normAutofit fontScale="90000"/>
          </a:bodyPr>
          <a:lstStyle/>
          <a:p>
            <a:r>
              <a:rPr lang="en-US" b="1" dirty="0"/>
              <a:t>I-Tell</a:t>
            </a:r>
          </a:p>
        </p:txBody>
      </p:sp>
      <p:pic>
        <p:nvPicPr>
          <p:cNvPr id="5" name="Content Placeholder 4">
            <a:extLst>
              <a:ext uri="{FF2B5EF4-FFF2-40B4-BE49-F238E27FC236}">
                <a16:creationId xmlns:a16="http://schemas.microsoft.com/office/drawing/2014/main" id="{DE8727A6-8425-6C2D-5540-4CD9D91F88EC}"/>
              </a:ext>
            </a:extLst>
          </p:cNvPr>
          <p:cNvPicPr>
            <a:picLocks noGrp="1" noChangeAspect="1"/>
          </p:cNvPicPr>
          <p:nvPr>
            <p:ph idx="1"/>
          </p:nvPr>
        </p:nvPicPr>
        <p:blipFill>
          <a:blip r:embed="rId2"/>
          <a:stretch>
            <a:fillRect/>
          </a:stretch>
        </p:blipFill>
        <p:spPr>
          <a:xfrm>
            <a:off x="838200" y="1690688"/>
            <a:ext cx="3362397" cy="4351338"/>
          </a:xfrm>
        </p:spPr>
      </p:pic>
      <p:pic>
        <p:nvPicPr>
          <p:cNvPr id="7" name="Picture 6">
            <a:extLst>
              <a:ext uri="{FF2B5EF4-FFF2-40B4-BE49-F238E27FC236}">
                <a16:creationId xmlns:a16="http://schemas.microsoft.com/office/drawing/2014/main" id="{5CD87E2D-08F2-4E38-87E2-BEB7F927004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36130" y="1672728"/>
            <a:ext cx="5617670" cy="4369298"/>
          </a:xfrm>
          <a:prstGeom prst="rect">
            <a:avLst/>
          </a:prstGeom>
        </p:spPr>
      </p:pic>
      <p:sp>
        <p:nvSpPr>
          <p:cNvPr id="8" name="TextBox 7">
            <a:extLst>
              <a:ext uri="{FF2B5EF4-FFF2-40B4-BE49-F238E27FC236}">
                <a16:creationId xmlns:a16="http://schemas.microsoft.com/office/drawing/2014/main" id="{EF8459BE-859C-A5D2-E709-02924A763AC3}"/>
              </a:ext>
            </a:extLst>
          </p:cNvPr>
          <p:cNvSpPr txBox="1"/>
          <p:nvPr/>
        </p:nvSpPr>
        <p:spPr>
          <a:xfrm>
            <a:off x="7666423" y="815974"/>
            <a:ext cx="1757083" cy="707886"/>
          </a:xfrm>
          <a:prstGeom prst="rect">
            <a:avLst/>
          </a:prstGeom>
          <a:noFill/>
        </p:spPr>
        <p:txBody>
          <a:bodyPr wrap="square" rtlCol="0">
            <a:spAutoFit/>
          </a:bodyPr>
          <a:lstStyle/>
          <a:p>
            <a:r>
              <a:rPr lang="en-US" sz="4000" b="1" dirty="0">
                <a:latin typeface="+mj-lt"/>
              </a:rPr>
              <a:t>I-Serve</a:t>
            </a:r>
          </a:p>
        </p:txBody>
      </p:sp>
    </p:spTree>
    <p:extLst>
      <p:ext uri="{BB962C8B-B14F-4D97-AF65-F5344CB8AC3E}">
        <p14:creationId xmlns:p14="http://schemas.microsoft.com/office/powerpoint/2010/main" val="692502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F3DB-9596-1E1B-1BA4-8ADD0A9E4F33}"/>
              </a:ext>
            </a:extLst>
          </p:cNvPr>
          <p:cNvSpPr>
            <a:spLocks noGrp="1"/>
          </p:cNvSpPr>
          <p:nvPr>
            <p:ph type="title"/>
          </p:nvPr>
        </p:nvSpPr>
        <p:spPr>
          <a:xfrm>
            <a:off x="1531039" y="815974"/>
            <a:ext cx="1976718" cy="874714"/>
          </a:xfrm>
        </p:spPr>
        <p:txBody>
          <a:bodyPr/>
          <a:lstStyle/>
          <a:p>
            <a:r>
              <a:rPr lang="en-US" dirty="0"/>
              <a:t>I-Splash</a:t>
            </a:r>
          </a:p>
        </p:txBody>
      </p:sp>
      <p:pic>
        <p:nvPicPr>
          <p:cNvPr id="5" name="Content Placeholder 4">
            <a:extLst>
              <a:ext uri="{FF2B5EF4-FFF2-40B4-BE49-F238E27FC236}">
                <a16:creationId xmlns:a16="http://schemas.microsoft.com/office/drawing/2014/main" id="{FCB14639-794F-2BB6-2812-A7FBFD26B0C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200" y="1690688"/>
            <a:ext cx="3362397" cy="4351338"/>
          </a:xfrm>
        </p:spPr>
      </p:pic>
      <p:sp>
        <p:nvSpPr>
          <p:cNvPr id="6" name="Title 1">
            <a:extLst>
              <a:ext uri="{FF2B5EF4-FFF2-40B4-BE49-F238E27FC236}">
                <a16:creationId xmlns:a16="http://schemas.microsoft.com/office/drawing/2014/main" id="{EA538426-6A27-DEA6-D449-CBA47618EFAF}"/>
              </a:ext>
            </a:extLst>
          </p:cNvPr>
          <p:cNvSpPr txBox="1">
            <a:spLocks/>
          </p:cNvSpPr>
          <p:nvPr/>
        </p:nvSpPr>
        <p:spPr>
          <a:xfrm>
            <a:off x="7695886" y="815974"/>
            <a:ext cx="1976718" cy="8747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I-Train</a:t>
            </a:r>
          </a:p>
        </p:txBody>
      </p:sp>
      <p:pic>
        <p:nvPicPr>
          <p:cNvPr id="7" name="Picture 6">
            <a:extLst>
              <a:ext uri="{FF2B5EF4-FFF2-40B4-BE49-F238E27FC236}">
                <a16:creationId xmlns:a16="http://schemas.microsoft.com/office/drawing/2014/main" id="{6F04BEDC-ABEC-CC8D-0B5D-30AE37C21244}"/>
              </a:ext>
            </a:extLst>
          </p:cNvPr>
          <p:cNvPicPr/>
          <p:nvPr/>
        </p:nvPicPr>
        <p:blipFill>
          <a:blip r:embed="rId3"/>
          <a:stretch>
            <a:fillRect/>
          </a:stretch>
        </p:blipFill>
        <p:spPr>
          <a:xfrm>
            <a:off x="5336212" y="1576165"/>
            <a:ext cx="3052514" cy="4465861"/>
          </a:xfrm>
          <a:prstGeom prst="rect">
            <a:avLst/>
          </a:prstGeom>
        </p:spPr>
      </p:pic>
      <p:pic>
        <p:nvPicPr>
          <p:cNvPr id="8" name="Picture 7">
            <a:extLst>
              <a:ext uri="{FF2B5EF4-FFF2-40B4-BE49-F238E27FC236}">
                <a16:creationId xmlns:a16="http://schemas.microsoft.com/office/drawing/2014/main" id="{08296727-E358-A452-7C3C-F43B28E66679}"/>
              </a:ext>
            </a:extLst>
          </p:cNvPr>
          <p:cNvPicPr/>
          <p:nvPr/>
        </p:nvPicPr>
        <p:blipFill>
          <a:blip r:embed="rId4"/>
          <a:stretch>
            <a:fillRect/>
          </a:stretch>
        </p:blipFill>
        <p:spPr>
          <a:xfrm>
            <a:off x="8684245" y="1735696"/>
            <a:ext cx="2503708" cy="4127221"/>
          </a:xfrm>
          <a:prstGeom prst="rect">
            <a:avLst/>
          </a:prstGeom>
        </p:spPr>
      </p:pic>
    </p:spTree>
    <p:extLst>
      <p:ext uri="{BB962C8B-B14F-4D97-AF65-F5344CB8AC3E}">
        <p14:creationId xmlns:p14="http://schemas.microsoft.com/office/powerpoint/2010/main" val="3337878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750B461D-1AA1-1201-C224-6467194D817A}"/>
              </a:ext>
            </a:extLst>
          </p:cNvPr>
          <p:cNvSpPr>
            <a:spLocks noGrp="1"/>
          </p:cNvSpPr>
          <p:nvPr>
            <p:ph type="title"/>
          </p:nvPr>
        </p:nvSpPr>
        <p:spPr>
          <a:xfrm>
            <a:off x="1181102" y="1235010"/>
            <a:ext cx="9988922" cy="707812"/>
          </a:xfrm>
          <a:solidFill>
            <a:schemeClr val="accent4">
              <a:lumMod val="20000"/>
              <a:lumOff val="80000"/>
            </a:schemeClr>
          </a:solidFill>
          <a:ln w="19050">
            <a:solidFill>
              <a:schemeClr val="tx1"/>
            </a:solidFill>
          </a:ln>
        </p:spPr>
        <p:txBody>
          <a:bodyPr>
            <a:normAutofit/>
          </a:bodyPr>
          <a:lstStyle/>
          <a:p>
            <a:pPr algn="ctr"/>
            <a:r>
              <a:rPr lang="en-US" altLang="en-US" b="1" dirty="0"/>
              <a:t>The Whole Group Discussion Time</a:t>
            </a:r>
          </a:p>
        </p:txBody>
      </p:sp>
      <p:pic>
        <p:nvPicPr>
          <p:cNvPr id="38914" name="Content Placeholder 3">
            <a:extLst>
              <a:ext uri="{FF2B5EF4-FFF2-40B4-BE49-F238E27FC236}">
                <a16:creationId xmlns:a16="http://schemas.microsoft.com/office/drawing/2014/main" id="{4FD69CFC-70FE-7181-3747-76EE9614CEF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7083281" y="3592513"/>
            <a:ext cx="4381500" cy="2738438"/>
          </a:xfrm>
        </p:spPr>
      </p:pic>
      <p:sp>
        <p:nvSpPr>
          <p:cNvPr id="38915" name="TextBox 4">
            <a:extLst>
              <a:ext uri="{FF2B5EF4-FFF2-40B4-BE49-F238E27FC236}">
                <a16:creationId xmlns:a16="http://schemas.microsoft.com/office/drawing/2014/main" id="{ADB34D7B-1D41-1B25-0CC2-E9B0C39C0C9D}"/>
              </a:ext>
            </a:extLst>
          </p:cNvPr>
          <p:cNvSpPr txBox="1">
            <a:spLocks noChangeArrowheads="1"/>
          </p:cNvSpPr>
          <p:nvPr/>
        </p:nvSpPr>
        <p:spPr bwMode="auto">
          <a:xfrm>
            <a:off x="1181102" y="2290227"/>
            <a:ext cx="6129625"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sz="3600" dirty="0"/>
              <a:t>Why are the 4 - I’s Important</a:t>
            </a:r>
          </a:p>
          <a:p>
            <a:r>
              <a:rPr lang="en-US" sz="3600" dirty="0"/>
              <a:t>In a TLT Program</a:t>
            </a:r>
          </a:p>
          <a:p>
            <a:pPr algn="ctr"/>
            <a:endParaRPr lang="en-US" dirty="0"/>
          </a:p>
          <a:p>
            <a:pPr marL="742950" indent="-742950">
              <a:buAutoNum type="arabicParenR"/>
            </a:pPr>
            <a:r>
              <a:rPr lang="en-US" sz="3600" dirty="0"/>
              <a:t>I-Tell</a:t>
            </a:r>
          </a:p>
          <a:p>
            <a:pPr marL="742950" indent="-742950">
              <a:buAutoNum type="arabicParenR"/>
            </a:pPr>
            <a:r>
              <a:rPr lang="en-US" sz="3600" dirty="0"/>
              <a:t>I-Serve</a:t>
            </a:r>
          </a:p>
          <a:p>
            <a:pPr marL="742950" indent="-742950">
              <a:buAutoNum type="arabicParenR"/>
            </a:pPr>
            <a:r>
              <a:rPr lang="en-US" sz="3600" dirty="0"/>
              <a:t>I-Splash</a:t>
            </a:r>
          </a:p>
          <a:p>
            <a:pPr marL="742950" indent="-742950">
              <a:buAutoNum type="arabicParenR"/>
            </a:pPr>
            <a:r>
              <a:rPr lang="en-US" sz="3600" dirty="0"/>
              <a:t>I-Train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90FF5-9BA7-C6B4-AA9A-B3D353DF48AA}"/>
              </a:ext>
            </a:extLst>
          </p:cNvPr>
          <p:cNvSpPr>
            <a:spLocks noGrp="1"/>
          </p:cNvSpPr>
          <p:nvPr>
            <p:ph type="title"/>
          </p:nvPr>
        </p:nvSpPr>
        <p:spPr>
          <a:xfrm>
            <a:off x="838200" y="1023493"/>
            <a:ext cx="3112008" cy="1325563"/>
          </a:xfrm>
        </p:spPr>
        <p:txBody>
          <a:bodyPr/>
          <a:lstStyle/>
          <a:p>
            <a:r>
              <a:rPr lang="en-US" dirty="0"/>
              <a:t>Summary</a:t>
            </a:r>
          </a:p>
        </p:txBody>
      </p:sp>
      <p:sp>
        <p:nvSpPr>
          <p:cNvPr id="3" name="Content Placeholder 2">
            <a:extLst>
              <a:ext uri="{FF2B5EF4-FFF2-40B4-BE49-F238E27FC236}">
                <a16:creationId xmlns:a16="http://schemas.microsoft.com/office/drawing/2014/main" id="{7A5E2153-8F92-E3FD-61FF-7B4B4B3385F1}"/>
              </a:ext>
            </a:extLst>
          </p:cNvPr>
          <p:cNvSpPr>
            <a:spLocks noGrp="1"/>
          </p:cNvSpPr>
          <p:nvPr>
            <p:ph idx="1"/>
          </p:nvPr>
        </p:nvSpPr>
        <p:spPr>
          <a:xfrm>
            <a:off x="838200" y="2575433"/>
            <a:ext cx="7158318" cy="2836022"/>
          </a:xfrm>
        </p:spPr>
        <p:txBody>
          <a:bodyPr>
            <a:normAutofit/>
          </a:bodyPr>
          <a:lstStyle/>
          <a:p>
            <a:pPr marL="0" indent="0">
              <a:buNone/>
            </a:pPr>
            <a:r>
              <a:rPr lang="en-US" dirty="0"/>
              <a:t>1- We looked at 3 approaches to TLT Ministry</a:t>
            </a:r>
          </a:p>
          <a:p>
            <a:pPr marL="0" indent="0">
              <a:buNone/>
            </a:pPr>
            <a:r>
              <a:rPr lang="en-US" dirty="0"/>
              <a:t>2- We looked at the 3 Essentials for TLT Ministry</a:t>
            </a:r>
          </a:p>
          <a:p>
            <a:pPr marL="0" indent="0">
              <a:buNone/>
            </a:pPr>
            <a:r>
              <a:rPr lang="en-US" dirty="0"/>
              <a:t>3- We looked at the 4 – I’s for TLT Ministry</a:t>
            </a:r>
          </a:p>
          <a:p>
            <a:pPr marL="0" indent="0">
              <a:buNone/>
            </a:pPr>
            <a:endParaRPr lang="en-US" dirty="0"/>
          </a:p>
          <a:p>
            <a:pPr marL="0" indent="0">
              <a:buNone/>
            </a:pPr>
            <a:r>
              <a:rPr lang="en-US" dirty="0"/>
              <a:t>Now Go make your TLT Ministry Awesome!</a:t>
            </a:r>
          </a:p>
          <a:p>
            <a:pPr marL="0" indent="0">
              <a:buNone/>
            </a:pPr>
            <a:endParaRPr lang="en-US" dirty="0"/>
          </a:p>
        </p:txBody>
      </p:sp>
      <p:pic>
        <p:nvPicPr>
          <p:cNvPr id="4" name="Picture 3" descr="Logo&#10;&#10;Description automatically generated">
            <a:extLst>
              <a:ext uri="{FF2B5EF4-FFF2-40B4-BE49-F238E27FC236}">
                <a16:creationId xmlns:a16="http://schemas.microsoft.com/office/drawing/2014/main" id="{ECE65FDD-537F-5A51-F8A5-B8BEC4C8E0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238547" y="1825625"/>
            <a:ext cx="2688009" cy="2495363"/>
          </a:xfrm>
          <a:prstGeom prst="rect">
            <a:avLst/>
          </a:prstGeom>
        </p:spPr>
      </p:pic>
    </p:spTree>
    <p:extLst>
      <p:ext uri="{BB962C8B-B14F-4D97-AF65-F5344CB8AC3E}">
        <p14:creationId xmlns:p14="http://schemas.microsoft.com/office/powerpoint/2010/main" val="252920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891C4-0D34-B401-BFCF-27F4B16F280B}"/>
              </a:ext>
            </a:extLst>
          </p:cNvPr>
          <p:cNvSpPr>
            <a:spLocks noGrp="1"/>
          </p:cNvSpPr>
          <p:nvPr>
            <p:ph type="title"/>
          </p:nvPr>
        </p:nvSpPr>
        <p:spPr>
          <a:xfrm>
            <a:off x="838200" y="705776"/>
            <a:ext cx="10515600" cy="1325563"/>
          </a:xfrm>
        </p:spPr>
        <p:txBody>
          <a:bodyPr/>
          <a:lstStyle/>
          <a:p>
            <a:r>
              <a:rPr lang="en-US" dirty="0"/>
              <a:t>Barna, George. 1995. </a:t>
            </a:r>
            <a:r>
              <a:rPr lang="en-US" i="1" dirty="0"/>
              <a:t>Generation Next: What you need to know about today’s youth</a:t>
            </a:r>
            <a:r>
              <a:rPr lang="en-US" dirty="0">
                <a:effectLst/>
              </a:rPr>
              <a:t> </a:t>
            </a:r>
            <a:endParaRPr lang="en-US" dirty="0"/>
          </a:p>
        </p:txBody>
      </p:sp>
      <p:sp>
        <p:nvSpPr>
          <p:cNvPr id="3" name="Content Placeholder 2">
            <a:extLst>
              <a:ext uri="{FF2B5EF4-FFF2-40B4-BE49-F238E27FC236}">
                <a16:creationId xmlns:a16="http://schemas.microsoft.com/office/drawing/2014/main" id="{134DA39C-90EE-3CFE-535D-3E7802DB3D63}"/>
              </a:ext>
            </a:extLst>
          </p:cNvPr>
          <p:cNvSpPr>
            <a:spLocks noGrp="1"/>
          </p:cNvSpPr>
          <p:nvPr>
            <p:ph idx="1"/>
          </p:nvPr>
        </p:nvSpPr>
        <p:spPr>
          <a:xfrm>
            <a:off x="1007226" y="2276377"/>
            <a:ext cx="6485773" cy="3313113"/>
          </a:xfrm>
        </p:spPr>
        <p:txBody>
          <a:bodyPr/>
          <a:lstStyle/>
          <a:p>
            <a:pPr marL="0" indent="0">
              <a:buNone/>
            </a:pPr>
            <a:r>
              <a:rPr lang="en-US" dirty="0"/>
              <a:t>“If a person is ever going to become a Christian, the chances are great that he or she will do so before reaching the age of 18. About three-quarters of all people who have consciously, intentionally, and personally chosen to embrace Jesus Christ as their Savior did so before their 18</a:t>
            </a:r>
            <a:r>
              <a:rPr lang="en-US" baseline="30000" dirty="0"/>
              <a:t>th</a:t>
            </a:r>
            <a:r>
              <a:rPr lang="en-US" dirty="0"/>
              <a:t> birthday.” – pg. 77</a:t>
            </a:r>
          </a:p>
          <a:p>
            <a:pPr marL="0" indent="0">
              <a:buNone/>
            </a:pPr>
            <a:endParaRPr lang="en-US" dirty="0"/>
          </a:p>
        </p:txBody>
      </p:sp>
      <p:pic>
        <p:nvPicPr>
          <p:cNvPr id="4" name="Picture 3">
            <a:extLst>
              <a:ext uri="{FF2B5EF4-FFF2-40B4-BE49-F238E27FC236}">
                <a16:creationId xmlns:a16="http://schemas.microsoft.com/office/drawing/2014/main" id="{C59675E5-62CD-3E70-E3BD-1D561E94A4E5}"/>
              </a:ext>
            </a:extLst>
          </p:cNvPr>
          <p:cNvPicPr>
            <a:picLocks noChangeAspect="1"/>
          </p:cNvPicPr>
          <p:nvPr/>
        </p:nvPicPr>
        <p:blipFill>
          <a:blip r:embed="rId2"/>
          <a:stretch>
            <a:fillRect/>
          </a:stretch>
        </p:blipFill>
        <p:spPr>
          <a:xfrm>
            <a:off x="8578158" y="2097087"/>
            <a:ext cx="2223373" cy="3480062"/>
          </a:xfrm>
          <a:prstGeom prst="rect">
            <a:avLst/>
          </a:prstGeom>
        </p:spPr>
      </p:pic>
    </p:spTree>
    <p:extLst>
      <p:ext uri="{BB962C8B-B14F-4D97-AF65-F5344CB8AC3E}">
        <p14:creationId xmlns:p14="http://schemas.microsoft.com/office/powerpoint/2010/main" val="1432180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568F1-A5D4-4252-402D-35DA5FABEDDB}"/>
              </a:ext>
            </a:extLst>
          </p:cNvPr>
          <p:cNvSpPr>
            <a:spLocks noGrp="1"/>
          </p:cNvSpPr>
          <p:nvPr>
            <p:ph type="title"/>
          </p:nvPr>
        </p:nvSpPr>
        <p:spPr>
          <a:xfrm>
            <a:off x="838200" y="634060"/>
            <a:ext cx="10515600" cy="1325563"/>
          </a:xfrm>
        </p:spPr>
        <p:txBody>
          <a:bodyPr/>
          <a:lstStyle/>
          <a:p>
            <a:r>
              <a:rPr lang="en-US" dirty="0"/>
              <a:t>De Vries, M. 1994. </a:t>
            </a:r>
            <a:r>
              <a:rPr lang="en-US" i="1" dirty="0"/>
              <a:t>Family-based youth ministry</a:t>
            </a:r>
            <a:r>
              <a:rPr lang="en-US" dirty="0">
                <a:effectLst/>
              </a:rPr>
              <a:t> </a:t>
            </a:r>
            <a:endParaRPr lang="en-US" dirty="0"/>
          </a:p>
        </p:txBody>
      </p:sp>
      <p:sp>
        <p:nvSpPr>
          <p:cNvPr id="3" name="Content Placeholder 2">
            <a:extLst>
              <a:ext uri="{FF2B5EF4-FFF2-40B4-BE49-F238E27FC236}">
                <a16:creationId xmlns:a16="http://schemas.microsoft.com/office/drawing/2014/main" id="{47C30812-639E-E24B-27BA-9CB34114338C}"/>
              </a:ext>
            </a:extLst>
          </p:cNvPr>
          <p:cNvSpPr>
            <a:spLocks noGrp="1"/>
          </p:cNvSpPr>
          <p:nvPr>
            <p:ph idx="1"/>
          </p:nvPr>
        </p:nvSpPr>
        <p:spPr>
          <a:xfrm>
            <a:off x="838200" y="2148347"/>
            <a:ext cx="7899400" cy="3857999"/>
          </a:xfrm>
        </p:spPr>
        <p:txBody>
          <a:bodyPr/>
          <a:lstStyle/>
          <a:p>
            <a:pPr marL="0" indent="0" fontAlgn="base">
              <a:buNone/>
            </a:pPr>
            <a:r>
              <a:rPr lang="en-US" dirty="0"/>
              <a:t>“Most young people who disaffiliate with the church do so by the time they have become sixteen years old. Research confirms that those youth who drop out of the church do so not when they go for college, as is often assumed, but while they are still in high school.” – pg. 24</a:t>
            </a:r>
          </a:p>
          <a:p>
            <a:pPr marL="0" indent="0" fontAlgn="base">
              <a:buNone/>
            </a:pPr>
            <a:endParaRPr lang="en-US" dirty="0"/>
          </a:p>
          <a:p>
            <a:pPr marL="0" indent="0" fontAlgn="base">
              <a:buNone/>
            </a:pPr>
            <a:r>
              <a:rPr lang="en-US" dirty="0"/>
              <a:t>The crisis is that we are not leading teenagers to mature Christian Adulthood.” – pg. 26</a:t>
            </a:r>
          </a:p>
        </p:txBody>
      </p:sp>
      <p:pic>
        <p:nvPicPr>
          <p:cNvPr id="4" name="Picture 3">
            <a:extLst>
              <a:ext uri="{FF2B5EF4-FFF2-40B4-BE49-F238E27FC236}">
                <a16:creationId xmlns:a16="http://schemas.microsoft.com/office/drawing/2014/main" id="{BDCAD1B7-C39E-3AED-283A-E05D9FF86D25}"/>
              </a:ext>
            </a:extLst>
          </p:cNvPr>
          <p:cNvPicPr>
            <a:picLocks noChangeAspect="1"/>
          </p:cNvPicPr>
          <p:nvPr/>
        </p:nvPicPr>
        <p:blipFill>
          <a:blip r:embed="rId2"/>
          <a:stretch>
            <a:fillRect/>
          </a:stretch>
        </p:blipFill>
        <p:spPr>
          <a:xfrm>
            <a:off x="8978900" y="2094559"/>
            <a:ext cx="2374900" cy="3572675"/>
          </a:xfrm>
          <a:prstGeom prst="rect">
            <a:avLst/>
          </a:prstGeom>
        </p:spPr>
      </p:pic>
    </p:spTree>
    <p:extLst>
      <p:ext uri="{BB962C8B-B14F-4D97-AF65-F5344CB8AC3E}">
        <p14:creationId xmlns:p14="http://schemas.microsoft.com/office/powerpoint/2010/main" val="3597838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E848-B632-A718-CC85-6B4945347FBB}"/>
              </a:ext>
            </a:extLst>
          </p:cNvPr>
          <p:cNvSpPr>
            <a:spLocks noGrp="1"/>
          </p:cNvSpPr>
          <p:nvPr>
            <p:ph type="title"/>
          </p:nvPr>
        </p:nvSpPr>
        <p:spPr>
          <a:xfrm>
            <a:off x="838200" y="634060"/>
            <a:ext cx="8879541" cy="1325563"/>
          </a:xfrm>
        </p:spPr>
        <p:txBody>
          <a:bodyPr/>
          <a:lstStyle/>
          <a:p>
            <a:r>
              <a:rPr lang="en-US" dirty="0"/>
              <a:t>De Vries, M. 1994. </a:t>
            </a:r>
            <a:r>
              <a:rPr lang="en-US" i="1" dirty="0"/>
              <a:t>Family-based youth ministry</a:t>
            </a:r>
            <a:r>
              <a:rPr lang="en-US" dirty="0">
                <a:effectLst/>
              </a:rPr>
              <a:t> </a:t>
            </a:r>
            <a:endParaRPr lang="en-US" dirty="0"/>
          </a:p>
        </p:txBody>
      </p:sp>
      <p:sp>
        <p:nvSpPr>
          <p:cNvPr id="3" name="Content Placeholder 2">
            <a:extLst>
              <a:ext uri="{FF2B5EF4-FFF2-40B4-BE49-F238E27FC236}">
                <a16:creationId xmlns:a16="http://schemas.microsoft.com/office/drawing/2014/main" id="{CFE04B78-8519-A226-C1CE-9EA167DEFE59}"/>
              </a:ext>
            </a:extLst>
          </p:cNvPr>
          <p:cNvSpPr>
            <a:spLocks noGrp="1"/>
          </p:cNvSpPr>
          <p:nvPr>
            <p:ph idx="1"/>
          </p:nvPr>
        </p:nvSpPr>
        <p:spPr>
          <a:xfrm>
            <a:off x="838200" y="2057957"/>
            <a:ext cx="7531100" cy="2454275"/>
          </a:xfrm>
        </p:spPr>
        <p:txBody>
          <a:bodyPr/>
          <a:lstStyle/>
          <a:p>
            <a:pPr marL="0" indent="0">
              <a:buNone/>
            </a:pPr>
            <a:r>
              <a:rPr lang="en-US" dirty="0"/>
              <a:t>“When young people grow up to be reactive Christians adults, they are constantly waiting for someone or something to attract them, to involve them, to impress them, A reactive Christian puts the responsibility for his spiritual life on someone else.” – pg. 27</a:t>
            </a:r>
          </a:p>
          <a:p>
            <a:pPr marL="0" indent="0">
              <a:buNone/>
            </a:pPr>
            <a:endParaRPr lang="en-US" dirty="0"/>
          </a:p>
        </p:txBody>
      </p:sp>
      <p:pic>
        <p:nvPicPr>
          <p:cNvPr id="6" name="Picture 5">
            <a:extLst>
              <a:ext uri="{FF2B5EF4-FFF2-40B4-BE49-F238E27FC236}">
                <a16:creationId xmlns:a16="http://schemas.microsoft.com/office/drawing/2014/main" id="{3D6142DF-9A36-89DB-32F6-2B4C38338C4C}"/>
              </a:ext>
            </a:extLst>
          </p:cNvPr>
          <p:cNvPicPr>
            <a:picLocks noChangeAspect="1"/>
          </p:cNvPicPr>
          <p:nvPr/>
        </p:nvPicPr>
        <p:blipFill>
          <a:blip r:embed="rId2"/>
          <a:stretch>
            <a:fillRect/>
          </a:stretch>
        </p:blipFill>
        <p:spPr>
          <a:xfrm>
            <a:off x="8408894" y="1751037"/>
            <a:ext cx="2207745" cy="3321216"/>
          </a:xfrm>
          <a:prstGeom prst="rect">
            <a:avLst/>
          </a:prstGeom>
        </p:spPr>
      </p:pic>
      <p:pic>
        <p:nvPicPr>
          <p:cNvPr id="7" name="Picture 6">
            <a:extLst>
              <a:ext uri="{FF2B5EF4-FFF2-40B4-BE49-F238E27FC236}">
                <a16:creationId xmlns:a16="http://schemas.microsoft.com/office/drawing/2014/main" id="{9CE5BD4E-F282-36E7-B2A6-B1E51985AA1D}"/>
              </a:ext>
            </a:extLst>
          </p:cNvPr>
          <p:cNvPicPr>
            <a:picLocks noChangeAspect="1"/>
          </p:cNvPicPr>
          <p:nvPr/>
        </p:nvPicPr>
        <p:blipFill>
          <a:blip r:embed="rId3"/>
          <a:stretch>
            <a:fillRect/>
          </a:stretch>
        </p:blipFill>
        <p:spPr>
          <a:xfrm>
            <a:off x="3538633" y="4354086"/>
            <a:ext cx="2026397" cy="1619224"/>
          </a:xfrm>
          <a:prstGeom prst="rect">
            <a:avLst/>
          </a:prstGeom>
        </p:spPr>
      </p:pic>
      <p:sp>
        <p:nvSpPr>
          <p:cNvPr id="8" name="TextBox 7">
            <a:extLst>
              <a:ext uri="{FF2B5EF4-FFF2-40B4-BE49-F238E27FC236}">
                <a16:creationId xmlns:a16="http://schemas.microsoft.com/office/drawing/2014/main" id="{DE4D9160-7053-08C0-A608-4D5E5332DCA2}"/>
              </a:ext>
            </a:extLst>
          </p:cNvPr>
          <p:cNvSpPr txBox="1"/>
          <p:nvPr/>
        </p:nvSpPr>
        <p:spPr>
          <a:xfrm>
            <a:off x="6316385" y="4644650"/>
            <a:ext cx="952500" cy="369332"/>
          </a:xfrm>
          <a:prstGeom prst="rect">
            <a:avLst/>
          </a:prstGeom>
          <a:noFill/>
        </p:spPr>
        <p:txBody>
          <a:bodyPr wrap="square" rtlCol="0">
            <a:spAutoFit/>
          </a:bodyPr>
          <a:lstStyle/>
          <a:p>
            <a:r>
              <a:rPr lang="en-US" dirty="0"/>
              <a:t>Spiritual</a:t>
            </a:r>
          </a:p>
        </p:txBody>
      </p:sp>
      <p:sp>
        <p:nvSpPr>
          <p:cNvPr id="9" name="TextBox 8">
            <a:extLst>
              <a:ext uri="{FF2B5EF4-FFF2-40B4-BE49-F238E27FC236}">
                <a16:creationId xmlns:a16="http://schemas.microsoft.com/office/drawing/2014/main" id="{6A6E53E2-8CBC-819C-09DA-E35CC68DC465}"/>
              </a:ext>
            </a:extLst>
          </p:cNvPr>
          <p:cNvSpPr txBox="1"/>
          <p:nvPr/>
        </p:nvSpPr>
        <p:spPr>
          <a:xfrm>
            <a:off x="982385" y="5614998"/>
            <a:ext cx="1657350" cy="369332"/>
          </a:xfrm>
          <a:prstGeom prst="rect">
            <a:avLst/>
          </a:prstGeom>
          <a:noFill/>
        </p:spPr>
        <p:txBody>
          <a:bodyPr wrap="square" rtlCol="0">
            <a:spAutoFit/>
          </a:bodyPr>
          <a:lstStyle/>
          <a:p>
            <a:r>
              <a:rPr lang="en-US" dirty="0"/>
              <a:t>Entertainment</a:t>
            </a:r>
          </a:p>
        </p:txBody>
      </p:sp>
      <p:cxnSp>
        <p:nvCxnSpPr>
          <p:cNvPr id="11" name="Straight Arrow Connector 10">
            <a:extLst>
              <a:ext uri="{FF2B5EF4-FFF2-40B4-BE49-F238E27FC236}">
                <a16:creationId xmlns:a16="http://schemas.microsoft.com/office/drawing/2014/main" id="{C021262A-5270-740B-3A4F-0F9BE08F580A}"/>
              </a:ext>
            </a:extLst>
          </p:cNvPr>
          <p:cNvCxnSpPr>
            <a:cxnSpLocks/>
            <a:stCxn id="8" idx="1"/>
          </p:cNvCxnSpPr>
          <p:nvPr/>
        </p:nvCxnSpPr>
        <p:spPr>
          <a:xfrm flipH="1">
            <a:off x="5732185" y="4829316"/>
            <a:ext cx="584200" cy="474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91666ED-196E-6044-DE66-102369DB025A}"/>
              </a:ext>
            </a:extLst>
          </p:cNvPr>
          <p:cNvCxnSpPr>
            <a:cxnSpLocks/>
          </p:cNvCxnSpPr>
          <p:nvPr/>
        </p:nvCxnSpPr>
        <p:spPr>
          <a:xfrm flipV="1">
            <a:off x="2557185" y="5632733"/>
            <a:ext cx="901700" cy="15875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60D492F-DC8D-554A-30F9-6EA1D3EEE58C}"/>
              </a:ext>
            </a:extLst>
          </p:cNvPr>
          <p:cNvSpPr txBox="1"/>
          <p:nvPr/>
        </p:nvSpPr>
        <p:spPr>
          <a:xfrm>
            <a:off x="5931652" y="5495642"/>
            <a:ext cx="4667621" cy="646331"/>
          </a:xfrm>
          <a:prstGeom prst="rect">
            <a:avLst/>
          </a:prstGeom>
          <a:solidFill>
            <a:schemeClr val="accent4">
              <a:lumMod val="20000"/>
              <a:lumOff val="80000"/>
            </a:schemeClr>
          </a:solidFill>
          <a:ln w="19050">
            <a:solidFill>
              <a:schemeClr val="tx1"/>
            </a:solidFill>
          </a:ln>
        </p:spPr>
        <p:txBody>
          <a:bodyPr wrap="square" rtlCol="0">
            <a:spAutoFit/>
          </a:bodyPr>
          <a:lstStyle/>
          <a:p>
            <a:pPr algn="ctr"/>
            <a:r>
              <a:rPr lang="en-US" dirty="0"/>
              <a:t>Reactive Approach</a:t>
            </a:r>
          </a:p>
          <a:p>
            <a:pPr algn="ctr"/>
            <a:r>
              <a:rPr lang="en-US" dirty="0"/>
              <a:t>The Seesaw or Fast Track Approach</a:t>
            </a:r>
          </a:p>
        </p:txBody>
      </p:sp>
    </p:spTree>
    <p:extLst>
      <p:ext uri="{BB962C8B-B14F-4D97-AF65-F5344CB8AC3E}">
        <p14:creationId xmlns:p14="http://schemas.microsoft.com/office/powerpoint/2010/main" val="3804505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AutoShape 2">
            <a:extLst>
              <a:ext uri="{FF2B5EF4-FFF2-40B4-BE49-F238E27FC236}">
                <a16:creationId xmlns:a16="http://schemas.microsoft.com/office/drawing/2014/main" id="{1034ABEC-DE97-B4E5-C299-429B2B1E7463}"/>
              </a:ext>
            </a:extLst>
          </p:cNvPr>
          <p:cNvSpPr>
            <a:spLocks noGrp="1"/>
          </p:cNvSpPr>
          <p:nvPr>
            <p:ph type="title"/>
          </p:nvPr>
        </p:nvSpPr>
        <p:spPr>
          <a:xfrm>
            <a:off x="3271839" y="381000"/>
            <a:ext cx="6484937" cy="838200"/>
          </a:xfrm>
        </p:spPr>
        <p:txBody>
          <a:bodyPr>
            <a:normAutofit fontScale="90000"/>
          </a:bodyPr>
          <a:lstStyle/>
          <a:p>
            <a:pPr eaLnBrk="1" hangingPunct="1"/>
            <a:r>
              <a:rPr lang="en-US" altLang="en-US">
                <a:ln>
                  <a:noFill/>
                </a:ln>
                <a:solidFill>
                  <a:schemeClr val="bg1"/>
                </a:solidFill>
                <a:ea typeface="ＭＳ Ｐゴシック" panose="020B0600070205080204" pitchFamily="34" charset="-128"/>
              </a:rPr>
              <a:t>Discipleship is not for wimps</a:t>
            </a:r>
          </a:p>
        </p:txBody>
      </p:sp>
      <p:sp>
        <p:nvSpPr>
          <p:cNvPr id="24578" name="Rectangle 3">
            <a:extLst>
              <a:ext uri="{FF2B5EF4-FFF2-40B4-BE49-F238E27FC236}">
                <a16:creationId xmlns:a16="http://schemas.microsoft.com/office/drawing/2014/main" id="{DB9D86A3-0325-578B-443E-EA66737B16D1}"/>
              </a:ext>
            </a:extLst>
          </p:cNvPr>
          <p:cNvSpPr>
            <a:spLocks noGrp="1" noChangeArrowheads="1"/>
          </p:cNvSpPr>
          <p:nvPr>
            <p:ph idx="1"/>
          </p:nvPr>
        </p:nvSpPr>
        <p:spPr>
          <a:xfrm>
            <a:off x="1435100" y="1295400"/>
            <a:ext cx="9053606" cy="4343400"/>
          </a:xfrm>
        </p:spPr>
        <p:style>
          <a:lnRef idx="2">
            <a:schemeClr val="accent1"/>
          </a:lnRef>
          <a:fillRef idx="1">
            <a:schemeClr val="lt1"/>
          </a:fillRef>
          <a:effectRef idx="0">
            <a:schemeClr val="accent1"/>
          </a:effectRef>
          <a:fontRef idx="minor">
            <a:schemeClr val="dk1"/>
          </a:fontRef>
        </p:style>
        <p:txBody>
          <a:bodyPr rtlCol="0">
            <a:normAutofit/>
          </a:bodyPr>
          <a:lstStyle/>
          <a:p>
            <a:pPr marL="0" indent="0">
              <a:buClr>
                <a:schemeClr val="accent1">
                  <a:lumMod val="75000"/>
                </a:schemeClr>
              </a:buClr>
              <a:buNone/>
              <a:defRPr/>
            </a:pPr>
            <a:r>
              <a:rPr lang="en-US" altLang="en-US" b="1" dirty="0">
                <a:solidFill>
                  <a:srgbClr val="000066"/>
                </a:solidFill>
                <a:ea typeface="ＭＳ Ｐゴシック" charset="-128"/>
              </a:rPr>
              <a:t>A weakness -  the Fast Track Approach</a:t>
            </a:r>
            <a:endParaRPr lang="en-US" altLang="en-US" sz="1100" dirty="0">
              <a:solidFill>
                <a:srgbClr val="000066"/>
              </a:solidFill>
              <a:ea typeface="ＭＳ Ｐゴシック" charset="-128"/>
            </a:endParaRPr>
          </a:p>
          <a:p>
            <a:pPr marL="0" indent="0">
              <a:buClr>
                <a:schemeClr val="accent1">
                  <a:lumMod val="75000"/>
                </a:schemeClr>
              </a:buClr>
              <a:buNone/>
              <a:defRPr/>
            </a:pPr>
            <a:r>
              <a:rPr lang="en-US" altLang="en-US" sz="3200" dirty="0">
                <a:solidFill>
                  <a:srgbClr val="000066"/>
                </a:solidFill>
                <a:ea typeface="ＭＳ Ｐゴシック" charset="-128"/>
              </a:rPr>
              <a:t>The accession of members who have not been renewed in heart and reformed in life is a source of weakness to the church. </a:t>
            </a:r>
          </a:p>
          <a:p>
            <a:pPr marL="0" indent="0">
              <a:buClr>
                <a:schemeClr val="accent1">
                  <a:lumMod val="75000"/>
                </a:schemeClr>
              </a:buClr>
              <a:buNone/>
              <a:defRPr/>
            </a:pPr>
            <a:r>
              <a:rPr lang="en-US" altLang="en-US" sz="3200" dirty="0">
                <a:solidFill>
                  <a:srgbClr val="000066"/>
                </a:solidFill>
                <a:ea typeface="ＭＳ Ｐゴシック" charset="-128"/>
              </a:rPr>
              <a:t>This fact is often ignored. Some ministers and churches are so desirous of securing an increase of numbers that they do not bear faithful testimony against unchristian habits and practices. </a:t>
            </a:r>
          </a:p>
        </p:txBody>
      </p:sp>
      <p:pic>
        <p:nvPicPr>
          <p:cNvPr id="34819" name="Picture 3">
            <a:extLst>
              <a:ext uri="{FF2B5EF4-FFF2-40B4-BE49-F238E27FC236}">
                <a16:creationId xmlns:a16="http://schemas.microsoft.com/office/drawing/2014/main" id="{B2A1A2BA-7764-4B2A-D2A1-F5F0C324148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85225" y="4800600"/>
            <a:ext cx="2444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AutoShape 2">
            <a:extLst>
              <a:ext uri="{FF2B5EF4-FFF2-40B4-BE49-F238E27FC236}">
                <a16:creationId xmlns:a16="http://schemas.microsoft.com/office/drawing/2014/main" id="{1D685EC6-188E-4A4A-01AE-F8458C67A622}"/>
              </a:ext>
            </a:extLst>
          </p:cNvPr>
          <p:cNvSpPr>
            <a:spLocks noGrp="1"/>
          </p:cNvSpPr>
          <p:nvPr>
            <p:ph type="title"/>
          </p:nvPr>
        </p:nvSpPr>
        <p:spPr>
          <a:xfrm>
            <a:off x="2819400" y="457200"/>
            <a:ext cx="7391400" cy="990600"/>
          </a:xfrm>
        </p:spPr>
        <p:txBody>
          <a:bodyPr/>
          <a:lstStyle/>
          <a:p>
            <a:pPr eaLnBrk="1" hangingPunct="1"/>
            <a:r>
              <a:rPr lang="en-US" altLang="en-US">
                <a:ln>
                  <a:noFill/>
                </a:ln>
                <a:solidFill>
                  <a:schemeClr val="bg1"/>
                </a:solidFill>
                <a:ea typeface="ＭＳ Ｐゴシック" panose="020B0600070205080204" pitchFamily="34" charset="-128"/>
              </a:rPr>
              <a:t>Discipleship is not for wimps</a:t>
            </a:r>
          </a:p>
        </p:txBody>
      </p:sp>
      <p:sp>
        <p:nvSpPr>
          <p:cNvPr id="24578" name="Rectangle 3">
            <a:extLst>
              <a:ext uri="{FF2B5EF4-FFF2-40B4-BE49-F238E27FC236}">
                <a16:creationId xmlns:a16="http://schemas.microsoft.com/office/drawing/2014/main" id="{6CFFB353-F93C-2970-A9EF-DFFD8C9515C3}"/>
              </a:ext>
            </a:extLst>
          </p:cNvPr>
          <p:cNvSpPr>
            <a:spLocks noGrp="1" noChangeArrowheads="1"/>
          </p:cNvSpPr>
          <p:nvPr>
            <p:ph idx="1"/>
          </p:nvPr>
        </p:nvSpPr>
        <p:spPr>
          <a:xfrm>
            <a:off x="2513014" y="1752601"/>
            <a:ext cx="7704137" cy="3332163"/>
          </a:xfrm>
        </p:spPr>
        <p:style>
          <a:lnRef idx="2">
            <a:schemeClr val="accent1"/>
          </a:lnRef>
          <a:fillRef idx="1">
            <a:schemeClr val="lt1"/>
          </a:fillRef>
          <a:effectRef idx="0">
            <a:schemeClr val="accent1"/>
          </a:effectRef>
          <a:fontRef idx="minor">
            <a:schemeClr val="dk1"/>
          </a:fontRef>
        </p:style>
        <p:txBody>
          <a:bodyPr rtlCol="0">
            <a:normAutofit/>
          </a:bodyPr>
          <a:lstStyle/>
          <a:p>
            <a:pPr marL="0" indent="0">
              <a:buClr>
                <a:schemeClr val="accent1">
                  <a:lumMod val="75000"/>
                </a:schemeClr>
              </a:buClr>
              <a:buNone/>
              <a:defRPr/>
            </a:pPr>
            <a:r>
              <a:rPr lang="en-US" sz="3200" b="1" dirty="0"/>
              <a:t>A weakness - the </a:t>
            </a:r>
            <a:r>
              <a:rPr lang="en-US" altLang="en-US" sz="3200" b="1" dirty="0">
                <a:solidFill>
                  <a:srgbClr val="000066"/>
                </a:solidFill>
                <a:ea typeface="ＭＳ Ｐゴシック" charset="-128"/>
              </a:rPr>
              <a:t>Fast Track Approach</a:t>
            </a:r>
            <a:endParaRPr lang="en-US" sz="3200" dirty="0"/>
          </a:p>
          <a:p>
            <a:pPr marL="0" indent="0">
              <a:buClr>
                <a:schemeClr val="accent1">
                  <a:lumMod val="75000"/>
                </a:schemeClr>
              </a:buClr>
              <a:buNone/>
              <a:defRPr/>
            </a:pPr>
            <a:r>
              <a:rPr lang="en-US" sz="3200" dirty="0"/>
              <a:t>Those who accept the truth are not taught that they cannot safely be </a:t>
            </a:r>
            <a:r>
              <a:rPr lang="en-US" sz="3200" dirty="0" err="1"/>
              <a:t>worldlings</a:t>
            </a:r>
            <a:r>
              <a:rPr lang="en-US" sz="3200" dirty="0"/>
              <a:t> in conduct while they are Christians in name. {</a:t>
            </a:r>
            <a:r>
              <a:rPr lang="en-US" sz="3200" dirty="0" err="1"/>
              <a:t>Ev</a:t>
            </a:r>
            <a:r>
              <a:rPr lang="en-US" sz="3200" dirty="0"/>
              <a:t> 319.3}</a:t>
            </a:r>
          </a:p>
        </p:txBody>
      </p:sp>
      <p:pic>
        <p:nvPicPr>
          <p:cNvPr id="36867" name="Picture 3">
            <a:extLst>
              <a:ext uri="{FF2B5EF4-FFF2-40B4-BE49-F238E27FC236}">
                <a16:creationId xmlns:a16="http://schemas.microsoft.com/office/drawing/2014/main" id="{789E37C8-0D5C-15A4-F8CA-1A35BCFBF7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39125" y="4013200"/>
            <a:ext cx="24447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B0C1A-E00C-9F2E-7738-BB53A1454633}"/>
              </a:ext>
            </a:extLst>
          </p:cNvPr>
          <p:cNvSpPr>
            <a:spLocks noGrp="1"/>
          </p:cNvSpPr>
          <p:nvPr>
            <p:ph type="title"/>
          </p:nvPr>
        </p:nvSpPr>
        <p:spPr>
          <a:xfrm>
            <a:off x="2895600" y="515940"/>
            <a:ext cx="7543800" cy="655638"/>
          </a:xfrm>
        </p:spPr>
        <p:txBody>
          <a:bodyPr rtlCol="0">
            <a:normAutofit fontScale="90000"/>
          </a:bodyPr>
          <a:lstStyle/>
          <a:p>
            <a:pPr>
              <a:defRPr/>
            </a:pPr>
            <a:r>
              <a:rPr lang="en-US" dirty="0"/>
              <a:t>The Discipleship Funnel Approach</a:t>
            </a:r>
          </a:p>
        </p:txBody>
      </p:sp>
      <p:pic>
        <p:nvPicPr>
          <p:cNvPr id="29698" name="Content Placeholder 3">
            <a:extLst>
              <a:ext uri="{FF2B5EF4-FFF2-40B4-BE49-F238E27FC236}">
                <a16:creationId xmlns:a16="http://schemas.microsoft.com/office/drawing/2014/main" id="{CFE33EC6-77D7-E153-4AD3-217F4B3D945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895600" y="1195389"/>
            <a:ext cx="7543800" cy="4784725"/>
          </a:xfr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2">
            <a:extLst>
              <a:ext uri="{FF2B5EF4-FFF2-40B4-BE49-F238E27FC236}">
                <a16:creationId xmlns:a16="http://schemas.microsoft.com/office/drawing/2014/main" id="{455FFF19-215B-DF6E-D162-5AE7BBE0E178}"/>
              </a:ext>
            </a:extLst>
          </p:cNvPr>
          <p:cNvSpPr>
            <a:spLocks noGrp="1" noChangeArrowheads="1"/>
          </p:cNvSpPr>
          <p:nvPr>
            <p:ph type="title"/>
          </p:nvPr>
        </p:nvSpPr>
        <p:spPr>
          <a:xfrm>
            <a:off x="2493965" y="635000"/>
            <a:ext cx="6364286" cy="914400"/>
          </a:xfrm>
        </p:spPr>
        <p:style>
          <a:lnRef idx="2">
            <a:schemeClr val="accent2"/>
          </a:lnRef>
          <a:fillRef idx="1">
            <a:schemeClr val="lt1"/>
          </a:fillRef>
          <a:effectRef idx="0">
            <a:schemeClr val="accent2"/>
          </a:effectRef>
          <a:fontRef idx="minor">
            <a:schemeClr val="dk1"/>
          </a:fontRef>
        </p:style>
        <p:txBody>
          <a:bodyPr rtlCol="0">
            <a:normAutofit/>
          </a:bodyPr>
          <a:lstStyle/>
          <a:p>
            <a:pPr>
              <a:defRPr/>
            </a:pPr>
            <a:r>
              <a:rPr lang="en-US"/>
              <a:t>The Funnel of Disciple-ship</a:t>
            </a:r>
          </a:p>
        </p:txBody>
      </p:sp>
      <p:sp>
        <p:nvSpPr>
          <p:cNvPr id="26626" name="Rectangle 3">
            <a:extLst>
              <a:ext uri="{FF2B5EF4-FFF2-40B4-BE49-F238E27FC236}">
                <a16:creationId xmlns:a16="http://schemas.microsoft.com/office/drawing/2014/main" id="{58633B81-6042-AD8D-1052-AEF5A2E402B3}"/>
              </a:ext>
            </a:extLst>
          </p:cNvPr>
          <p:cNvSpPr>
            <a:spLocks noGrp="1" noChangeArrowheads="1"/>
          </p:cNvSpPr>
          <p:nvPr>
            <p:ph idx="1"/>
          </p:nvPr>
        </p:nvSpPr>
        <p:spPr>
          <a:xfrm>
            <a:off x="1606550" y="1803400"/>
            <a:ext cx="8978900" cy="3505200"/>
          </a:xfrm>
        </p:spPr>
        <p:style>
          <a:lnRef idx="2">
            <a:schemeClr val="accent1"/>
          </a:lnRef>
          <a:fillRef idx="1">
            <a:schemeClr val="lt1"/>
          </a:fillRef>
          <a:effectRef idx="0">
            <a:schemeClr val="accent1"/>
          </a:effectRef>
          <a:fontRef idx="minor">
            <a:schemeClr val="dk1"/>
          </a:fontRef>
        </p:style>
        <p:txBody>
          <a:bodyPr rtlCol="0">
            <a:normAutofit/>
          </a:bodyPr>
          <a:lstStyle/>
          <a:p>
            <a:pPr marL="0" indent="0">
              <a:buClr>
                <a:schemeClr val="accent1">
                  <a:lumMod val="75000"/>
                </a:schemeClr>
              </a:buClr>
              <a:buNone/>
              <a:defRPr/>
            </a:pPr>
            <a:r>
              <a:rPr lang="en-US" altLang="en-US" i="1" u="sng" dirty="0">
                <a:solidFill>
                  <a:srgbClr val="00334D"/>
                </a:solidFill>
                <a:ea typeface="ＭＳ Ｐゴシック" charset="-128"/>
              </a:rPr>
              <a:t>Come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they come for the fun, girls, friends</a:t>
            </a:r>
          </a:p>
          <a:p>
            <a:pPr marL="0" indent="0">
              <a:buClr>
                <a:schemeClr val="accent1">
                  <a:lumMod val="75000"/>
                </a:schemeClr>
              </a:buClr>
              <a:buFont typeface="Arial" charset="0"/>
              <a:buAutoNum type="arabicPeriod"/>
              <a:defRPr/>
            </a:pPr>
            <a:endParaRPr lang="en-US" altLang="en-US" sz="800" i="1" dirty="0">
              <a:solidFill>
                <a:srgbClr val="00334D"/>
              </a:solidFill>
              <a:ea typeface="ＭＳ Ｐゴシック" charset="-128"/>
            </a:endParaRPr>
          </a:p>
          <a:p>
            <a:pPr marL="0" indent="0">
              <a:buClr>
                <a:schemeClr val="accent1">
                  <a:lumMod val="75000"/>
                </a:schemeClr>
              </a:buClr>
              <a:buNone/>
              <a:defRPr/>
            </a:pPr>
            <a:r>
              <a:rPr lang="en-US" altLang="en-US" i="1" u="sng" dirty="0">
                <a:solidFill>
                  <a:srgbClr val="00334D"/>
                </a:solidFill>
                <a:ea typeface="ＭＳ Ｐゴシック" charset="-128"/>
              </a:rPr>
              <a:t>Grow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they tolerate spiritual things as they have fun</a:t>
            </a:r>
          </a:p>
          <a:p>
            <a:pPr marL="0" indent="0">
              <a:buClr>
                <a:schemeClr val="accent1">
                  <a:lumMod val="75000"/>
                </a:schemeClr>
              </a:buClr>
              <a:buFont typeface="Arial" charset="0"/>
              <a:buAutoNum type="arabicPeriod"/>
              <a:defRPr/>
            </a:pPr>
            <a:endParaRPr lang="en-US" altLang="en-US" sz="800" i="1" dirty="0">
              <a:solidFill>
                <a:srgbClr val="00334D"/>
              </a:solidFill>
              <a:ea typeface="ＭＳ Ｐゴシック" charset="-128"/>
            </a:endParaRPr>
          </a:p>
          <a:p>
            <a:pPr marL="0" indent="0">
              <a:buClr>
                <a:schemeClr val="accent1">
                  <a:lumMod val="75000"/>
                </a:schemeClr>
              </a:buClr>
              <a:buNone/>
              <a:defRPr/>
            </a:pPr>
            <a:r>
              <a:rPr lang="en-US" altLang="en-US" i="1" u="sng" dirty="0">
                <a:solidFill>
                  <a:srgbClr val="00334D"/>
                </a:solidFill>
                <a:ea typeface="ＭＳ Ｐゴシック" charset="-128"/>
              </a:rPr>
              <a:t>Disciple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take the initiative for their spiritual growth</a:t>
            </a:r>
          </a:p>
          <a:p>
            <a:pPr marL="0" indent="0">
              <a:buClr>
                <a:schemeClr val="accent1">
                  <a:lumMod val="75000"/>
                </a:schemeClr>
              </a:buClr>
              <a:buNone/>
              <a:defRPr/>
            </a:pPr>
            <a:endParaRPr lang="en-US" altLang="en-US" sz="800" dirty="0">
              <a:solidFill>
                <a:srgbClr val="00334D"/>
              </a:solidFill>
              <a:ea typeface="ＭＳ Ｐゴシック" charset="-128"/>
            </a:endParaRPr>
          </a:p>
          <a:p>
            <a:pPr marL="0" indent="0">
              <a:buClr>
                <a:schemeClr val="accent1">
                  <a:lumMod val="75000"/>
                </a:schemeClr>
              </a:buClr>
              <a:buNone/>
              <a:defRPr/>
            </a:pPr>
            <a:r>
              <a:rPr lang="en-US" altLang="en-US" i="1" u="sng" dirty="0">
                <a:solidFill>
                  <a:srgbClr val="00334D"/>
                </a:solidFill>
                <a:ea typeface="ＭＳ Ｐゴシック" charset="-128"/>
              </a:rPr>
              <a:t>Develop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willing to help other people grow</a:t>
            </a:r>
          </a:p>
          <a:p>
            <a:pPr marL="0" indent="0">
              <a:buClr>
                <a:schemeClr val="accent1">
                  <a:lumMod val="75000"/>
                </a:schemeClr>
              </a:buClr>
              <a:buNone/>
              <a:defRPr/>
            </a:pPr>
            <a:endParaRPr lang="en-US" altLang="en-US" sz="800" dirty="0">
              <a:solidFill>
                <a:srgbClr val="00334D"/>
              </a:solidFill>
              <a:ea typeface="ＭＳ Ｐゴシック" charset="-128"/>
            </a:endParaRPr>
          </a:p>
          <a:p>
            <a:pPr marL="0" indent="0">
              <a:buClr>
                <a:schemeClr val="accent1">
                  <a:lumMod val="75000"/>
                </a:schemeClr>
              </a:buClr>
              <a:buNone/>
              <a:defRPr/>
            </a:pPr>
            <a:r>
              <a:rPr lang="en-US" altLang="en-US" i="1" u="sng" dirty="0">
                <a:solidFill>
                  <a:srgbClr val="00334D"/>
                </a:solidFill>
                <a:ea typeface="ＭＳ Ｐゴシック" charset="-128"/>
              </a:rPr>
              <a:t>Multiplier Level</a:t>
            </a:r>
            <a:r>
              <a:rPr lang="en-US" altLang="en-US" u="sng" dirty="0">
                <a:solidFill>
                  <a:srgbClr val="00334D"/>
                </a:solidFill>
                <a:ea typeface="ＭＳ Ｐゴシック" charset="-128"/>
              </a:rPr>
              <a:t> </a:t>
            </a:r>
            <a:r>
              <a:rPr lang="en-US" altLang="en-US" dirty="0">
                <a:solidFill>
                  <a:srgbClr val="00334D"/>
                </a:solidFill>
                <a:ea typeface="ＭＳ Ｐゴシック" charset="-128"/>
              </a:rPr>
              <a:t>– become leaders to help others come</a:t>
            </a:r>
          </a:p>
        </p:txBody>
      </p:sp>
      <p:pic>
        <p:nvPicPr>
          <p:cNvPr id="30723" name="Picture 3">
            <a:extLst>
              <a:ext uri="{FF2B5EF4-FFF2-40B4-BE49-F238E27FC236}">
                <a16:creationId xmlns:a16="http://schemas.microsoft.com/office/drawing/2014/main" id="{2B9CB1CB-9378-684D-9A28-221CCA4C0FF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1000" y="5410200"/>
            <a:ext cx="239553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1606</Words>
  <Application>Microsoft Macintosh PowerPoint</Application>
  <PresentationFormat>Widescreen</PresentationFormat>
  <Paragraphs>127</Paragraphs>
  <Slides>27</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Apple Chancery</vt:lpstr>
      <vt:lpstr>Arial</vt:lpstr>
      <vt:lpstr>Calibri</vt:lpstr>
      <vt:lpstr>Calibri Light</vt:lpstr>
      <vt:lpstr>Cambria</vt:lpstr>
      <vt:lpstr>Tahoma</vt:lpstr>
      <vt:lpstr>Office Theme</vt:lpstr>
      <vt:lpstr>Developing an Awesome  TLT Program </vt:lpstr>
      <vt:lpstr>Barna, George. 1995. Generation Next: What you need to know about today’s youth </vt:lpstr>
      <vt:lpstr>Barna, George. 1995. Generation Next: What you need to know about today’s youth </vt:lpstr>
      <vt:lpstr>De Vries, M. 1994. Family-based youth ministry </vt:lpstr>
      <vt:lpstr>De Vries, M. 1994. Family-based youth ministry </vt:lpstr>
      <vt:lpstr>Discipleship is not for wimps</vt:lpstr>
      <vt:lpstr>Discipleship is not for wimps</vt:lpstr>
      <vt:lpstr>The Discipleship Funnel Approach</vt:lpstr>
      <vt:lpstr>The Funnel of Disciple-ship</vt:lpstr>
      <vt:lpstr>PowerPoint Presentation</vt:lpstr>
      <vt:lpstr>Pros and Cons of NNE's</vt:lpstr>
      <vt:lpstr>PowerPoint Presentation</vt:lpstr>
      <vt:lpstr>PowerPoint Presentation</vt:lpstr>
      <vt:lpstr>God Positioning System (GPS) Your role as a leader</vt:lpstr>
      <vt:lpstr>God Positioning System (GPS) Your role as a leader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Yearly Programs for TLT’s</vt:lpstr>
      <vt:lpstr>I-Tell</vt:lpstr>
      <vt:lpstr>I-Splash</vt:lpstr>
      <vt:lpstr>The Whole Group Discussion Time</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 Rodriguez</dc:creator>
  <cp:lastModifiedBy>Carl Rodriguez</cp:lastModifiedBy>
  <cp:revision>11</cp:revision>
  <dcterms:created xsi:type="dcterms:W3CDTF">2022-08-27T22:13:14Z</dcterms:created>
  <dcterms:modified xsi:type="dcterms:W3CDTF">2022-08-29T14:25:35Z</dcterms:modified>
</cp:coreProperties>
</file>