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30" r:id="rId3"/>
    <p:sldId id="331" r:id="rId4"/>
    <p:sldId id="332" r:id="rId5"/>
    <p:sldId id="319" r:id="rId6"/>
    <p:sldId id="315" r:id="rId7"/>
    <p:sldId id="290" r:id="rId8"/>
    <p:sldId id="316" r:id="rId9"/>
    <p:sldId id="264" r:id="rId10"/>
    <p:sldId id="318" r:id="rId11"/>
    <p:sldId id="267" r:id="rId12"/>
    <p:sldId id="299" r:id="rId13"/>
    <p:sldId id="301" r:id="rId14"/>
    <p:sldId id="312" r:id="rId15"/>
    <p:sldId id="325" r:id="rId16"/>
    <p:sldId id="342" r:id="rId17"/>
    <p:sldId id="343" r:id="rId18"/>
    <p:sldId id="329" r:id="rId19"/>
    <p:sldId id="309" r:id="rId20"/>
    <p:sldId id="310" r:id="rId21"/>
    <p:sldId id="311" r:id="rId22"/>
    <p:sldId id="344" r:id="rId23"/>
    <p:sldId id="341" r:id="rId24"/>
    <p:sldId id="333" r:id="rId25"/>
    <p:sldId id="334" r:id="rId26"/>
    <p:sldId id="335" r:id="rId27"/>
    <p:sldId id="336" r:id="rId28"/>
    <p:sldId id="337" r:id="rId29"/>
    <p:sldId id="338" r:id="rId30"/>
    <p:sldId id="339" r:id="rId31"/>
    <p:sldId id="340" r:id="rId32"/>
    <p:sldId id="313" r:id="rId33"/>
    <p:sldId id="317" r:id="rId34"/>
    <p:sldId id="292" r:id="rId35"/>
    <p:sldId id="326" r:id="rId36"/>
    <p:sldId id="32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0" autoAdjust="0"/>
    <p:restoredTop sz="94648"/>
  </p:normalViewPr>
  <p:slideViewPr>
    <p:cSldViewPr snapToGrid="0">
      <p:cViewPr varScale="1">
        <p:scale>
          <a:sx n="107" d="100"/>
          <a:sy n="107" d="100"/>
        </p:scale>
        <p:origin x="9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A094F-04DE-4409-BD1F-28FB5288699B}" type="datetimeFigureOut">
              <a:rPr lang="en-US" smtClean="0"/>
              <a:t>4/5/22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0BCC4-B60C-4189-BADE-E8DFD8EA290A}" type="slidenum">
              <a:rPr lang="en-US" smtClean="0"/>
              <a:t>‹#›</a:t>
            </a:fld>
            <a:endParaRPr lang="en-US"/>
          </a:p>
        </p:txBody>
      </p:sp>
    </p:spTree>
    <p:extLst>
      <p:ext uri="{BB962C8B-B14F-4D97-AF65-F5344CB8AC3E}">
        <p14:creationId xmlns:p14="http://schemas.microsoft.com/office/powerpoint/2010/main" val="103507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38B48E5-FC12-4578-BBF6-9508002B27F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EC49517-14A3-4220-BF7F-329D24BE76D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3" name="Rectangle 2">
            <a:extLst>
              <a:ext uri="{FF2B5EF4-FFF2-40B4-BE49-F238E27FC236}">
                <a16:creationId xmlns:a16="http://schemas.microsoft.com/office/drawing/2014/main" id="{E612D060-BB4F-4C88-9F6B-C2ED6C2940A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A3F0BA3-F9A9-4130-A9A2-BCBFD13CF87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45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1ADD3CC-CDC8-4221-8782-5903DC546E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69A2215-67B9-40C5-9611-5254F715FDC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155" name="Rectangle 2">
            <a:extLst>
              <a:ext uri="{FF2B5EF4-FFF2-40B4-BE49-F238E27FC236}">
                <a16:creationId xmlns:a16="http://schemas.microsoft.com/office/drawing/2014/main" id="{3DC27710-5096-49EC-8754-D57A1B44244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931B2FA-520B-4984-91FB-3DAEED61471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5340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0469785-88DB-4099-AC83-E2028176E7E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D9B0CCF-C724-4363-9403-39D55A726955}" type="slidenum">
              <a:rPr lang="en-US" altLang="en-US"/>
              <a:pPr eaLnBrk="1" hangingPunct="1">
                <a:spcBef>
                  <a:spcPct val="0"/>
                </a:spcBef>
              </a:pPr>
              <a:t>14</a:t>
            </a:fld>
            <a:endParaRPr lang="en-US" altLang="en-US"/>
          </a:p>
        </p:txBody>
      </p:sp>
      <p:sp>
        <p:nvSpPr>
          <p:cNvPr id="45059" name="Rectangle 2">
            <a:extLst>
              <a:ext uri="{FF2B5EF4-FFF2-40B4-BE49-F238E27FC236}">
                <a16:creationId xmlns:a16="http://schemas.microsoft.com/office/drawing/2014/main" id="{61388852-92D0-4879-B0CA-BE3BD82C488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D2BDD20-CB9E-4015-90A7-E679C619A4E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DCC9F04-4FBD-407C-BB9F-0A1ED60339C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CE340CF-F805-430B-B2CE-811FA1E3FE39}" type="slidenum">
              <a:rPr lang="en-US" altLang="en-US"/>
              <a:pPr eaLnBrk="1" hangingPunct="1">
                <a:spcBef>
                  <a:spcPct val="0"/>
                </a:spcBef>
              </a:pPr>
              <a:t>32</a:t>
            </a:fld>
            <a:endParaRPr lang="en-US" altLang="en-US"/>
          </a:p>
        </p:txBody>
      </p:sp>
      <p:sp>
        <p:nvSpPr>
          <p:cNvPr id="50179" name="Rectangle 2">
            <a:extLst>
              <a:ext uri="{FF2B5EF4-FFF2-40B4-BE49-F238E27FC236}">
                <a16:creationId xmlns:a16="http://schemas.microsoft.com/office/drawing/2014/main" id="{D26FA5A7-9201-4E9C-93C8-F9088D6DA4B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0514653-BEBC-47C1-9383-532191A7FE3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27566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93610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59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130235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3241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405062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278639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405357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230142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207511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4A928-6348-4207-B42A-24127CADD929}" type="datetimeFigureOut">
              <a:rPr lang="en-US" smtClean="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9974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4A928-6348-4207-B42A-24127CADD929}" type="datetimeFigureOut">
              <a:rPr lang="en-US" smtClean="0"/>
              <a:t>4/5/22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122865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4A928-6348-4207-B42A-24127CADD929}" type="datetimeFigureOut">
              <a:rPr lang="en-US" smtClean="0"/>
              <a:t>4/5/22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109156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4A928-6348-4207-B42A-24127CADD929}" type="datetimeFigureOut">
              <a:rPr lang="en-US" smtClean="0"/>
              <a:t>4/5/22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97867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4A928-6348-4207-B42A-24127CADD929}" type="datetimeFigureOut">
              <a:rPr lang="en-US" smtClean="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74691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4A928-6348-4207-B42A-24127CADD929}" type="datetimeFigureOut">
              <a:rPr lang="en-US" smtClean="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99281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44A928-6348-4207-B42A-24127CADD929}" type="datetimeFigureOut">
              <a:rPr lang="en-US" smtClean="0"/>
              <a:t>4/5/22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218BF6-C5A5-4E5C-8268-E4209E68A392}" type="slidenum">
              <a:rPr lang="en-US" smtClean="0"/>
              <a:t>‹#›</a:t>
            </a:fld>
            <a:endParaRPr lang="en-US"/>
          </a:p>
        </p:txBody>
      </p:sp>
    </p:spTree>
    <p:extLst>
      <p:ext uri="{BB962C8B-B14F-4D97-AF65-F5344CB8AC3E}">
        <p14:creationId xmlns:p14="http://schemas.microsoft.com/office/powerpoint/2010/main" val="3283811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DD48-A8D1-4F89-96F9-6D62D886DDB3}"/>
              </a:ext>
            </a:extLst>
          </p:cNvPr>
          <p:cNvSpPr>
            <a:spLocks noGrp="1"/>
          </p:cNvSpPr>
          <p:nvPr>
            <p:ph type="ctrTitle"/>
          </p:nvPr>
        </p:nvSpPr>
        <p:spPr/>
        <p:txBody>
          <a:bodyPr/>
          <a:lstStyle/>
          <a:p>
            <a:pPr algn="ctr"/>
            <a:r>
              <a:rPr lang="en-US" dirty="0">
                <a:solidFill>
                  <a:schemeClr val="tx1"/>
                </a:solidFill>
              </a:rPr>
              <a:t>Budgets and Boards:</a:t>
            </a:r>
            <a:br>
              <a:rPr lang="en-US" dirty="0">
                <a:solidFill>
                  <a:schemeClr val="tx1"/>
                </a:solidFill>
              </a:rPr>
            </a:br>
            <a:r>
              <a:rPr lang="en-US" dirty="0">
                <a:solidFill>
                  <a:schemeClr val="tx1"/>
                </a:solidFill>
              </a:rPr>
              <a:t>Planning for Success</a:t>
            </a:r>
          </a:p>
        </p:txBody>
      </p:sp>
      <p:sp>
        <p:nvSpPr>
          <p:cNvPr id="3" name="Subtitle 2">
            <a:extLst>
              <a:ext uri="{FF2B5EF4-FFF2-40B4-BE49-F238E27FC236}">
                <a16:creationId xmlns:a16="http://schemas.microsoft.com/office/drawing/2014/main" id="{8FD14242-D24B-4A4C-8024-5C81506E8E89}"/>
              </a:ext>
            </a:extLst>
          </p:cNvPr>
          <p:cNvSpPr>
            <a:spLocks noGrp="1"/>
          </p:cNvSpPr>
          <p:nvPr>
            <p:ph type="subTitle" idx="1"/>
          </p:nvPr>
        </p:nvSpPr>
        <p:spPr/>
        <p:txBody>
          <a:bodyPr>
            <a:normAutofit fontScale="92500" lnSpcReduction="10000"/>
          </a:bodyPr>
          <a:lstStyle/>
          <a:p>
            <a:pPr algn="ctr"/>
            <a:r>
              <a:rPr lang="en-US" sz="1900" dirty="0">
                <a:solidFill>
                  <a:schemeClr val="tx1"/>
                </a:solidFill>
              </a:rPr>
              <a:t>Chesapeake Conference Youth Leaders Enrichment Day</a:t>
            </a:r>
          </a:p>
          <a:p>
            <a:pPr algn="ctr"/>
            <a:r>
              <a:rPr lang="en-US" dirty="0">
                <a:solidFill>
                  <a:schemeClr val="tx1"/>
                </a:solidFill>
              </a:rPr>
              <a:t>March 12, 2022</a:t>
            </a:r>
          </a:p>
          <a:p>
            <a:pPr algn="ctr"/>
            <a:r>
              <a:rPr lang="en-US" sz="1900" dirty="0">
                <a:solidFill>
                  <a:schemeClr val="tx1"/>
                </a:solidFill>
              </a:rPr>
              <a:t>Charlie Koerting</a:t>
            </a:r>
          </a:p>
        </p:txBody>
      </p:sp>
      <p:pic>
        <p:nvPicPr>
          <p:cNvPr id="4" name="Picture 3">
            <a:extLst>
              <a:ext uri="{FF2B5EF4-FFF2-40B4-BE49-F238E27FC236}">
                <a16:creationId xmlns:a16="http://schemas.microsoft.com/office/drawing/2014/main" id="{92CF9823-A9BC-441F-9B8F-2097FEDA1DE1}"/>
              </a:ext>
            </a:extLst>
          </p:cNvPr>
          <p:cNvPicPr>
            <a:picLocks noChangeAspect="1"/>
          </p:cNvPicPr>
          <p:nvPr/>
        </p:nvPicPr>
        <p:blipFill>
          <a:blip r:embed="rId2"/>
          <a:stretch>
            <a:fillRect/>
          </a:stretch>
        </p:blipFill>
        <p:spPr>
          <a:xfrm>
            <a:off x="11059573" y="5486400"/>
            <a:ext cx="1132427" cy="1371600"/>
          </a:xfrm>
          <a:prstGeom prst="rect">
            <a:avLst/>
          </a:prstGeom>
        </p:spPr>
      </p:pic>
    </p:spTree>
    <p:extLst>
      <p:ext uri="{BB962C8B-B14F-4D97-AF65-F5344CB8AC3E}">
        <p14:creationId xmlns:p14="http://schemas.microsoft.com/office/powerpoint/2010/main" val="404988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CC8A-9836-4D75-99C1-1FE7CCC10251}"/>
              </a:ext>
            </a:extLst>
          </p:cNvPr>
          <p:cNvSpPr>
            <a:spLocks noGrp="1"/>
          </p:cNvSpPr>
          <p:nvPr>
            <p:ph type="title"/>
          </p:nvPr>
        </p:nvSpPr>
        <p:spPr/>
        <p:txBody>
          <a:bodyPr>
            <a:normAutofit/>
          </a:bodyPr>
          <a:lstStyle/>
          <a:p>
            <a:r>
              <a:rPr lang="en-US" sz="4000" dirty="0">
                <a:solidFill>
                  <a:schemeClr val="tx1"/>
                </a:solidFill>
              </a:rPr>
              <a:t>Budgets and Mission</a:t>
            </a:r>
          </a:p>
        </p:txBody>
      </p:sp>
      <p:sp>
        <p:nvSpPr>
          <p:cNvPr id="3" name="Content Placeholder 2">
            <a:extLst>
              <a:ext uri="{FF2B5EF4-FFF2-40B4-BE49-F238E27FC236}">
                <a16:creationId xmlns:a16="http://schemas.microsoft.com/office/drawing/2014/main" id="{31C57C84-F26C-4E3C-B391-E653BE5DFCD3}"/>
              </a:ext>
            </a:extLst>
          </p:cNvPr>
          <p:cNvSpPr>
            <a:spLocks noGrp="1"/>
          </p:cNvSpPr>
          <p:nvPr>
            <p:ph idx="1"/>
          </p:nvPr>
        </p:nvSpPr>
        <p:spPr/>
        <p:txBody>
          <a:bodyPr/>
          <a:lstStyle/>
          <a:p>
            <a:r>
              <a:rPr lang="en-US" sz="2800" dirty="0">
                <a:solidFill>
                  <a:schemeClr val="tx1"/>
                </a:solidFill>
              </a:rPr>
              <a:t>Developing a budget is part of the planning process</a:t>
            </a:r>
          </a:p>
          <a:p>
            <a:r>
              <a:rPr lang="en-US" sz="2800" dirty="0">
                <a:solidFill>
                  <a:schemeClr val="tx1"/>
                </a:solidFill>
              </a:rPr>
              <a:t>The church budgeting process helps show you if your ministry is aligned with the mission of the local church</a:t>
            </a:r>
          </a:p>
          <a:p>
            <a:r>
              <a:rPr lang="en-US" sz="2800" dirty="0">
                <a:solidFill>
                  <a:schemeClr val="tx1"/>
                </a:solidFill>
              </a:rPr>
              <a:t>Participating in the budgeting process provides opportunities to work cooperatively with other ministries in the church</a:t>
            </a:r>
          </a:p>
          <a:p>
            <a:endParaRPr lang="en-US" dirty="0"/>
          </a:p>
        </p:txBody>
      </p:sp>
      <p:pic>
        <p:nvPicPr>
          <p:cNvPr id="5" name="Picture 4">
            <a:extLst>
              <a:ext uri="{FF2B5EF4-FFF2-40B4-BE49-F238E27FC236}">
                <a16:creationId xmlns:a16="http://schemas.microsoft.com/office/drawing/2014/main" id="{CDAB052E-C6C0-4D04-BC1B-7837EAF1000A}"/>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7050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C080ACF-DD82-40ED-94E0-03C5C043E159}"/>
              </a:ext>
            </a:extLst>
          </p:cNvPr>
          <p:cNvSpPr>
            <a:spLocks noGrp="1" noChangeArrowheads="1"/>
          </p:cNvSpPr>
          <p:nvPr>
            <p:ph type="title"/>
          </p:nvPr>
        </p:nvSpPr>
        <p:spPr/>
        <p:txBody>
          <a:bodyPr>
            <a:normAutofit/>
          </a:bodyPr>
          <a:lstStyle/>
          <a:p>
            <a:pPr>
              <a:defRPr/>
            </a:pPr>
            <a:r>
              <a:rPr lang="en-US" altLang="en-US" sz="4400" dirty="0">
                <a:solidFill>
                  <a:schemeClr val="tx1"/>
                </a:solidFill>
              </a:rPr>
              <a:t>Things to Remember</a:t>
            </a:r>
          </a:p>
        </p:txBody>
      </p:sp>
      <p:sp>
        <p:nvSpPr>
          <p:cNvPr id="33794" name="Rectangle 3">
            <a:extLst>
              <a:ext uri="{FF2B5EF4-FFF2-40B4-BE49-F238E27FC236}">
                <a16:creationId xmlns:a16="http://schemas.microsoft.com/office/drawing/2014/main" id="{D5128482-1860-4FD3-8987-85CB109ECD13}"/>
              </a:ext>
            </a:extLst>
          </p:cNvPr>
          <p:cNvSpPr>
            <a:spLocks noGrp="1" noChangeArrowheads="1"/>
          </p:cNvSpPr>
          <p:nvPr>
            <p:ph idx="1"/>
          </p:nvPr>
        </p:nvSpPr>
        <p:spPr/>
        <p:txBody>
          <a:bodyPr>
            <a:normAutofit lnSpcReduction="10000"/>
          </a:bodyPr>
          <a:lstStyle/>
          <a:p>
            <a:r>
              <a:rPr lang="en-US" altLang="en-US" sz="2400" dirty="0">
                <a:solidFill>
                  <a:schemeClr val="tx1"/>
                </a:solidFill>
              </a:rPr>
              <a:t>A budget is only a guide, final spending authority rests with the Church board.  The board is ultimately responsible for how the church’s funds are spent.</a:t>
            </a:r>
          </a:p>
          <a:p>
            <a:r>
              <a:rPr lang="en-US" altLang="en-US" sz="2400" dirty="0">
                <a:solidFill>
                  <a:schemeClr val="tx1"/>
                </a:solidFill>
              </a:rPr>
              <a:t>Be realistic</a:t>
            </a:r>
          </a:p>
          <a:p>
            <a:r>
              <a:rPr lang="en-US" altLang="en-US" sz="2400" dirty="0">
                <a:solidFill>
                  <a:schemeClr val="tx1"/>
                </a:solidFill>
              </a:rPr>
              <a:t>Sometimes un-anticipated things happen</a:t>
            </a:r>
          </a:p>
          <a:p>
            <a:pPr marL="457200" lvl="1" indent="0">
              <a:buNone/>
            </a:pPr>
            <a:r>
              <a:rPr lang="en-US" altLang="en-US" sz="2000" dirty="0">
                <a:solidFill>
                  <a:schemeClr val="tx1"/>
                </a:solidFill>
              </a:rPr>
              <a:t>Special opportunity</a:t>
            </a:r>
          </a:p>
          <a:p>
            <a:pPr marL="457200" lvl="1" indent="0">
              <a:buNone/>
            </a:pPr>
            <a:r>
              <a:rPr lang="en-US" altLang="en-US" sz="2000" dirty="0">
                <a:solidFill>
                  <a:schemeClr val="tx1"/>
                </a:solidFill>
              </a:rPr>
              <a:t>Something breaks</a:t>
            </a:r>
          </a:p>
          <a:p>
            <a:pPr marL="457200" lvl="1" indent="0">
              <a:buNone/>
            </a:pPr>
            <a:r>
              <a:rPr lang="en-US" altLang="en-US" sz="2000" dirty="0">
                <a:solidFill>
                  <a:schemeClr val="tx1"/>
                </a:solidFill>
              </a:rPr>
              <a:t>Income or expense situation changes</a:t>
            </a:r>
            <a:endParaRPr lang="en-US" altLang="en-US" sz="2200" dirty="0">
              <a:solidFill>
                <a:schemeClr val="tx1"/>
              </a:solidFill>
            </a:endParaRPr>
          </a:p>
          <a:p>
            <a:r>
              <a:rPr lang="en-US" altLang="en-US" sz="2400" dirty="0">
                <a:solidFill>
                  <a:schemeClr val="tx1"/>
                </a:solidFill>
              </a:rPr>
              <a:t>Be flexible</a:t>
            </a:r>
          </a:p>
        </p:txBody>
      </p:sp>
      <p:pic>
        <p:nvPicPr>
          <p:cNvPr id="3" name="Picture 2">
            <a:extLst>
              <a:ext uri="{FF2B5EF4-FFF2-40B4-BE49-F238E27FC236}">
                <a16:creationId xmlns:a16="http://schemas.microsoft.com/office/drawing/2014/main" id="{CA734EC3-5EB6-4933-853F-BE4946279FFD}"/>
              </a:ext>
            </a:extLst>
          </p:cNvPr>
          <p:cNvPicPr>
            <a:picLocks noChangeAspect="1"/>
          </p:cNvPicPr>
          <p:nvPr/>
        </p:nvPicPr>
        <p:blipFill>
          <a:blip r:embed="rId3"/>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50018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A5CA6-0C92-4DAE-B7DE-ED1BBCBF5C73}"/>
              </a:ext>
            </a:extLst>
          </p:cNvPr>
          <p:cNvSpPr>
            <a:spLocks noGrp="1"/>
          </p:cNvSpPr>
          <p:nvPr>
            <p:ph type="title"/>
          </p:nvPr>
        </p:nvSpPr>
        <p:spPr/>
        <p:txBody>
          <a:bodyPr>
            <a:normAutofit/>
          </a:bodyPr>
          <a:lstStyle/>
          <a:p>
            <a:pPr>
              <a:defRPr/>
            </a:pPr>
            <a:r>
              <a:rPr lang="en-US" dirty="0">
                <a:solidFill>
                  <a:schemeClr val="tx1"/>
                </a:solidFill>
              </a:rPr>
              <a:t>The Purpose of Planning:</a:t>
            </a:r>
            <a:br>
              <a:rPr lang="en-US" dirty="0">
                <a:solidFill>
                  <a:schemeClr val="tx1"/>
                </a:solidFill>
              </a:rPr>
            </a:br>
            <a:r>
              <a:rPr lang="en-US" dirty="0">
                <a:solidFill>
                  <a:schemeClr val="tx1"/>
                </a:solidFill>
              </a:rPr>
              <a:t>Getting From Here to There</a:t>
            </a:r>
          </a:p>
        </p:txBody>
      </p:sp>
      <p:sp>
        <p:nvSpPr>
          <p:cNvPr id="5" name="Oval 4">
            <a:extLst>
              <a:ext uri="{FF2B5EF4-FFF2-40B4-BE49-F238E27FC236}">
                <a16:creationId xmlns:a16="http://schemas.microsoft.com/office/drawing/2014/main" id="{4A05CD82-275D-4759-B690-68965F6780E4}"/>
              </a:ext>
            </a:extLst>
          </p:cNvPr>
          <p:cNvSpPr/>
          <p:nvPr/>
        </p:nvSpPr>
        <p:spPr>
          <a:xfrm>
            <a:off x="3124200" y="30321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6" name="Oval 5">
            <a:extLst>
              <a:ext uri="{FF2B5EF4-FFF2-40B4-BE49-F238E27FC236}">
                <a16:creationId xmlns:a16="http://schemas.microsoft.com/office/drawing/2014/main" id="{00ECD308-255A-4BBD-A62D-65A2E1F42E92}"/>
              </a:ext>
            </a:extLst>
          </p:cNvPr>
          <p:cNvSpPr/>
          <p:nvPr/>
        </p:nvSpPr>
        <p:spPr>
          <a:xfrm>
            <a:off x="8243888" y="30321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prstClr val="white"/>
                </a:solidFill>
              </a:rPr>
              <a:t>B</a:t>
            </a:r>
          </a:p>
        </p:txBody>
      </p:sp>
      <p:sp>
        <p:nvSpPr>
          <p:cNvPr id="8" name="Curved Up Arrow 7">
            <a:extLst>
              <a:ext uri="{FF2B5EF4-FFF2-40B4-BE49-F238E27FC236}">
                <a16:creationId xmlns:a16="http://schemas.microsoft.com/office/drawing/2014/main" id="{801685D6-090B-4F37-B069-3A93FB644890}"/>
              </a:ext>
            </a:extLst>
          </p:cNvPr>
          <p:cNvSpPr/>
          <p:nvPr/>
        </p:nvSpPr>
        <p:spPr>
          <a:xfrm>
            <a:off x="3395663" y="3836989"/>
            <a:ext cx="5257800" cy="547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TextBox 8">
            <a:extLst>
              <a:ext uri="{FF2B5EF4-FFF2-40B4-BE49-F238E27FC236}">
                <a16:creationId xmlns:a16="http://schemas.microsoft.com/office/drawing/2014/main" id="{0BEA58CF-5FA2-45A3-AEB5-472D0FE14E08}"/>
              </a:ext>
            </a:extLst>
          </p:cNvPr>
          <p:cNvSpPr txBox="1">
            <a:spLocks noChangeArrowheads="1"/>
          </p:cNvSpPr>
          <p:nvPr/>
        </p:nvSpPr>
        <p:spPr bwMode="auto">
          <a:xfrm>
            <a:off x="1577975" y="3846513"/>
            <a:ext cx="1747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Where you </a:t>
            </a:r>
          </a:p>
          <a:p>
            <a:pPr algn="ctr" eaLnBrk="1" hangingPunct="1"/>
            <a:r>
              <a:rPr lang="en-US" altLang="en-US" sz="2400"/>
              <a:t>are</a:t>
            </a:r>
          </a:p>
        </p:txBody>
      </p:sp>
      <p:sp>
        <p:nvSpPr>
          <p:cNvPr id="10" name="TextBox 9">
            <a:extLst>
              <a:ext uri="{FF2B5EF4-FFF2-40B4-BE49-F238E27FC236}">
                <a16:creationId xmlns:a16="http://schemas.microsoft.com/office/drawing/2014/main" id="{DF959B6C-8E70-4C58-9BFD-279D21913FA5}"/>
              </a:ext>
            </a:extLst>
          </p:cNvPr>
          <p:cNvSpPr txBox="1">
            <a:spLocks noChangeArrowheads="1"/>
          </p:cNvSpPr>
          <p:nvPr/>
        </p:nvSpPr>
        <p:spPr bwMode="auto">
          <a:xfrm>
            <a:off x="8331955" y="3836988"/>
            <a:ext cx="22733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Where you </a:t>
            </a:r>
          </a:p>
          <a:p>
            <a:pPr algn="ctr" eaLnBrk="1" hangingPunct="1"/>
            <a:r>
              <a:rPr lang="en-US" altLang="en-US" sz="2400" dirty="0"/>
              <a:t>need to be</a:t>
            </a:r>
          </a:p>
          <a:p>
            <a:pPr algn="ctr" eaLnBrk="1" hangingPunct="1"/>
            <a:r>
              <a:rPr lang="en-US" altLang="en-US" sz="2400" dirty="0"/>
              <a:t>(ministry goals)</a:t>
            </a:r>
          </a:p>
        </p:txBody>
      </p:sp>
      <p:pic>
        <p:nvPicPr>
          <p:cNvPr id="19464" name="Picture 2">
            <a:extLst>
              <a:ext uri="{FF2B5EF4-FFF2-40B4-BE49-F238E27FC236}">
                <a16:creationId xmlns:a16="http://schemas.microsoft.com/office/drawing/2014/main" id="{D00548E6-6844-4B5A-BC9F-98E89E306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3" y="6708775"/>
            <a:ext cx="61912"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3E8C40D-96C7-4905-B9DC-76D0BC0B234C}"/>
              </a:ext>
            </a:extLst>
          </p:cNvPr>
          <p:cNvPicPr>
            <a:picLocks noChangeAspect="1"/>
          </p:cNvPicPr>
          <p:nvPr/>
        </p:nvPicPr>
        <p:blipFill>
          <a:blip r:embed="rId3"/>
          <a:stretch>
            <a:fillRect/>
          </a:stretch>
        </p:blipFill>
        <p:spPr>
          <a:xfrm>
            <a:off x="11058046" y="5488335"/>
            <a:ext cx="1133954" cy="13717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3AAD42D3-D7F6-4D10-BB0A-264708FE5DA3}"/>
              </a:ext>
            </a:extLst>
          </p:cNvPr>
          <p:cNvSpPr>
            <a:spLocks noGrp="1"/>
          </p:cNvSpPr>
          <p:nvPr>
            <p:ph idx="1"/>
          </p:nvPr>
        </p:nvSpPr>
        <p:spPr/>
        <p:txBody>
          <a:bodyPr/>
          <a:lstStyle/>
          <a:p>
            <a:pPr marL="0" indent="0" algn="ctr">
              <a:buNone/>
            </a:pPr>
            <a:r>
              <a:rPr lang="en-US" altLang="en-US" sz="4400" dirty="0">
                <a:solidFill>
                  <a:schemeClr val="tx1"/>
                </a:solidFill>
              </a:rPr>
              <a:t>Always ask the “why” question about our events/programs because if you don’t someone else will. </a:t>
            </a:r>
            <a:r>
              <a:rPr lang="en-US" altLang="en-US" sz="4400" dirty="0"/>
              <a:t> </a:t>
            </a:r>
          </a:p>
        </p:txBody>
      </p:sp>
      <p:pic>
        <p:nvPicPr>
          <p:cNvPr id="4" name="Picture 3">
            <a:extLst>
              <a:ext uri="{FF2B5EF4-FFF2-40B4-BE49-F238E27FC236}">
                <a16:creationId xmlns:a16="http://schemas.microsoft.com/office/drawing/2014/main" id="{81A4D00B-ACA4-4690-AD31-2F3961550892}"/>
              </a:ext>
            </a:extLst>
          </p:cNvPr>
          <p:cNvPicPr>
            <a:picLocks noChangeAspect="1"/>
          </p:cNvPicPr>
          <p:nvPr/>
        </p:nvPicPr>
        <p:blipFill>
          <a:blip r:embed="rId2"/>
          <a:stretch>
            <a:fillRect/>
          </a:stretch>
        </p:blipFill>
        <p:spPr>
          <a:xfrm>
            <a:off x="11058046" y="5490763"/>
            <a:ext cx="1133954" cy="13717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4B46350B-9FB6-4BCC-B7F0-F3A4E44ABC38}"/>
              </a:ext>
            </a:extLst>
          </p:cNvPr>
          <p:cNvSpPr>
            <a:spLocks noGrp="1" noChangeArrowheads="1"/>
          </p:cNvSpPr>
          <p:nvPr>
            <p:ph type="title"/>
          </p:nvPr>
        </p:nvSpPr>
        <p:spPr/>
        <p:txBody>
          <a:bodyPr>
            <a:normAutofit/>
          </a:bodyPr>
          <a:lstStyle/>
          <a:p>
            <a:pPr>
              <a:defRPr/>
            </a:pPr>
            <a:r>
              <a:rPr lang="en-US" altLang="en-US" sz="4400" dirty="0">
                <a:solidFill>
                  <a:schemeClr val="tx1"/>
                </a:solidFill>
              </a:rPr>
              <a:t>Accounting</a:t>
            </a:r>
          </a:p>
        </p:txBody>
      </p:sp>
      <p:pic>
        <p:nvPicPr>
          <p:cNvPr id="2" name="Picture 1">
            <a:extLst>
              <a:ext uri="{FF2B5EF4-FFF2-40B4-BE49-F238E27FC236}">
                <a16:creationId xmlns:a16="http://schemas.microsoft.com/office/drawing/2014/main" id="{15E55716-1C8E-48AC-960B-F3CEDD7E80E7}"/>
              </a:ext>
            </a:extLst>
          </p:cNvPr>
          <p:cNvPicPr>
            <a:picLocks noChangeAspect="1"/>
          </p:cNvPicPr>
          <p:nvPr/>
        </p:nvPicPr>
        <p:blipFill>
          <a:blip r:embed="rId3"/>
          <a:stretch>
            <a:fillRect/>
          </a:stretch>
        </p:blipFill>
        <p:spPr>
          <a:xfrm>
            <a:off x="321913" y="1382183"/>
            <a:ext cx="8952089" cy="5035550"/>
          </a:xfrm>
          <a:prstGeom prst="rect">
            <a:avLst/>
          </a:prstGeom>
        </p:spPr>
      </p:pic>
      <p:pic>
        <p:nvPicPr>
          <p:cNvPr id="4" name="Picture 3">
            <a:extLst>
              <a:ext uri="{FF2B5EF4-FFF2-40B4-BE49-F238E27FC236}">
                <a16:creationId xmlns:a16="http://schemas.microsoft.com/office/drawing/2014/main" id="{10CE72AC-C326-43BB-BE20-4B1F786B8163}"/>
              </a:ext>
            </a:extLst>
          </p:cNvPr>
          <p:cNvPicPr>
            <a:picLocks noChangeAspect="1"/>
          </p:cNvPicPr>
          <p:nvPr/>
        </p:nvPicPr>
        <p:blipFill>
          <a:blip r:embed="rId4"/>
          <a:stretch>
            <a:fillRect/>
          </a:stretch>
        </p:blipFill>
        <p:spPr>
          <a:xfrm>
            <a:off x="11058046" y="5486281"/>
            <a:ext cx="1133954" cy="13717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43199-BF89-42FF-81F3-13773B4E7FEF}"/>
              </a:ext>
            </a:extLst>
          </p:cNvPr>
          <p:cNvSpPr>
            <a:spLocks noGrp="1"/>
          </p:cNvSpPr>
          <p:nvPr>
            <p:ph type="title"/>
          </p:nvPr>
        </p:nvSpPr>
        <p:spPr/>
        <p:txBody>
          <a:bodyPr/>
          <a:lstStyle/>
          <a:p>
            <a:r>
              <a:rPr lang="en-US" dirty="0">
                <a:solidFill>
                  <a:schemeClr val="tx1"/>
                </a:solidFill>
              </a:rPr>
              <a:t>Some thoughts on accounting</a:t>
            </a:r>
          </a:p>
        </p:txBody>
      </p:sp>
      <p:sp>
        <p:nvSpPr>
          <p:cNvPr id="4" name="Content Placeholder 3">
            <a:extLst>
              <a:ext uri="{FF2B5EF4-FFF2-40B4-BE49-F238E27FC236}">
                <a16:creationId xmlns:a16="http://schemas.microsoft.com/office/drawing/2014/main" id="{66D8AE7E-11C0-42E5-8B17-A11FC7795D65}"/>
              </a:ext>
            </a:extLst>
          </p:cNvPr>
          <p:cNvSpPr>
            <a:spLocks noGrp="1"/>
          </p:cNvSpPr>
          <p:nvPr>
            <p:ph idx="1"/>
          </p:nvPr>
        </p:nvSpPr>
        <p:spPr/>
        <p:txBody>
          <a:bodyPr>
            <a:noAutofit/>
          </a:bodyPr>
          <a:lstStyle/>
          <a:p>
            <a:r>
              <a:rPr lang="en-US" sz="2400" dirty="0">
                <a:solidFill>
                  <a:schemeClr val="tx1"/>
                </a:solidFill>
              </a:rPr>
              <a:t>There are many different variations of accounting systems</a:t>
            </a:r>
          </a:p>
          <a:p>
            <a:r>
              <a:rPr lang="en-US" sz="2400" dirty="0">
                <a:solidFill>
                  <a:schemeClr val="tx1"/>
                </a:solidFill>
              </a:rPr>
              <a:t>No two churches do accounting in exactly the same way</a:t>
            </a:r>
          </a:p>
          <a:p>
            <a:r>
              <a:rPr lang="en-US" sz="2400" dirty="0">
                <a:solidFill>
                  <a:schemeClr val="tx1"/>
                </a:solidFill>
              </a:rPr>
              <a:t>Take the time to understand the particular system you will be working within</a:t>
            </a:r>
          </a:p>
          <a:p>
            <a:r>
              <a:rPr lang="en-US" sz="2400" dirty="0">
                <a:solidFill>
                  <a:schemeClr val="tx1"/>
                </a:solidFill>
              </a:rPr>
              <a:t>Separate operating accounts (yearly Pathfinder budget) from funding for large events (i.e. International Camporee) that require fundraising over several years</a:t>
            </a:r>
          </a:p>
          <a:p>
            <a:r>
              <a:rPr lang="en-US" sz="2400" dirty="0">
                <a:solidFill>
                  <a:schemeClr val="tx1"/>
                </a:solidFill>
              </a:rPr>
              <a:t>Understand your church’s policies on cash advances, requirements for reimbursements etc.</a:t>
            </a:r>
          </a:p>
        </p:txBody>
      </p:sp>
      <p:pic>
        <p:nvPicPr>
          <p:cNvPr id="5" name="Picture 4">
            <a:extLst>
              <a:ext uri="{FF2B5EF4-FFF2-40B4-BE49-F238E27FC236}">
                <a16:creationId xmlns:a16="http://schemas.microsoft.com/office/drawing/2014/main" id="{1F6FEEA6-89D5-4E22-A8D9-A8BA23C7DFB4}"/>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15548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8389-7B48-4BCD-827C-5F7830C4B9C5}"/>
              </a:ext>
            </a:extLst>
          </p:cNvPr>
          <p:cNvSpPr>
            <a:spLocks noGrp="1"/>
          </p:cNvSpPr>
          <p:nvPr>
            <p:ph type="title"/>
          </p:nvPr>
        </p:nvSpPr>
        <p:spPr/>
        <p:txBody>
          <a:bodyPr/>
          <a:lstStyle/>
          <a:p>
            <a:r>
              <a:rPr lang="en-US" dirty="0">
                <a:solidFill>
                  <a:schemeClr val="tx1"/>
                </a:solidFill>
              </a:rPr>
              <a:t>Some Tips from an Insider in Dealing with a Church Board</a:t>
            </a:r>
          </a:p>
        </p:txBody>
      </p:sp>
      <p:sp>
        <p:nvSpPr>
          <p:cNvPr id="3" name="Content Placeholder 2">
            <a:extLst>
              <a:ext uri="{FF2B5EF4-FFF2-40B4-BE49-F238E27FC236}">
                <a16:creationId xmlns:a16="http://schemas.microsoft.com/office/drawing/2014/main" id="{1875B054-BAE0-4BB7-8E70-0954222ED580}"/>
              </a:ext>
            </a:extLst>
          </p:cNvPr>
          <p:cNvSpPr>
            <a:spLocks noGrp="1"/>
          </p:cNvSpPr>
          <p:nvPr>
            <p:ph idx="1"/>
          </p:nvPr>
        </p:nvSpPr>
        <p:spPr>
          <a:xfrm>
            <a:off x="677334" y="1930400"/>
            <a:ext cx="8596668" cy="4912659"/>
          </a:xfrm>
        </p:spPr>
        <p:txBody>
          <a:bodyPr>
            <a:normAutofit/>
          </a:bodyPr>
          <a:lstStyle/>
          <a:p>
            <a:r>
              <a:rPr lang="en-US" sz="2800" dirty="0">
                <a:solidFill>
                  <a:schemeClr val="tx1"/>
                </a:solidFill>
              </a:rPr>
              <a:t>Plow the ground – Let the board know what you are planning early in the planning process</a:t>
            </a:r>
          </a:p>
          <a:p>
            <a:r>
              <a:rPr lang="en-US" sz="2800" dirty="0">
                <a:solidFill>
                  <a:schemeClr val="tx1"/>
                </a:solidFill>
              </a:rPr>
              <a:t>Provide at least a rough financial analysis by the beginning of the church fiscal year in which the event is occurring.  If the event comes very early in the church fiscal year, have this information at least 6 months ahead of the event</a:t>
            </a:r>
          </a:p>
          <a:p>
            <a:r>
              <a:rPr lang="en-US" sz="2800" dirty="0">
                <a:solidFill>
                  <a:schemeClr val="tx1"/>
                </a:solidFill>
              </a:rPr>
              <a:t>Show how attending this event helps fulfill the mission of your ministry as well as that of the church.</a:t>
            </a:r>
          </a:p>
          <a:p>
            <a:endParaRPr lang="en-US" dirty="0"/>
          </a:p>
        </p:txBody>
      </p:sp>
      <p:pic>
        <p:nvPicPr>
          <p:cNvPr id="4" name="Picture 3">
            <a:extLst>
              <a:ext uri="{FF2B5EF4-FFF2-40B4-BE49-F238E27FC236}">
                <a16:creationId xmlns:a16="http://schemas.microsoft.com/office/drawing/2014/main" id="{D5684830-0653-4481-8854-83E823049018}"/>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4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8389-7B48-4BCD-827C-5F7830C4B9C5}"/>
              </a:ext>
            </a:extLst>
          </p:cNvPr>
          <p:cNvSpPr>
            <a:spLocks noGrp="1"/>
          </p:cNvSpPr>
          <p:nvPr>
            <p:ph type="title"/>
          </p:nvPr>
        </p:nvSpPr>
        <p:spPr/>
        <p:txBody>
          <a:bodyPr/>
          <a:lstStyle/>
          <a:p>
            <a:r>
              <a:rPr lang="en-US" dirty="0">
                <a:solidFill>
                  <a:schemeClr val="tx1"/>
                </a:solidFill>
              </a:rPr>
              <a:t>Some Tips from an Insider in Dealing with a Church Board (cont.)</a:t>
            </a:r>
          </a:p>
        </p:txBody>
      </p:sp>
      <p:sp>
        <p:nvSpPr>
          <p:cNvPr id="3" name="Content Placeholder 2">
            <a:extLst>
              <a:ext uri="{FF2B5EF4-FFF2-40B4-BE49-F238E27FC236}">
                <a16:creationId xmlns:a16="http://schemas.microsoft.com/office/drawing/2014/main" id="{1875B054-BAE0-4BB7-8E70-0954222ED580}"/>
              </a:ext>
            </a:extLst>
          </p:cNvPr>
          <p:cNvSpPr>
            <a:spLocks noGrp="1"/>
          </p:cNvSpPr>
          <p:nvPr>
            <p:ph idx="1"/>
          </p:nvPr>
        </p:nvSpPr>
        <p:spPr>
          <a:xfrm>
            <a:off x="677334" y="1930400"/>
            <a:ext cx="8596668" cy="3880773"/>
          </a:xfrm>
        </p:spPr>
        <p:txBody>
          <a:bodyPr>
            <a:noAutofit/>
          </a:bodyPr>
          <a:lstStyle/>
          <a:p>
            <a:r>
              <a:rPr lang="en-US" sz="2800" dirty="0">
                <a:solidFill>
                  <a:schemeClr val="tx1"/>
                </a:solidFill>
              </a:rPr>
              <a:t>Generate excitement among the board members about the event</a:t>
            </a:r>
          </a:p>
          <a:p>
            <a:r>
              <a:rPr lang="en-US" sz="2800" dirty="0">
                <a:solidFill>
                  <a:schemeClr val="tx1"/>
                </a:solidFill>
              </a:rPr>
              <a:t>Communicate, communicate, communicate</a:t>
            </a:r>
          </a:p>
          <a:p>
            <a:r>
              <a:rPr lang="en-US" sz="2800" dirty="0">
                <a:solidFill>
                  <a:schemeClr val="tx1"/>
                </a:solidFill>
              </a:rPr>
              <a:t>Enlist board members to help</a:t>
            </a:r>
          </a:p>
          <a:p>
            <a:r>
              <a:rPr lang="en-US" sz="2800" dirty="0">
                <a:solidFill>
                  <a:schemeClr val="tx1"/>
                </a:solidFill>
              </a:rPr>
              <a:t>Be realistic</a:t>
            </a:r>
          </a:p>
          <a:p>
            <a:r>
              <a:rPr lang="en-US" sz="2800" dirty="0">
                <a:solidFill>
                  <a:schemeClr val="tx1"/>
                </a:solidFill>
              </a:rPr>
              <a:t>Be flexible</a:t>
            </a:r>
          </a:p>
          <a:p>
            <a:r>
              <a:rPr lang="en-US" sz="2800" dirty="0">
                <a:solidFill>
                  <a:schemeClr val="tx1"/>
                </a:solidFill>
              </a:rPr>
              <a:t>Remember that the Board must approve you going to the event (if travel is involved) as well as approve any fund raisers you plan to run</a:t>
            </a:r>
            <a:br>
              <a:rPr lang="en-US" sz="2800" dirty="0">
                <a:solidFill>
                  <a:schemeClr val="tx1"/>
                </a:solidFill>
              </a:rPr>
            </a:br>
            <a:endParaRPr lang="en-US" sz="2800" dirty="0"/>
          </a:p>
        </p:txBody>
      </p:sp>
      <p:pic>
        <p:nvPicPr>
          <p:cNvPr id="4" name="Picture 3">
            <a:extLst>
              <a:ext uri="{FF2B5EF4-FFF2-40B4-BE49-F238E27FC236}">
                <a16:creationId xmlns:a16="http://schemas.microsoft.com/office/drawing/2014/main" id="{0705BD4D-1E87-4BF9-AC7F-0232A4F03960}"/>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7423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7954B9-516D-4CB8-B0C8-0F9D2E173D65}"/>
              </a:ext>
            </a:extLst>
          </p:cNvPr>
          <p:cNvSpPr>
            <a:spLocks noGrp="1"/>
          </p:cNvSpPr>
          <p:nvPr>
            <p:ph type="title"/>
          </p:nvPr>
        </p:nvSpPr>
        <p:spPr>
          <a:xfrm>
            <a:off x="838700" y="1417261"/>
            <a:ext cx="8596668" cy="1826581"/>
          </a:xfrm>
        </p:spPr>
        <p:txBody>
          <a:bodyPr>
            <a:normAutofit/>
          </a:bodyPr>
          <a:lstStyle/>
          <a:p>
            <a:pPr algn="ctr"/>
            <a:r>
              <a:rPr lang="en-US" sz="5400" dirty="0">
                <a:solidFill>
                  <a:schemeClr val="tx1"/>
                </a:solidFill>
              </a:rPr>
              <a:t>Some Planning Aids</a:t>
            </a:r>
          </a:p>
        </p:txBody>
      </p:sp>
      <p:sp>
        <p:nvSpPr>
          <p:cNvPr id="4" name="Text Placeholder 3">
            <a:extLst>
              <a:ext uri="{FF2B5EF4-FFF2-40B4-BE49-F238E27FC236}">
                <a16:creationId xmlns:a16="http://schemas.microsoft.com/office/drawing/2014/main" id="{71D2DF7B-35DA-42C4-A690-26F80EC8C1D9}"/>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2D6947AA-4706-4B51-93D8-6194524B314A}"/>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144809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845536E5-8A09-4405-A228-5D46BC766166}"/>
              </a:ext>
            </a:extLst>
          </p:cNvPr>
          <p:cNvSpPr>
            <a:spLocks noGrp="1"/>
          </p:cNvSpPr>
          <p:nvPr>
            <p:ph type="title"/>
          </p:nvPr>
        </p:nvSpPr>
        <p:spPr/>
        <p:txBody>
          <a:bodyPr/>
          <a:lstStyle/>
          <a:p>
            <a:pPr>
              <a:defRPr/>
            </a:pPr>
            <a:r>
              <a:rPr lang="en-US" altLang="en-US" dirty="0">
                <a:solidFill>
                  <a:schemeClr val="tx1"/>
                </a:solidFill>
              </a:rPr>
              <a:t>Engel Diagram</a:t>
            </a:r>
          </a:p>
        </p:txBody>
      </p:sp>
      <p:pic>
        <p:nvPicPr>
          <p:cNvPr id="27651" name="Picture 2">
            <a:extLst>
              <a:ext uri="{FF2B5EF4-FFF2-40B4-BE49-F238E27FC236}">
                <a16:creationId xmlns:a16="http://schemas.microsoft.com/office/drawing/2014/main" id="{0FC6172C-B61A-45B4-A553-59CEB383D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34" t="14853" r="32932" b="57899"/>
          <a:stretch>
            <a:fillRect/>
          </a:stretch>
        </p:blipFill>
        <p:spPr bwMode="auto">
          <a:xfrm>
            <a:off x="231601" y="1805651"/>
            <a:ext cx="904240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4CADA107-7B20-417A-8ECF-21EE106CEB34}"/>
              </a:ext>
            </a:extLst>
          </p:cNvPr>
          <p:cNvPicPr>
            <a:picLocks noChangeAspect="1"/>
          </p:cNvPicPr>
          <p:nvPr/>
        </p:nvPicPr>
        <p:blipFill>
          <a:blip r:embed="rId3"/>
          <a:stretch>
            <a:fillRect/>
          </a:stretch>
        </p:blipFill>
        <p:spPr>
          <a:xfrm>
            <a:off x="11058046" y="5486281"/>
            <a:ext cx="1133954" cy="13717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58FD8F-8B2F-4F7B-A6F3-25934ECCFE32}"/>
              </a:ext>
            </a:extLst>
          </p:cNvPr>
          <p:cNvPicPr>
            <a:picLocks noChangeAspect="1"/>
          </p:cNvPicPr>
          <p:nvPr/>
        </p:nvPicPr>
        <p:blipFill>
          <a:blip r:embed="rId2"/>
          <a:stretch>
            <a:fillRect/>
          </a:stretch>
        </p:blipFill>
        <p:spPr>
          <a:xfrm>
            <a:off x="0" y="0"/>
            <a:ext cx="6468035" cy="6468035"/>
          </a:xfrm>
          <a:prstGeom prst="rect">
            <a:avLst/>
          </a:prstGeom>
        </p:spPr>
      </p:pic>
      <p:pic>
        <p:nvPicPr>
          <p:cNvPr id="3" name="Picture 2">
            <a:extLst>
              <a:ext uri="{FF2B5EF4-FFF2-40B4-BE49-F238E27FC236}">
                <a16:creationId xmlns:a16="http://schemas.microsoft.com/office/drawing/2014/main" id="{8084DF6E-82A6-46DB-9675-4F8083CA0C6C}"/>
              </a:ext>
            </a:extLst>
          </p:cNvPr>
          <p:cNvPicPr>
            <a:picLocks noChangeAspect="1"/>
          </p:cNvPicPr>
          <p:nvPr/>
        </p:nvPicPr>
        <p:blipFill>
          <a:blip r:embed="rId3"/>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47231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49E5A315-8FA1-4BE5-823B-543A1F4CCC93}"/>
              </a:ext>
            </a:extLst>
          </p:cNvPr>
          <p:cNvSpPr>
            <a:spLocks noGrp="1"/>
          </p:cNvSpPr>
          <p:nvPr>
            <p:ph type="title"/>
          </p:nvPr>
        </p:nvSpPr>
        <p:spPr/>
        <p:txBody>
          <a:bodyPr/>
          <a:lstStyle/>
          <a:p>
            <a:pPr>
              <a:defRPr/>
            </a:pPr>
            <a:r>
              <a:rPr lang="en-US" altLang="en-US" dirty="0">
                <a:solidFill>
                  <a:schemeClr val="tx1"/>
                </a:solidFill>
              </a:rPr>
              <a:t>Engel Diagram – Pathfinders</a:t>
            </a:r>
          </a:p>
        </p:txBody>
      </p:sp>
      <p:pic>
        <p:nvPicPr>
          <p:cNvPr id="28675" name="Picture 2">
            <a:extLst>
              <a:ext uri="{FF2B5EF4-FFF2-40B4-BE49-F238E27FC236}">
                <a16:creationId xmlns:a16="http://schemas.microsoft.com/office/drawing/2014/main" id="{EE1F9BA6-35DF-402E-940D-FB5C8CD1D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34" t="14853" r="32932" b="57899"/>
          <a:stretch>
            <a:fillRect/>
          </a:stretch>
        </p:blipFill>
        <p:spPr bwMode="auto">
          <a:xfrm>
            <a:off x="332270" y="1747778"/>
            <a:ext cx="904240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FE97F29D-7C88-47C1-9114-875BC7A8B621}"/>
              </a:ext>
            </a:extLst>
          </p:cNvPr>
          <p:cNvSpPr/>
          <p:nvPr/>
        </p:nvSpPr>
        <p:spPr>
          <a:xfrm>
            <a:off x="2939255" y="3429000"/>
            <a:ext cx="5991578" cy="1203325"/>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4477BBED-0E2C-426D-9C8D-88DCD613819A}"/>
              </a:ext>
            </a:extLst>
          </p:cNvPr>
          <p:cNvPicPr>
            <a:picLocks noChangeAspect="1"/>
          </p:cNvPicPr>
          <p:nvPr/>
        </p:nvPicPr>
        <p:blipFill>
          <a:blip r:embed="rId3"/>
          <a:stretch>
            <a:fillRect/>
          </a:stretch>
        </p:blipFill>
        <p:spPr>
          <a:xfrm>
            <a:off x="11058046" y="5486281"/>
            <a:ext cx="1133954" cy="13717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B1104FB1-FFE7-4AE0-9EAD-F83F7AD0F1A9}"/>
              </a:ext>
            </a:extLst>
          </p:cNvPr>
          <p:cNvSpPr>
            <a:spLocks noGrp="1"/>
          </p:cNvSpPr>
          <p:nvPr>
            <p:ph type="title"/>
          </p:nvPr>
        </p:nvSpPr>
        <p:spPr/>
        <p:txBody>
          <a:bodyPr/>
          <a:lstStyle/>
          <a:p>
            <a:pPr>
              <a:defRPr/>
            </a:pPr>
            <a:r>
              <a:rPr lang="en-US" altLang="en-US" dirty="0">
                <a:solidFill>
                  <a:schemeClr val="tx1"/>
                </a:solidFill>
              </a:rPr>
              <a:t>Project Management View</a:t>
            </a:r>
          </a:p>
        </p:txBody>
      </p:sp>
      <p:pic>
        <p:nvPicPr>
          <p:cNvPr id="29699" name="Picture 2">
            <a:extLst>
              <a:ext uri="{FF2B5EF4-FFF2-40B4-BE49-F238E27FC236}">
                <a16:creationId xmlns:a16="http://schemas.microsoft.com/office/drawing/2014/main" id="{A87DBB6A-EA0A-403E-A941-9E52E14C80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6481" y="1519720"/>
            <a:ext cx="6705600"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6AA98A9-66A5-4AE7-AB70-B4BE08D00792}"/>
              </a:ext>
            </a:extLst>
          </p:cNvPr>
          <p:cNvPicPr>
            <a:picLocks noChangeAspect="1"/>
          </p:cNvPicPr>
          <p:nvPr/>
        </p:nvPicPr>
        <p:blipFill>
          <a:blip r:embed="rId3"/>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422185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B1104FB1-FFE7-4AE0-9EAD-F83F7AD0F1A9}"/>
              </a:ext>
            </a:extLst>
          </p:cNvPr>
          <p:cNvSpPr>
            <a:spLocks noGrp="1"/>
          </p:cNvSpPr>
          <p:nvPr>
            <p:ph type="title"/>
          </p:nvPr>
        </p:nvSpPr>
        <p:spPr/>
        <p:txBody>
          <a:bodyPr/>
          <a:lstStyle/>
          <a:p>
            <a:pPr>
              <a:defRPr/>
            </a:pPr>
            <a:r>
              <a:rPr lang="en-US" altLang="en-US" dirty="0">
                <a:solidFill>
                  <a:schemeClr val="tx1"/>
                </a:solidFill>
              </a:rPr>
              <a:t>Some Important Policy Considerations</a:t>
            </a:r>
          </a:p>
        </p:txBody>
      </p:sp>
      <p:pic>
        <p:nvPicPr>
          <p:cNvPr id="3" name="Picture 2">
            <a:extLst>
              <a:ext uri="{FF2B5EF4-FFF2-40B4-BE49-F238E27FC236}">
                <a16:creationId xmlns:a16="http://schemas.microsoft.com/office/drawing/2014/main" id="{F6AA98A9-66A5-4AE7-AB70-B4BE08D00792}"/>
              </a:ext>
            </a:extLst>
          </p:cNvPr>
          <p:cNvPicPr>
            <a:picLocks noChangeAspect="1"/>
          </p:cNvPicPr>
          <p:nvPr/>
        </p:nvPicPr>
        <p:blipFill>
          <a:blip r:embed="rId2"/>
          <a:stretch>
            <a:fillRect/>
          </a:stretch>
        </p:blipFill>
        <p:spPr>
          <a:xfrm>
            <a:off x="11058046" y="5486281"/>
            <a:ext cx="1133954" cy="1371719"/>
          </a:xfrm>
          <a:prstGeom prst="rect">
            <a:avLst/>
          </a:prstGeom>
        </p:spPr>
      </p:pic>
      <p:sp>
        <p:nvSpPr>
          <p:cNvPr id="2" name="Content Placeholder 1">
            <a:extLst>
              <a:ext uri="{FF2B5EF4-FFF2-40B4-BE49-F238E27FC236}">
                <a16:creationId xmlns:a16="http://schemas.microsoft.com/office/drawing/2014/main" id="{9AA2E669-B5C8-4D6A-B3D8-9F48696BC45C}"/>
              </a:ext>
            </a:extLst>
          </p:cNvPr>
          <p:cNvSpPr>
            <a:spLocks noGrp="1"/>
          </p:cNvSpPr>
          <p:nvPr>
            <p:ph idx="1"/>
          </p:nvPr>
        </p:nvSpPr>
        <p:spPr/>
        <p:txBody>
          <a:bodyPr>
            <a:normAutofit/>
          </a:bodyPr>
          <a:lstStyle/>
          <a:p>
            <a:r>
              <a:rPr lang="en-US" sz="2800" dirty="0">
                <a:solidFill>
                  <a:schemeClr val="tx1"/>
                </a:solidFill>
              </a:rPr>
              <a:t>Who will be allowed to attend</a:t>
            </a:r>
          </a:p>
          <a:p>
            <a:r>
              <a:rPr lang="en-US" sz="2800" dirty="0">
                <a:solidFill>
                  <a:schemeClr val="tx1"/>
                </a:solidFill>
              </a:rPr>
              <a:t>Cancellation policies</a:t>
            </a:r>
          </a:p>
          <a:p>
            <a:r>
              <a:rPr lang="en-US" sz="2800" dirty="0">
                <a:solidFill>
                  <a:schemeClr val="tx1"/>
                </a:solidFill>
              </a:rPr>
              <a:t>Numerical limitations on attendees</a:t>
            </a:r>
          </a:p>
          <a:p>
            <a:r>
              <a:rPr lang="en-US" sz="2800" dirty="0">
                <a:solidFill>
                  <a:schemeClr val="tx1"/>
                </a:solidFill>
              </a:rPr>
              <a:t>What will be provided</a:t>
            </a:r>
          </a:p>
          <a:p>
            <a:r>
              <a:rPr lang="en-US" sz="2800" dirty="0">
                <a:solidFill>
                  <a:schemeClr val="tx1"/>
                </a:solidFill>
              </a:rPr>
              <a:t>Staff expense reimbursement</a:t>
            </a:r>
          </a:p>
          <a:p>
            <a:r>
              <a:rPr lang="en-US" sz="2800" dirty="0">
                <a:solidFill>
                  <a:schemeClr val="tx1"/>
                </a:solidFill>
              </a:rPr>
              <a:t>What happens with leftover funds</a:t>
            </a:r>
          </a:p>
          <a:p>
            <a:r>
              <a:rPr lang="en-US" sz="2800" dirty="0">
                <a:solidFill>
                  <a:schemeClr val="tx1"/>
                </a:solidFill>
              </a:rPr>
              <a:t>What happens if budget is overspent</a:t>
            </a:r>
          </a:p>
        </p:txBody>
      </p:sp>
    </p:spTree>
    <p:extLst>
      <p:ext uri="{BB962C8B-B14F-4D97-AF65-F5344CB8AC3E}">
        <p14:creationId xmlns:p14="http://schemas.microsoft.com/office/powerpoint/2010/main" val="97720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8E505E-F01A-4E9F-8046-C9687EABC88F}"/>
              </a:ext>
            </a:extLst>
          </p:cNvPr>
          <p:cNvSpPr>
            <a:spLocks noGrp="1"/>
          </p:cNvSpPr>
          <p:nvPr>
            <p:ph type="title"/>
          </p:nvPr>
        </p:nvSpPr>
        <p:spPr/>
        <p:txBody>
          <a:bodyPr>
            <a:normAutofit/>
          </a:bodyPr>
          <a:lstStyle/>
          <a:p>
            <a:r>
              <a:rPr lang="en-US" sz="4800" dirty="0">
                <a:solidFill>
                  <a:schemeClr val="tx1"/>
                </a:solidFill>
              </a:rPr>
              <a:t>Let’s Talk About Items to Consider in an Event Budget</a:t>
            </a:r>
          </a:p>
        </p:txBody>
      </p:sp>
      <p:sp>
        <p:nvSpPr>
          <p:cNvPr id="5" name="Text Placeholder 4">
            <a:extLst>
              <a:ext uri="{FF2B5EF4-FFF2-40B4-BE49-F238E27FC236}">
                <a16:creationId xmlns:a16="http://schemas.microsoft.com/office/drawing/2014/main" id="{78105291-9DB0-483F-B845-2DA0A7F8FBC1}"/>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154BFF6D-4C11-4C69-B055-7DD959A24A62}"/>
              </a:ext>
            </a:extLst>
          </p:cNvPr>
          <p:cNvPicPr>
            <a:picLocks noChangeAspect="1"/>
          </p:cNvPicPr>
          <p:nvPr/>
        </p:nvPicPr>
        <p:blipFill>
          <a:blip r:embed="rId2"/>
          <a:stretch>
            <a:fillRect/>
          </a:stretch>
        </p:blipFill>
        <p:spPr>
          <a:xfrm>
            <a:off x="11058046" y="5490763"/>
            <a:ext cx="1133954" cy="1371719"/>
          </a:xfrm>
          <a:prstGeom prst="rect">
            <a:avLst/>
          </a:prstGeom>
        </p:spPr>
      </p:pic>
    </p:spTree>
    <p:extLst>
      <p:ext uri="{BB962C8B-B14F-4D97-AF65-F5344CB8AC3E}">
        <p14:creationId xmlns:p14="http://schemas.microsoft.com/office/powerpoint/2010/main" val="64065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35E9-8440-4BAE-A3E9-DB35584A4907}"/>
              </a:ext>
            </a:extLst>
          </p:cNvPr>
          <p:cNvSpPr>
            <a:spLocks noGrp="1"/>
          </p:cNvSpPr>
          <p:nvPr>
            <p:ph type="title"/>
          </p:nvPr>
        </p:nvSpPr>
        <p:spPr/>
        <p:txBody>
          <a:bodyPr/>
          <a:lstStyle/>
          <a:p>
            <a:r>
              <a:rPr lang="en-US" dirty="0">
                <a:solidFill>
                  <a:schemeClr val="tx1"/>
                </a:solidFill>
              </a:rPr>
              <a:t>Budget Categories</a:t>
            </a:r>
          </a:p>
        </p:txBody>
      </p:sp>
      <p:sp>
        <p:nvSpPr>
          <p:cNvPr id="3" name="Content Placeholder 2">
            <a:extLst>
              <a:ext uri="{FF2B5EF4-FFF2-40B4-BE49-F238E27FC236}">
                <a16:creationId xmlns:a16="http://schemas.microsoft.com/office/drawing/2014/main" id="{BAFC0A41-8542-4B56-BC83-579973EB033C}"/>
              </a:ext>
            </a:extLst>
          </p:cNvPr>
          <p:cNvSpPr>
            <a:spLocks noGrp="1"/>
          </p:cNvSpPr>
          <p:nvPr>
            <p:ph idx="1"/>
          </p:nvPr>
        </p:nvSpPr>
        <p:spPr/>
        <p:txBody>
          <a:bodyPr>
            <a:normAutofit fontScale="92500" lnSpcReduction="10000"/>
          </a:bodyPr>
          <a:lstStyle/>
          <a:p>
            <a:r>
              <a:rPr lang="en-US" sz="3200" dirty="0">
                <a:solidFill>
                  <a:schemeClr val="tx1"/>
                </a:solidFill>
              </a:rPr>
              <a:t>Event entrance fee</a:t>
            </a:r>
          </a:p>
          <a:p>
            <a:r>
              <a:rPr lang="en-US" sz="3200" dirty="0">
                <a:solidFill>
                  <a:schemeClr val="tx1"/>
                </a:solidFill>
              </a:rPr>
              <a:t>Lodging</a:t>
            </a:r>
          </a:p>
          <a:p>
            <a:r>
              <a:rPr lang="en-US" sz="3200" dirty="0">
                <a:solidFill>
                  <a:schemeClr val="tx1"/>
                </a:solidFill>
              </a:rPr>
              <a:t>Transportation</a:t>
            </a:r>
          </a:p>
          <a:p>
            <a:r>
              <a:rPr lang="en-US" sz="3200" dirty="0">
                <a:solidFill>
                  <a:schemeClr val="tx1"/>
                </a:solidFill>
              </a:rPr>
              <a:t>Food</a:t>
            </a:r>
          </a:p>
          <a:p>
            <a:r>
              <a:rPr lang="en-US" sz="3200" dirty="0">
                <a:solidFill>
                  <a:schemeClr val="tx1"/>
                </a:solidFill>
              </a:rPr>
              <a:t>Miscellaneous</a:t>
            </a:r>
          </a:p>
          <a:p>
            <a:r>
              <a:rPr lang="en-US" sz="3200" dirty="0">
                <a:solidFill>
                  <a:schemeClr val="tx1"/>
                </a:solidFill>
              </a:rPr>
              <a:t>Equipment</a:t>
            </a:r>
          </a:p>
          <a:p>
            <a:r>
              <a:rPr lang="en-US" sz="3200" dirty="0">
                <a:solidFill>
                  <a:schemeClr val="tx1"/>
                </a:solidFill>
              </a:rPr>
              <a:t>Income</a:t>
            </a:r>
          </a:p>
        </p:txBody>
      </p:sp>
      <p:pic>
        <p:nvPicPr>
          <p:cNvPr id="4" name="Picture 3">
            <a:extLst>
              <a:ext uri="{FF2B5EF4-FFF2-40B4-BE49-F238E27FC236}">
                <a16:creationId xmlns:a16="http://schemas.microsoft.com/office/drawing/2014/main" id="{EB188DF7-F2AC-4760-B926-C5C7EC5C8F53}"/>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83029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276D-AA3D-4326-B1EF-C18F90DDF670}"/>
              </a:ext>
            </a:extLst>
          </p:cNvPr>
          <p:cNvSpPr>
            <a:spLocks noGrp="1"/>
          </p:cNvSpPr>
          <p:nvPr>
            <p:ph type="title"/>
          </p:nvPr>
        </p:nvSpPr>
        <p:spPr/>
        <p:txBody>
          <a:bodyPr/>
          <a:lstStyle/>
          <a:p>
            <a:r>
              <a:rPr lang="en-US" dirty="0">
                <a:solidFill>
                  <a:schemeClr val="tx1"/>
                </a:solidFill>
              </a:rPr>
              <a:t>Event Entrance</a:t>
            </a:r>
          </a:p>
        </p:txBody>
      </p:sp>
      <p:sp>
        <p:nvSpPr>
          <p:cNvPr id="3" name="Content Placeholder 2">
            <a:extLst>
              <a:ext uri="{FF2B5EF4-FFF2-40B4-BE49-F238E27FC236}">
                <a16:creationId xmlns:a16="http://schemas.microsoft.com/office/drawing/2014/main" id="{60B2A803-600E-4CB1-81F3-09FC9271EA42}"/>
              </a:ext>
            </a:extLst>
          </p:cNvPr>
          <p:cNvSpPr>
            <a:spLocks noGrp="1"/>
          </p:cNvSpPr>
          <p:nvPr>
            <p:ph idx="1"/>
          </p:nvPr>
        </p:nvSpPr>
        <p:spPr/>
        <p:txBody>
          <a:bodyPr>
            <a:normAutofit/>
          </a:bodyPr>
          <a:lstStyle/>
          <a:p>
            <a:r>
              <a:rPr lang="en-US" sz="3200" dirty="0">
                <a:solidFill>
                  <a:schemeClr val="tx1"/>
                </a:solidFill>
              </a:rPr>
              <a:t>Ticket costs</a:t>
            </a:r>
          </a:p>
          <a:p>
            <a:r>
              <a:rPr lang="en-US" sz="3200" dirty="0">
                <a:solidFill>
                  <a:schemeClr val="tx1"/>
                </a:solidFill>
              </a:rPr>
              <a:t>Additional event fees</a:t>
            </a:r>
          </a:p>
          <a:p>
            <a:r>
              <a:rPr lang="en-US" sz="3200" dirty="0">
                <a:solidFill>
                  <a:schemeClr val="tx1"/>
                </a:solidFill>
              </a:rPr>
              <a:t>May include lodging</a:t>
            </a:r>
          </a:p>
        </p:txBody>
      </p:sp>
      <p:pic>
        <p:nvPicPr>
          <p:cNvPr id="4" name="Picture 3">
            <a:extLst>
              <a:ext uri="{FF2B5EF4-FFF2-40B4-BE49-F238E27FC236}">
                <a16:creationId xmlns:a16="http://schemas.microsoft.com/office/drawing/2014/main" id="{373F2888-DCBF-48DE-ABE1-126E48096D2F}"/>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2098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B669-A55E-44BD-8330-446DB69DD064}"/>
              </a:ext>
            </a:extLst>
          </p:cNvPr>
          <p:cNvSpPr>
            <a:spLocks noGrp="1"/>
          </p:cNvSpPr>
          <p:nvPr>
            <p:ph type="title"/>
          </p:nvPr>
        </p:nvSpPr>
        <p:spPr/>
        <p:txBody>
          <a:bodyPr/>
          <a:lstStyle/>
          <a:p>
            <a:r>
              <a:rPr lang="en-US" dirty="0">
                <a:solidFill>
                  <a:schemeClr val="tx1"/>
                </a:solidFill>
              </a:rPr>
              <a:t>Lodging</a:t>
            </a:r>
          </a:p>
        </p:txBody>
      </p:sp>
      <p:sp>
        <p:nvSpPr>
          <p:cNvPr id="3" name="Content Placeholder 2">
            <a:extLst>
              <a:ext uri="{FF2B5EF4-FFF2-40B4-BE49-F238E27FC236}">
                <a16:creationId xmlns:a16="http://schemas.microsoft.com/office/drawing/2014/main" id="{8AEB5324-A99F-46B8-B853-D5BDA7EA0118}"/>
              </a:ext>
            </a:extLst>
          </p:cNvPr>
          <p:cNvSpPr>
            <a:spLocks noGrp="1"/>
          </p:cNvSpPr>
          <p:nvPr>
            <p:ph idx="1"/>
          </p:nvPr>
        </p:nvSpPr>
        <p:spPr/>
        <p:txBody>
          <a:bodyPr>
            <a:normAutofit/>
          </a:bodyPr>
          <a:lstStyle/>
          <a:p>
            <a:r>
              <a:rPr lang="en-US" sz="3200" dirty="0">
                <a:solidFill>
                  <a:schemeClr val="tx1"/>
                </a:solidFill>
              </a:rPr>
              <a:t>Lodging at the event (may be covered in the event fees)</a:t>
            </a:r>
          </a:p>
          <a:p>
            <a:r>
              <a:rPr lang="en-US" sz="3200" dirty="0">
                <a:solidFill>
                  <a:schemeClr val="tx1"/>
                </a:solidFill>
              </a:rPr>
              <a:t>Lodging during travel</a:t>
            </a:r>
          </a:p>
          <a:p>
            <a:r>
              <a:rPr lang="en-US" sz="3200" dirty="0">
                <a:solidFill>
                  <a:schemeClr val="tx1"/>
                </a:solidFill>
              </a:rPr>
              <a:t>Lodging of support staff (drivers/cooks/</a:t>
            </a:r>
            <a:r>
              <a:rPr lang="en-US" sz="3200" dirty="0" err="1">
                <a:solidFill>
                  <a:schemeClr val="tx1"/>
                </a:solidFill>
              </a:rPr>
              <a:t>etc</a:t>
            </a:r>
            <a:r>
              <a:rPr lang="en-US" sz="3200" dirty="0">
                <a:solidFill>
                  <a:schemeClr val="tx1"/>
                </a:solidFill>
              </a:rPr>
              <a:t>)</a:t>
            </a:r>
          </a:p>
        </p:txBody>
      </p:sp>
      <p:pic>
        <p:nvPicPr>
          <p:cNvPr id="4" name="Picture 3">
            <a:extLst>
              <a:ext uri="{FF2B5EF4-FFF2-40B4-BE49-F238E27FC236}">
                <a16:creationId xmlns:a16="http://schemas.microsoft.com/office/drawing/2014/main" id="{08BC59B5-E0BF-4ED7-BF3A-FC942FAD6DBA}"/>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216570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7508-4048-4377-A616-3FE44302355A}"/>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031E864F-1F59-4F7E-AFFA-D63D2A486362}"/>
              </a:ext>
            </a:extLst>
          </p:cNvPr>
          <p:cNvSpPr>
            <a:spLocks noGrp="1"/>
          </p:cNvSpPr>
          <p:nvPr>
            <p:ph idx="1"/>
          </p:nvPr>
        </p:nvSpPr>
        <p:spPr/>
        <p:txBody>
          <a:bodyPr>
            <a:normAutofit/>
          </a:bodyPr>
          <a:lstStyle/>
          <a:p>
            <a:r>
              <a:rPr lang="en-US" sz="3200" dirty="0"/>
              <a:t>Fuel</a:t>
            </a:r>
          </a:p>
          <a:p>
            <a:r>
              <a:rPr lang="en-US" sz="3200" dirty="0"/>
              <a:t>Bus rental</a:t>
            </a:r>
          </a:p>
          <a:p>
            <a:r>
              <a:rPr lang="en-US" sz="3200" dirty="0"/>
              <a:t>Mileage for staff hauling equipment/Pathfinders</a:t>
            </a:r>
          </a:p>
        </p:txBody>
      </p:sp>
      <p:pic>
        <p:nvPicPr>
          <p:cNvPr id="4" name="Picture 3">
            <a:extLst>
              <a:ext uri="{FF2B5EF4-FFF2-40B4-BE49-F238E27FC236}">
                <a16:creationId xmlns:a16="http://schemas.microsoft.com/office/drawing/2014/main" id="{0A358449-ED8A-4E0E-B834-D1797E929AB0}"/>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41582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CF49-98C5-4FD4-A945-70B962FC8187}"/>
              </a:ext>
            </a:extLst>
          </p:cNvPr>
          <p:cNvSpPr>
            <a:spLocks noGrp="1"/>
          </p:cNvSpPr>
          <p:nvPr>
            <p:ph type="title"/>
          </p:nvPr>
        </p:nvSpPr>
        <p:spPr/>
        <p:txBody>
          <a:bodyPr/>
          <a:lstStyle/>
          <a:p>
            <a:r>
              <a:rPr lang="en-US" dirty="0">
                <a:solidFill>
                  <a:schemeClr val="tx1"/>
                </a:solidFill>
              </a:rPr>
              <a:t>Food</a:t>
            </a:r>
          </a:p>
        </p:txBody>
      </p:sp>
      <p:sp>
        <p:nvSpPr>
          <p:cNvPr id="3" name="Content Placeholder 2">
            <a:extLst>
              <a:ext uri="{FF2B5EF4-FFF2-40B4-BE49-F238E27FC236}">
                <a16:creationId xmlns:a16="http://schemas.microsoft.com/office/drawing/2014/main" id="{3B57471A-2CFC-4A60-AD07-6F4CE3C31127}"/>
              </a:ext>
            </a:extLst>
          </p:cNvPr>
          <p:cNvSpPr>
            <a:spLocks noGrp="1"/>
          </p:cNvSpPr>
          <p:nvPr>
            <p:ph idx="1"/>
          </p:nvPr>
        </p:nvSpPr>
        <p:spPr/>
        <p:txBody>
          <a:bodyPr>
            <a:normAutofit/>
          </a:bodyPr>
          <a:lstStyle/>
          <a:p>
            <a:r>
              <a:rPr lang="en-US" sz="3600" dirty="0">
                <a:solidFill>
                  <a:schemeClr val="tx1"/>
                </a:solidFill>
              </a:rPr>
              <a:t>Meals during the event</a:t>
            </a:r>
          </a:p>
          <a:p>
            <a:r>
              <a:rPr lang="en-US" sz="3600" dirty="0">
                <a:solidFill>
                  <a:schemeClr val="tx1"/>
                </a:solidFill>
              </a:rPr>
              <a:t>Meals during travel</a:t>
            </a:r>
          </a:p>
          <a:p>
            <a:r>
              <a:rPr lang="en-US" sz="3600" dirty="0">
                <a:solidFill>
                  <a:schemeClr val="tx1"/>
                </a:solidFill>
              </a:rPr>
              <a:t>Meals for staff</a:t>
            </a:r>
          </a:p>
        </p:txBody>
      </p:sp>
      <p:pic>
        <p:nvPicPr>
          <p:cNvPr id="4" name="Picture 3">
            <a:extLst>
              <a:ext uri="{FF2B5EF4-FFF2-40B4-BE49-F238E27FC236}">
                <a16:creationId xmlns:a16="http://schemas.microsoft.com/office/drawing/2014/main" id="{5824D0CB-D7B5-4764-82E6-2D7195F76199}"/>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6616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7CFE-5D8C-4383-81E7-DA18FCB61D3B}"/>
              </a:ext>
            </a:extLst>
          </p:cNvPr>
          <p:cNvSpPr>
            <a:spLocks noGrp="1"/>
          </p:cNvSpPr>
          <p:nvPr>
            <p:ph type="title"/>
          </p:nvPr>
        </p:nvSpPr>
        <p:spPr/>
        <p:txBody>
          <a:bodyPr/>
          <a:lstStyle/>
          <a:p>
            <a:r>
              <a:rPr lang="en-US" dirty="0">
                <a:solidFill>
                  <a:schemeClr val="tx1"/>
                </a:solidFill>
              </a:rPr>
              <a:t>Miscellaneous</a:t>
            </a:r>
          </a:p>
        </p:txBody>
      </p:sp>
      <p:sp>
        <p:nvSpPr>
          <p:cNvPr id="3" name="Content Placeholder 2">
            <a:extLst>
              <a:ext uri="{FF2B5EF4-FFF2-40B4-BE49-F238E27FC236}">
                <a16:creationId xmlns:a16="http://schemas.microsoft.com/office/drawing/2014/main" id="{DFEF00EC-9767-4174-B44B-7E7E36E99961}"/>
              </a:ext>
            </a:extLst>
          </p:cNvPr>
          <p:cNvSpPr>
            <a:spLocks noGrp="1"/>
          </p:cNvSpPr>
          <p:nvPr>
            <p:ph idx="1"/>
          </p:nvPr>
        </p:nvSpPr>
        <p:spPr/>
        <p:txBody>
          <a:bodyPr/>
          <a:lstStyle/>
          <a:p>
            <a:r>
              <a:rPr lang="en-US" sz="3200" dirty="0">
                <a:solidFill>
                  <a:schemeClr val="tx1"/>
                </a:solidFill>
              </a:rPr>
              <a:t>Keepsakes</a:t>
            </a:r>
          </a:p>
          <a:p>
            <a:r>
              <a:rPr lang="en-US" sz="3200" dirty="0">
                <a:solidFill>
                  <a:schemeClr val="tx1"/>
                </a:solidFill>
              </a:rPr>
              <a:t>Pins</a:t>
            </a:r>
          </a:p>
          <a:p>
            <a:r>
              <a:rPr lang="en-US" sz="3200" dirty="0">
                <a:solidFill>
                  <a:schemeClr val="tx1"/>
                </a:solidFill>
              </a:rPr>
              <a:t>Insurance</a:t>
            </a:r>
          </a:p>
          <a:p>
            <a:r>
              <a:rPr lang="en-US" sz="3200" dirty="0">
                <a:solidFill>
                  <a:schemeClr val="tx1"/>
                </a:solidFill>
              </a:rPr>
              <a:t>Activities along the way</a:t>
            </a:r>
          </a:p>
          <a:p>
            <a:endParaRPr lang="en-US" dirty="0"/>
          </a:p>
        </p:txBody>
      </p:sp>
      <p:pic>
        <p:nvPicPr>
          <p:cNvPr id="4" name="Picture 3">
            <a:extLst>
              <a:ext uri="{FF2B5EF4-FFF2-40B4-BE49-F238E27FC236}">
                <a16:creationId xmlns:a16="http://schemas.microsoft.com/office/drawing/2014/main" id="{671AB3E7-22DC-4E42-A24E-2C1A6F339A6A}"/>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6000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E82621-4F41-485A-8102-F1408A36CC1C}"/>
              </a:ext>
            </a:extLst>
          </p:cNvPr>
          <p:cNvPicPr>
            <a:picLocks noChangeAspect="1"/>
          </p:cNvPicPr>
          <p:nvPr/>
        </p:nvPicPr>
        <p:blipFill>
          <a:blip r:embed="rId2"/>
          <a:stretch>
            <a:fillRect/>
          </a:stretch>
        </p:blipFill>
        <p:spPr>
          <a:xfrm>
            <a:off x="448236" y="0"/>
            <a:ext cx="6347012" cy="6347012"/>
          </a:xfrm>
          <a:prstGeom prst="rect">
            <a:avLst/>
          </a:prstGeom>
          <a:ln w="41275">
            <a:solidFill>
              <a:schemeClr val="accent1"/>
            </a:solidFill>
          </a:ln>
        </p:spPr>
      </p:pic>
      <p:sp>
        <p:nvSpPr>
          <p:cNvPr id="5" name="Freeform: Shape 4">
            <a:extLst>
              <a:ext uri="{FF2B5EF4-FFF2-40B4-BE49-F238E27FC236}">
                <a16:creationId xmlns:a16="http://schemas.microsoft.com/office/drawing/2014/main" id="{664DA644-21A4-49D3-AB3C-15CAE6920569}"/>
              </a:ext>
            </a:extLst>
          </p:cNvPr>
          <p:cNvSpPr/>
          <p:nvPr/>
        </p:nvSpPr>
        <p:spPr>
          <a:xfrm>
            <a:off x="2927000" y="1045029"/>
            <a:ext cx="3492461" cy="914400"/>
          </a:xfrm>
          <a:custGeom>
            <a:avLst/>
            <a:gdLst>
              <a:gd name="connsiteX0" fmla="*/ 432020 w 3492461"/>
              <a:gd name="connsiteY0" fmla="*/ 242595 h 914400"/>
              <a:gd name="connsiteX1" fmla="*/ 1178469 w 3492461"/>
              <a:gd name="connsiteY1" fmla="*/ 466530 h 914400"/>
              <a:gd name="connsiteX2" fmla="*/ 1682322 w 3492461"/>
              <a:gd name="connsiteY2" fmla="*/ 429208 h 914400"/>
              <a:gd name="connsiteX3" fmla="*/ 1066502 w 3492461"/>
              <a:gd name="connsiteY3" fmla="*/ 466530 h 914400"/>
              <a:gd name="connsiteX4" fmla="*/ 655955 w 3492461"/>
              <a:gd name="connsiteY4" fmla="*/ 541175 h 914400"/>
              <a:gd name="connsiteX5" fmla="*/ 618633 w 3492461"/>
              <a:gd name="connsiteY5" fmla="*/ 485191 h 914400"/>
              <a:gd name="connsiteX6" fmla="*/ 1253114 w 3492461"/>
              <a:gd name="connsiteY6" fmla="*/ 410547 h 914400"/>
              <a:gd name="connsiteX7" fmla="*/ 1290437 w 3492461"/>
              <a:gd name="connsiteY7" fmla="*/ 503853 h 914400"/>
              <a:gd name="connsiteX8" fmla="*/ 1197131 w 3492461"/>
              <a:gd name="connsiteY8" fmla="*/ 914400 h 914400"/>
              <a:gd name="connsiteX9" fmla="*/ 637294 w 3492461"/>
              <a:gd name="connsiteY9" fmla="*/ 522514 h 914400"/>
              <a:gd name="connsiteX10" fmla="*/ 599971 w 3492461"/>
              <a:gd name="connsiteY10" fmla="*/ 466530 h 914400"/>
              <a:gd name="connsiteX11" fmla="*/ 730600 w 3492461"/>
              <a:gd name="connsiteY11" fmla="*/ 373224 h 914400"/>
              <a:gd name="connsiteX12" fmla="*/ 861229 w 3492461"/>
              <a:gd name="connsiteY12" fmla="*/ 503853 h 914400"/>
              <a:gd name="connsiteX13" fmla="*/ 320053 w 3492461"/>
              <a:gd name="connsiteY13" fmla="*/ 522514 h 914400"/>
              <a:gd name="connsiteX14" fmla="*/ 40135 w 3492461"/>
              <a:gd name="connsiteY14" fmla="*/ 466530 h 914400"/>
              <a:gd name="connsiteX15" fmla="*/ 21473 w 3492461"/>
              <a:gd name="connsiteY15" fmla="*/ 298579 h 914400"/>
              <a:gd name="connsiteX16" fmla="*/ 543988 w 3492461"/>
              <a:gd name="connsiteY16" fmla="*/ 130628 h 914400"/>
              <a:gd name="connsiteX17" fmla="*/ 488004 w 3492461"/>
              <a:gd name="connsiteY17" fmla="*/ 727787 h 914400"/>
              <a:gd name="connsiteX18" fmla="*/ 226747 w 3492461"/>
              <a:gd name="connsiteY18" fmla="*/ 709126 h 914400"/>
              <a:gd name="connsiteX19" fmla="*/ 394698 w 3492461"/>
              <a:gd name="connsiteY19" fmla="*/ 615820 h 914400"/>
              <a:gd name="connsiteX20" fmla="*/ 413359 w 3492461"/>
              <a:gd name="connsiteY20" fmla="*/ 709126 h 914400"/>
              <a:gd name="connsiteX21" fmla="*/ 376037 w 3492461"/>
              <a:gd name="connsiteY21" fmla="*/ 634481 h 914400"/>
              <a:gd name="connsiteX22" fmla="*/ 413359 w 3492461"/>
              <a:gd name="connsiteY22" fmla="*/ 447869 h 914400"/>
              <a:gd name="connsiteX23" fmla="*/ 693278 w 3492461"/>
              <a:gd name="connsiteY23" fmla="*/ 373224 h 914400"/>
              <a:gd name="connsiteX24" fmla="*/ 861229 w 3492461"/>
              <a:gd name="connsiteY24" fmla="*/ 727787 h 914400"/>
              <a:gd name="connsiteX25" fmla="*/ 693278 w 3492461"/>
              <a:gd name="connsiteY25" fmla="*/ 634481 h 914400"/>
              <a:gd name="connsiteX26" fmla="*/ 711939 w 3492461"/>
              <a:gd name="connsiteY26" fmla="*/ 261257 h 914400"/>
              <a:gd name="connsiteX27" fmla="*/ 2111531 w 3492461"/>
              <a:gd name="connsiteY27" fmla="*/ 298579 h 914400"/>
              <a:gd name="connsiteX28" fmla="*/ 2186176 w 3492461"/>
              <a:gd name="connsiteY28" fmla="*/ 503853 h 914400"/>
              <a:gd name="connsiteX29" fmla="*/ 2130192 w 3492461"/>
              <a:gd name="connsiteY29" fmla="*/ 597159 h 914400"/>
              <a:gd name="connsiteX30" fmla="*/ 1719645 w 3492461"/>
              <a:gd name="connsiteY30" fmla="*/ 541175 h 914400"/>
              <a:gd name="connsiteX31" fmla="*/ 1700984 w 3492461"/>
              <a:gd name="connsiteY31" fmla="*/ 298579 h 914400"/>
              <a:gd name="connsiteX32" fmla="*/ 1924918 w 3492461"/>
              <a:gd name="connsiteY32" fmla="*/ 261257 h 914400"/>
              <a:gd name="connsiteX33" fmla="*/ 2428771 w 3492461"/>
              <a:gd name="connsiteY33" fmla="*/ 298579 h 914400"/>
              <a:gd name="connsiteX34" fmla="*/ 2503416 w 3492461"/>
              <a:gd name="connsiteY34" fmla="*/ 410547 h 914400"/>
              <a:gd name="connsiteX35" fmla="*/ 2074208 w 3492461"/>
              <a:gd name="connsiteY35" fmla="*/ 522514 h 914400"/>
              <a:gd name="connsiteX36" fmla="*/ 2092869 w 3492461"/>
              <a:gd name="connsiteY36" fmla="*/ 298579 h 914400"/>
              <a:gd name="connsiteX37" fmla="*/ 2783335 w 3492461"/>
              <a:gd name="connsiteY37" fmla="*/ 410547 h 914400"/>
              <a:gd name="connsiteX38" fmla="*/ 2839318 w 3492461"/>
              <a:gd name="connsiteY38" fmla="*/ 541175 h 914400"/>
              <a:gd name="connsiteX39" fmla="*/ 2186176 w 3492461"/>
              <a:gd name="connsiteY39" fmla="*/ 634481 h 914400"/>
              <a:gd name="connsiteX40" fmla="*/ 2148853 w 3492461"/>
              <a:gd name="connsiteY40" fmla="*/ 503853 h 914400"/>
              <a:gd name="connsiteX41" fmla="*/ 3212543 w 3492461"/>
              <a:gd name="connsiteY41" fmla="*/ 317240 h 914400"/>
              <a:gd name="connsiteX42" fmla="*/ 2932624 w 3492461"/>
              <a:gd name="connsiteY42" fmla="*/ 541175 h 914400"/>
              <a:gd name="connsiteX43" fmla="*/ 2857980 w 3492461"/>
              <a:gd name="connsiteY43" fmla="*/ 503853 h 914400"/>
              <a:gd name="connsiteX44" fmla="*/ 2839318 w 3492461"/>
              <a:gd name="connsiteY44" fmla="*/ 354563 h 914400"/>
              <a:gd name="connsiteX45" fmla="*/ 3436478 w 3492461"/>
              <a:gd name="connsiteY45" fmla="*/ 335902 h 914400"/>
              <a:gd name="connsiteX46" fmla="*/ 3492461 w 3492461"/>
              <a:gd name="connsiteY46" fmla="*/ 410547 h 914400"/>
              <a:gd name="connsiteX47" fmla="*/ 3100576 w 3492461"/>
              <a:gd name="connsiteY47" fmla="*/ 485191 h 914400"/>
              <a:gd name="connsiteX48" fmla="*/ 3156559 w 3492461"/>
              <a:gd name="connsiteY48" fmla="*/ 298579 h 914400"/>
              <a:gd name="connsiteX49" fmla="*/ 3361833 w 3492461"/>
              <a:gd name="connsiteY49" fmla="*/ 261257 h 914400"/>
              <a:gd name="connsiteX50" fmla="*/ 3287188 w 3492461"/>
              <a:gd name="connsiteY50" fmla="*/ 354563 h 914400"/>
              <a:gd name="connsiteX51" fmla="*/ 2857980 w 3492461"/>
              <a:gd name="connsiteY51" fmla="*/ 298579 h 914400"/>
              <a:gd name="connsiteX52" fmla="*/ 3399155 w 3492461"/>
              <a:gd name="connsiteY52" fmla="*/ 18661 h 914400"/>
              <a:gd name="connsiteX53" fmla="*/ 3417816 w 3492461"/>
              <a:gd name="connsiteY53" fmla="*/ 130628 h 914400"/>
              <a:gd name="connsiteX54" fmla="*/ 3305849 w 3492461"/>
              <a:gd name="connsiteY54" fmla="*/ 335902 h 914400"/>
              <a:gd name="connsiteX55" fmla="*/ 2391449 w 3492461"/>
              <a:gd name="connsiteY55" fmla="*/ 0 h 914400"/>
              <a:gd name="connsiteX56" fmla="*/ 2354127 w 3492461"/>
              <a:gd name="connsiteY56" fmla="*/ 354563 h 914400"/>
              <a:gd name="connsiteX57" fmla="*/ 2260820 w 3492461"/>
              <a:gd name="connsiteY57" fmla="*/ 429208 h 914400"/>
              <a:gd name="connsiteX58" fmla="*/ 1477049 w 3492461"/>
              <a:gd name="connsiteY58" fmla="*/ 410547 h 914400"/>
              <a:gd name="connsiteX59" fmla="*/ 1495710 w 3492461"/>
              <a:gd name="connsiteY59" fmla="*/ 447869 h 914400"/>
              <a:gd name="connsiteX60" fmla="*/ 1514371 w 3492461"/>
              <a:gd name="connsiteY60" fmla="*/ 559836 h 914400"/>
              <a:gd name="connsiteX61" fmla="*/ 1010518 w 3492461"/>
              <a:gd name="connsiteY61" fmla="*/ 522514 h 914400"/>
              <a:gd name="connsiteX62" fmla="*/ 861229 w 3492461"/>
              <a:gd name="connsiteY62" fmla="*/ 373224 h 914400"/>
              <a:gd name="connsiteX63" fmla="*/ 954535 w 3492461"/>
              <a:gd name="connsiteY63" fmla="*/ 186612 h 914400"/>
              <a:gd name="connsiteX64" fmla="*/ 1010518 w 3492461"/>
              <a:gd name="connsiteY64" fmla="*/ 317240 h 914400"/>
              <a:gd name="connsiteX65" fmla="*/ 749261 w 3492461"/>
              <a:gd name="connsiteY65" fmla="*/ 391885 h 914400"/>
              <a:gd name="connsiteX66" fmla="*/ 693278 w 3492461"/>
              <a:gd name="connsiteY66" fmla="*/ 354563 h 914400"/>
              <a:gd name="connsiteX67" fmla="*/ 674616 w 3492461"/>
              <a:gd name="connsiteY67" fmla="*/ 167951 h 914400"/>
              <a:gd name="connsiteX68" fmla="*/ 1066502 w 3492461"/>
              <a:gd name="connsiteY68" fmla="*/ 111967 h 914400"/>
              <a:gd name="connsiteX69" fmla="*/ 1178469 w 3492461"/>
              <a:gd name="connsiteY69" fmla="*/ 335902 h 914400"/>
              <a:gd name="connsiteX70" fmla="*/ 898551 w 3492461"/>
              <a:gd name="connsiteY70" fmla="*/ 447869 h 914400"/>
              <a:gd name="connsiteX71" fmla="*/ 618633 w 3492461"/>
              <a:gd name="connsiteY71" fmla="*/ 335902 h 914400"/>
              <a:gd name="connsiteX72" fmla="*/ 488004 w 3492461"/>
              <a:gd name="connsiteY72" fmla="*/ 261257 h 914400"/>
              <a:gd name="connsiteX73" fmla="*/ 823906 w 3492461"/>
              <a:gd name="connsiteY73" fmla="*/ 279918 h 914400"/>
              <a:gd name="connsiteX74" fmla="*/ 842567 w 3492461"/>
              <a:gd name="connsiteY74" fmla="*/ 429208 h 914400"/>
              <a:gd name="connsiteX75" fmla="*/ 711939 w 3492461"/>
              <a:gd name="connsiteY75" fmla="*/ 447869 h 914400"/>
              <a:gd name="connsiteX76" fmla="*/ 488004 w 3492461"/>
              <a:gd name="connsiteY76" fmla="*/ 429208 h 914400"/>
              <a:gd name="connsiteX77" fmla="*/ 338714 w 3492461"/>
              <a:gd name="connsiteY77" fmla="*/ 391885 h 914400"/>
              <a:gd name="connsiteX78" fmla="*/ 376037 w 3492461"/>
              <a:gd name="connsiteY78" fmla="*/ 354563 h 914400"/>
              <a:gd name="connsiteX79" fmla="*/ 581310 w 3492461"/>
              <a:gd name="connsiteY79" fmla="*/ 373224 h 914400"/>
              <a:gd name="connsiteX80" fmla="*/ 506665 w 3492461"/>
              <a:gd name="connsiteY80" fmla="*/ 410547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492461" h="914400">
                <a:moveTo>
                  <a:pt x="432020" y="242595"/>
                </a:moveTo>
                <a:cubicBezTo>
                  <a:pt x="680836" y="317240"/>
                  <a:pt x="921543" y="428183"/>
                  <a:pt x="1178469" y="466530"/>
                </a:cubicBezTo>
                <a:cubicBezTo>
                  <a:pt x="1345035" y="491391"/>
                  <a:pt x="1850733" y="429208"/>
                  <a:pt x="1682322" y="429208"/>
                </a:cubicBezTo>
                <a:cubicBezTo>
                  <a:pt x="1476672" y="429208"/>
                  <a:pt x="1271775" y="454089"/>
                  <a:pt x="1066502" y="466530"/>
                </a:cubicBezTo>
                <a:cubicBezTo>
                  <a:pt x="920863" y="515077"/>
                  <a:pt x="836824" y="551224"/>
                  <a:pt x="655955" y="541175"/>
                </a:cubicBezTo>
                <a:cubicBezTo>
                  <a:pt x="633562" y="539931"/>
                  <a:pt x="631074" y="503852"/>
                  <a:pt x="618633" y="485191"/>
                </a:cubicBezTo>
                <a:cubicBezTo>
                  <a:pt x="871487" y="344717"/>
                  <a:pt x="846885" y="320273"/>
                  <a:pt x="1253114" y="410547"/>
                </a:cubicBezTo>
                <a:cubicBezTo>
                  <a:pt x="1285814" y="417814"/>
                  <a:pt x="1277996" y="472751"/>
                  <a:pt x="1290437" y="503853"/>
                </a:cubicBezTo>
                <a:cubicBezTo>
                  <a:pt x="1259335" y="640702"/>
                  <a:pt x="1312101" y="833921"/>
                  <a:pt x="1197131" y="914400"/>
                </a:cubicBezTo>
                <a:lnTo>
                  <a:pt x="637294" y="522514"/>
                </a:lnTo>
                <a:cubicBezTo>
                  <a:pt x="620962" y="507143"/>
                  <a:pt x="612412" y="485191"/>
                  <a:pt x="599971" y="466530"/>
                </a:cubicBezTo>
                <a:cubicBezTo>
                  <a:pt x="643514" y="435428"/>
                  <a:pt x="677628" y="365656"/>
                  <a:pt x="730600" y="373224"/>
                </a:cubicBezTo>
                <a:cubicBezTo>
                  <a:pt x="791560" y="381933"/>
                  <a:pt x="919101" y="482809"/>
                  <a:pt x="861229" y="503853"/>
                </a:cubicBezTo>
                <a:cubicBezTo>
                  <a:pt x="691597" y="565537"/>
                  <a:pt x="500445" y="516294"/>
                  <a:pt x="320053" y="522514"/>
                </a:cubicBezTo>
                <a:cubicBezTo>
                  <a:pt x="226747" y="503853"/>
                  <a:pt x="116258" y="523622"/>
                  <a:pt x="40135" y="466530"/>
                </a:cubicBezTo>
                <a:cubicBezTo>
                  <a:pt x="-4928" y="432733"/>
                  <a:pt x="-13328" y="342871"/>
                  <a:pt x="21473" y="298579"/>
                </a:cubicBezTo>
                <a:cubicBezTo>
                  <a:pt x="73398" y="232493"/>
                  <a:pt x="505316" y="140296"/>
                  <a:pt x="543988" y="130628"/>
                </a:cubicBezTo>
                <a:cubicBezTo>
                  <a:pt x="564490" y="284397"/>
                  <a:pt x="644625" y="595896"/>
                  <a:pt x="488004" y="727787"/>
                </a:cubicBezTo>
                <a:cubicBezTo>
                  <a:pt x="421221" y="784025"/>
                  <a:pt x="313833" y="715346"/>
                  <a:pt x="226747" y="709126"/>
                </a:cubicBezTo>
                <a:cubicBezTo>
                  <a:pt x="282731" y="678024"/>
                  <a:pt x="330655" y="615820"/>
                  <a:pt x="394698" y="615820"/>
                </a:cubicBezTo>
                <a:cubicBezTo>
                  <a:pt x="426416" y="615820"/>
                  <a:pt x="435787" y="686698"/>
                  <a:pt x="413359" y="709126"/>
                </a:cubicBezTo>
                <a:cubicBezTo>
                  <a:pt x="393688" y="728797"/>
                  <a:pt x="388478" y="659363"/>
                  <a:pt x="376037" y="634481"/>
                </a:cubicBezTo>
                <a:cubicBezTo>
                  <a:pt x="388478" y="572277"/>
                  <a:pt x="377251" y="500025"/>
                  <a:pt x="413359" y="447869"/>
                </a:cubicBezTo>
                <a:cubicBezTo>
                  <a:pt x="454019" y="389137"/>
                  <a:pt x="641021" y="379756"/>
                  <a:pt x="693278" y="373224"/>
                </a:cubicBezTo>
                <a:cubicBezTo>
                  <a:pt x="739965" y="427692"/>
                  <a:pt x="946098" y="628773"/>
                  <a:pt x="861229" y="727787"/>
                </a:cubicBezTo>
                <a:cubicBezTo>
                  <a:pt x="819550" y="776412"/>
                  <a:pt x="749262" y="665583"/>
                  <a:pt x="693278" y="634481"/>
                </a:cubicBezTo>
                <a:cubicBezTo>
                  <a:pt x="699498" y="510073"/>
                  <a:pt x="605854" y="326540"/>
                  <a:pt x="711939" y="261257"/>
                </a:cubicBezTo>
                <a:cubicBezTo>
                  <a:pt x="1035584" y="62091"/>
                  <a:pt x="1792072" y="246775"/>
                  <a:pt x="2111531" y="298579"/>
                </a:cubicBezTo>
                <a:cubicBezTo>
                  <a:pt x="2136413" y="367004"/>
                  <a:pt x="2181634" y="431187"/>
                  <a:pt x="2186176" y="503853"/>
                </a:cubicBezTo>
                <a:cubicBezTo>
                  <a:pt x="2188438" y="540053"/>
                  <a:pt x="2166347" y="594267"/>
                  <a:pt x="2130192" y="597159"/>
                </a:cubicBezTo>
                <a:cubicBezTo>
                  <a:pt x="1992516" y="608173"/>
                  <a:pt x="1856494" y="559836"/>
                  <a:pt x="1719645" y="541175"/>
                </a:cubicBezTo>
                <a:cubicBezTo>
                  <a:pt x="1713425" y="460310"/>
                  <a:pt x="1653022" y="363982"/>
                  <a:pt x="1700984" y="298579"/>
                </a:cubicBezTo>
                <a:cubicBezTo>
                  <a:pt x="1745735" y="237555"/>
                  <a:pt x="1849244" y="261257"/>
                  <a:pt x="1924918" y="261257"/>
                </a:cubicBezTo>
                <a:cubicBezTo>
                  <a:pt x="2093329" y="261257"/>
                  <a:pt x="2260820" y="286138"/>
                  <a:pt x="2428771" y="298579"/>
                </a:cubicBezTo>
                <a:cubicBezTo>
                  <a:pt x="2453653" y="335902"/>
                  <a:pt x="2500432" y="365790"/>
                  <a:pt x="2503416" y="410547"/>
                </a:cubicBezTo>
                <a:cubicBezTo>
                  <a:pt x="2523731" y="715255"/>
                  <a:pt x="2258338" y="550134"/>
                  <a:pt x="2074208" y="522514"/>
                </a:cubicBezTo>
                <a:cubicBezTo>
                  <a:pt x="2080428" y="447869"/>
                  <a:pt x="2022958" y="325468"/>
                  <a:pt x="2092869" y="298579"/>
                </a:cubicBezTo>
                <a:cubicBezTo>
                  <a:pt x="2285162" y="224620"/>
                  <a:pt x="2589269" y="345858"/>
                  <a:pt x="2783335" y="410547"/>
                </a:cubicBezTo>
                <a:cubicBezTo>
                  <a:pt x="2801996" y="454090"/>
                  <a:pt x="2864935" y="501326"/>
                  <a:pt x="2839318" y="541175"/>
                </a:cubicBezTo>
                <a:cubicBezTo>
                  <a:pt x="2697310" y="762076"/>
                  <a:pt x="2359185" y="649525"/>
                  <a:pt x="2186176" y="634481"/>
                </a:cubicBezTo>
                <a:cubicBezTo>
                  <a:pt x="2173735" y="590938"/>
                  <a:pt x="2133893" y="546596"/>
                  <a:pt x="2148853" y="503853"/>
                </a:cubicBezTo>
                <a:cubicBezTo>
                  <a:pt x="2323430" y="5059"/>
                  <a:pt x="2716448" y="286234"/>
                  <a:pt x="3212543" y="317240"/>
                </a:cubicBezTo>
                <a:cubicBezTo>
                  <a:pt x="3119237" y="391885"/>
                  <a:pt x="3038363" y="485523"/>
                  <a:pt x="2932624" y="541175"/>
                </a:cubicBezTo>
                <a:cubicBezTo>
                  <a:pt x="2908007" y="554131"/>
                  <a:pt x="2870421" y="528734"/>
                  <a:pt x="2857980" y="503853"/>
                </a:cubicBezTo>
                <a:cubicBezTo>
                  <a:pt x="2835552" y="458997"/>
                  <a:pt x="2845539" y="404326"/>
                  <a:pt x="2839318" y="354563"/>
                </a:cubicBezTo>
                <a:cubicBezTo>
                  <a:pt x="3014691" y="333931"/>
                  <a:pt x="3256481" y="285902"/>
                  <a:pt x="3436478" y="335902"/>
                </a:cubicBezTo>
                <a:cubicBezTo>
                  <a:pt x="3466445" y="344226"/>
                  <a:pt x="3473800" y="385665"/>
                  <a:pt x="3492461" y="410547"/>
                </a:cubicBezTo>
                <a:cubicBezTo>
                  <a:pt x="3384588" y="491450"/>
                  <a:pt x="3273406" y="596296"/>
                  <a:pt x="3100576" y="485191"/>
                </a:cubicBezTo>
                <a:cubicBezTo>
                  <a:pt x="3045948" y="450073"/>
                  <a:pt x="3107251" y="340843"/>
                  <a:pt x="3156559" y="298579"/>
                </a:cubicBezTo>
                <a:cubicBezTo>
                  <a:pt x="3209363" y="253319"/>
                  <a:pt x="3293408" y="273698"/>
                  <a:pt x="3361833" y="261257"/>
                </a:cubicBezTo>
                <a:cubicBezTo>
                  <a:pt x="3336951" y="292359"/>
                  <a:pt x="3325829" y="344903"/>
                  <a:pt x="3287188" y="354563"/>
                </a:cubicBezTo>
                <a:cubicBezTo>
                  <a:pt x="2933967" y="442868"/>
                  <a:pt x="2975950" y="455874"/>
                  <a:pt x="2857980" y="298579"/>
                </a:cubicBezTo>
                <a:cubicBezTo>
                  <a:pt x="3003011" y="66528"/>
                  <a:pt x="2976290" y="35575"/>
                  <a:pt x="3399155" y="18661"/>
                </a:cubicBezTo>
                <a:cubicBezTo>
                  <a:pt x="3436962" y="17149"/>
                  <a:pt x="3411596" y="93306"/>
                  <a:pt x="3417816" y="130628"/>
                </a:cubicBezTo>
                <a:cubicBezTo>
                  <a:pt x="3380494" y="199053"/>
                  <a:pt x="3383639" y="340764"/>
                  <a:pt x="3305849" y="335902"/>
                </a:cubicBezTo>
                <a:cubicBezTo>
                  <a:pt x="2916924" y="311594"/>
                  <a:pt x="2680615" y="165235"/>
                  <a:pt x="2391449" y="0"/>
                </a:cubicBezTo>
                <a:cubicBezTo>
                  <a:pt x="2379008" y="118188"/>
                  <a:pt x="2388729" y="240871"/>
                  <a:pt x="2354127" y="354563"/>
                </a:cubicBezTo>
                <a:cubicBezTo>
                  <a:pt x="2342530" y="392668"/>
                  <a:pt x="2300569" y="426671"/>
                  <a:pt x="2260820" y="429208"/>
                </a:cubicBezTo>
                <a:cubicBezTo>
                  <a:pt x="2000020" y="445855"/>
                  <a:pt x="1738306" y="416767"/>
                  <a:pt x="1477049" y="410547"/>
                </a:cubicBezTo>
                <a:cubicBezTo>
                  <a:pt x="1135088" y="325056"/>
                  <a:pt x="1440015" y="392174"/>
                  <a:pt x="1495710" y="447869"/>
                </a:cubicBezTo>
                <a:cubicBezTo>
                  <a:pt x="1522465" y="474624"/>
                  <a:pt x="1551768" y="554083"/>
                  <a:pt x="1514371" y="559836"/>
                </a:cubicBezTo>
                <a:cubicBezTo>
                  <a:pt x="1347918" y="585444"/>
                  <a:pt x="1178469" y="534955"/>
                  <a:pt x="1010518" y="522514"/>
                </a:cubicBezTo>
                <a:cubicBezTo>
                  <a:pt x="960755" y="472751"/>
                  <a:pt x="872799" y="442642"/>
                  <a:pt x="861229" y="373224"/>
                </a:cubicBezTo>
                <a:cubicBezTo>
                  <a:pt x="849796" y="304624"/>
                  <a:pt x="889417" y="211032"/>
                  <a:pt x="954535" y="186612"/>
                </a:cubicBezTo>
                <a:cubicBezTo>
                  <a:pt x="998892" y="169978"/>
                  <a:pt x="991857" y="273697"/>
                  <a:pt x="1010518" y="317240"/>
                </a:cubicBezTo>
                <a:cubicBezTo>
                  <a:pt x="923432" y="342122"/>
                  <a:pt x="839211" y="381302"/>
                  <a:pt x="749261" y="391885"/>
                </a:cubicBezTo>
                <a:cubicBezTo>
                  <a:pt x="726987" y="394506"/>
                  <a:pt x="700370" y="375840"/>
                  <a:pt x="693278" y="354563"/>
                </a:cubicBezTo>
                <a:cubicBezTo>
                  <a:pt x="673509" y="295257"/>
                  <a:pt x="680837" y="230155"/>
                  <a:pt x="674616" y="167951"/>
                </a:cubicBezTo>
                <a:cubicBezTo>
                  <a:pt x="735495" y="147658"/>
                  <a:pt x="975335" y="32955"/>
                  <a:pt x="1066502" y="111967"/>
                </a:cubicBezTo>
                <a:cubicBezTo>
                  <a:pt x="1129568" y="166625"/>
                  <a:pt x="1141147" y="261257"/>
                  <a:pt x="1178469" y="335902"/>
                </a:cubicBezTo>
                <a:cubicBezTo>
                  <a:pt x="1085163" y="373224"/>
                  <a:pt x="999045" y="447869"/>
                  <a:pt x="898551" y="447869"/>
                </a:cubicBezTo>
                <a:cubicBezTo>
                  <a:pt x="798057" y="447869"/>
                  <a:pt x="710119" y="377487"/>
                  <a:pt x="618633" y="335902"/>
                </a:cubicBezTo>
                <a:cubicBezTo>
                  <a:pt x="572977" y="315150"/>
                  <a:pt x="439620" y="274453"/>
                  <a:pt x="488004" y="261257"/>
                </a:cubicBezTo>
                <a:cubicBezTo>
                  <a:pt x="596193" y="231751"/>
                  <a:pt x="711939" y="273698"/>
                  <a:pt x="823906" y="279918"/>
                </a:cubicBezTo>
                <a:cubicBezTo>
                  <a:pt x="830126" y="329681"/>
                  <a:pt x="870385" y="387480"/>
                  <a:pt x="842567" y="429208"/>
                </a:cubicBezTo>
                <a:cubicBezTo>
                  <a:pt x="818169" y="465806"/>
                  <a:pt x="755924" y="447869"/>
                  <a:pt x="711939" y="447869"/>
                </a:cubicBezTo>
                <a:cubicBezTo>
                  <a:pt x="637035" y="447869"/>
                  <a:pt x="562649" y="435428"/>
                  <a:pt x="488004" y="429208"/>
                </a:cubicBezTo>
                <a:cubicBezTo>
                  <a:pt x="438241" y="416767"/>
                  <a:pt x="381394" y="420338"/>
                  <a:pt x="338714" y="391885"/>
                </a:cubicBezTo>
                <a:cubicBezTo>
                  <a:pt x="324075" y="382126"/>
                  <a:pt x="358495" y="355912"/>
                  <a:pt x="376037" y="354563"/>
                </a:cubicBezTo>
                <a:cubicBezTo>
                  <a:pt x="444541" y="349294"/>
                  <a:pt x="512886" y="367004"/>
                  <a:pt x="581310" y="373224"/>
                </a:cubicBezTo>
                <a:cubicBezTo>
                  <a:pt x="516981" y="394667"/>
                  <a:pt x="539236" y="377976"/>
                  <a:pt x="506665" y="410547"/>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7F88A4F-3DCC-4D31-AF59-894847B52D8F}"/>
              </a:ext>
            </a:extLst>
          </p:cNvPr>
          <p:cNvSpPr txBox="1"/>
          <p:nvPr/>
        </p:nvSpPr>
        <p:spPr>
          <a:xfrm>
            <a:off x="6192347" y="963620"/>
            <a:ext cx="2705878" cy="1077218"/>
          </a:xfrm>
          <a:prstGeom prst="rect">
            <a:avLst/>
          </a:prstGeom>
          <a:noFill/>
        </p:spPr>
        <p:txBody>
          <a:bodyPr wrap="square" rtlCol="0">
            <a:spAutoFit/>
          </a:bodyPr>
          <a:lstStyle/>
          <a:p>
            <a:pPr algn="ctr"/>
            <a:r>
              <a:rPr lang="en-US" sz="3200" b="1" dirty="0"/>
              <a:t>Church Boards</a:t>
            </a:r>
          </a:p>
        </p:txBody>
      </p:sp>
      <p:cxnSp>
        <p:nvCxnSpPr>
          <p:cNvPr id="9" name="Straight Connector 8">
            <a:extLst>
              <a:ext uri="{FF2B5EF4-FFF2-40B4-BE49-F238E27FC236}">
                <a16:creationId xmlns:a16="http://schemas.microsoft.com/office/drawing/2014/main" id="{1BBFC45C-F9F6-455D-A371-1128943C1B7B}"/>
              </a:ext>
            </a:extLst>
          </p:cNvPr>
          <p:cNvCxnSpPr/>
          <p:nvPr/>
        </p:nvCxnSpPr>
        <p:spPr>
          <a:xfrm>
            <a:off x="4049486" y="2258008"/>
            <a:ext cx="1045028" cy="0"/>
          </a:xfrm>
          <a:prstGeom prst="line">
            <a:avLst/>
          </a:prstGeom>
        </p:spPr>
        <p:style>
          <a:lnRef idx="1">
            <a:schemeClr val="dk1"/>
          </a:lnRef>
          <a:fillRef idx="0">
            <a:schemeClr val="dk1"/>
          </a:fillRef>
          <a:effectRef idx="0">
            <a:schemeClr val="dk1"/>
          </a:effectRef>
          <a:fontRef idx="minor">
            <a:schemeClr val="tx1"/>
          </a:fontRef>
        </p:style>
      </p:cxnSp>
      <p:sp>
        <p:nvSpPr>
          <p:cNvPr id="10" name="Freeform: Shape 9">
            <a:extLst>
              <a:ext uri="{FF2B5EF4-FFF2-40B4-BE49-F238E27FC236}">
                <a16:creationId xmlns:a16="http://schemas.microsoft.com/office/drawing/2014/main" id="{05DB2D56-56CB-465C-8D19-C44FC554E83E}"/>
              </a:ext>
            </a:extLst>
          </p:cNvPr>
          <p:cNvSpPr/>
          <p:nvPr/>
        </p:nvSpPr>
        <p:spPr>
          <a:xfrm>
            <a:off x="3557520" y="2250189"/>
            <a:ext cx="1093623" cy="392868"/>
          </a:xfrm>
          <a:custGeom>
            <a:avLst/>
            <a:gdLst>
              <a:gd name="connsiteX0" fmla="*/ 379998 w 1093623"/>
              <a:gd name="connsiteY0" fmla="*/ 119787 h 392868"/>
              <a:gd name="connsiteX1" fmla="*/ 1089125 w 1093623"/>
              <a:gd name="connsiteY1" fmla="*/ 82464 h 392868"/>
              <a:gd name="connsiteX2" fmla="*/ 1051802 w 1093623"/>
              <a:gd name="connsiteY2" fmla="*/ 119787 h 392868"/>
              <a:gd name="connsiteX3" fmla="*/ 902513 w 1093623"/>
              <a:gd name="connsiteY3" fmla="*/ 157109 h 392868"/>
              <a:gd name="connsiteX4" fmla="*/ 753223 w 1093623"/>
              <a:gd name="connsiteY4" fmla="*/ 119787 h 392868"/>
              <a:gd name="connsiteX5" fmla="*/ 734562 w 1093623"/>
              <a:gd name="connsiteY5" fmla="*/ 26480 h 392868"/>
              <a:gd name="connsiteX6" fmla="*/ 603933 w 1093623"/>
              <a:gd name="connsiteY6" fmla="*/ 101125 h 392868"/>
              <a:gd name="connsiteX7" fmla="*/ 100080 w 1093623"/>
              <a:gd name="connsiteY7" fmla="*/ 119787 h 392868"/>
              <a:gd name="connsiteX8" fmla="*/ 193386 w 1093623"/>
              <a:gd name="connsiteY8" fmla="*/ 7819 h 392868"/>
              <a:gd name="connsiteX9" fmla="*/ 678578 w 1093623"/>
              <a:gd name="connsiteY9" fmla="*/ 138448 h 392868"/>
              <a:gd name="connsiteX10" fmla="*/ 454643 w 1093623"/>
              <a:gd name="connsiteY10" fmla="*/ 362382 h 392868"/>
              <a:gd name="connsiteX11" fmla="*/ 417321 w 1093623"/>
              <a:gd name="connsiteY11" fmla="*/ 325060 h 39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623" h="392868">
                <a:moveTo>
                  <a:pt x="379998" y="119787"/>
                </a:moveTo>
                <a:cubicBezTo>
                  <a:pt x="616374" y="107346"/>
                  <a:pt x="852422" y="82464"/>
                  <a:pt x="1089125" y="82464"/>
                </a:cubicBezTo>
                <a:cubicBezTo>
                  <a:pt x="1106719" y="82464"/>
                  <a:pt x="1068138" y="113253"/>
                  <a:pt x="1051802" y="119787"/>
                </a:cubicBezTo>
                <a:cubicBezTo>
                  <a:pt x="1004176" y="138837"/>
                  <a:pt x="952276" y="144668"/>
                  <a:pt x="902513" y="157109"/>
                </a:cubicBezTo>
                <a:cubicBezTo>
                  <a:pt x="852750" y="144668"/>
                  <a:pt x="793713" y="151279"/>
                  <a:pt x="753223" y="119787"/>
                </a:cubicBezTo>
                <a:cubicBezTo>
                  <a:pt x="728186" y="100314"/>
                  <a:pt x="766035" y="30414"/>
                  <a:pt x="734562" y="26480"/>
                </a:cubicBezTo>
                <a:cubicBezTo>
                  <a:pt x="684799" y="20259"/>
                  <a:pt x="653550" y="93828"/>
                  <a:pt x="603933" y="101125"/>
                </a:cubicBezTo>
                <a:cubicBezTo>
                  <a:pt x="437655" y="125578"/>
                  <a:pt x="268031" y="113566"/>
                  <a:pt x="100080" y="119787"/>
                </a:cubicBezTo>
                <a:cubicBezTo>
                  <a:pt x="51503" y="83354"/>
                  <a:pt x="-143104" y="-30637"/>
                  <a:pt x="193386" y="7819"/>
                </a:cubicBezTo>
                <a:cubicBezTo>
                  <a:pt x="359792" y="26837"/>
                  <a:pt x="516847" y="94905"/>
                  <a:pt x="678578" y="138448"/>
                </a:cubicBezTo>
                <a:cubicBezTo>
                  <a:pt x="658217" y="403148"/>
                  <a:pt x="737664" y="427695"/>
                  <a:pt x="454643" y="362382"/>
                </a:cubicBezTo>
                <a:cubicBezTo>
                  <a:pt x="437500" y="358426"/>
                  <a:pt x="429762" y="337501"/>
                  <a:pt x="417321" y="3250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76BB6BE1-475A-4FD5-9316-BA7133788998}"/>
              </a:ext>
            </a:extLst>
          </p:cNvPr>
          <p:cNvSpPr/>
          <p:nvPr/>
        </p:nvSpPr>
        <p:spPr>
          <a:xfrm>
            <a:off x="4049486" y="2034073"/>
            <a:ext cx="2429589" cy="509138"/>
          </a:xfrm>
          <a:custGeom>
            <a:avLst/>
            <a:gdLst>
              <a:gd name="connsiteX0" fmla="*/ 0 w 2429589"/>
              <a:gd name="connsiteY0" fmla="*/ 261258 h 509138"/>
              <a:gd name="connsiteX1" fmla="*/ 503853 w 2429589"/>
              <a:gd name="connsiteY1" fmla="*/ 279919 h 509138"/>
              <a:gd name="connsiteX2" fmla="*/ 335902 w 2429589"/>
              <a:gd name="connsiteY2" fmla="*/ 317241 h 509138"/>
              <a:gd name="connsiteX3" fmla="*/ 802432 w 2429589"/>
              <a:gd name="connsiteY3" fmla="*/ 298580 h 509138"/>
              <a:gd name="connsiteX4" fmla="*/ 933061 w 2429589"/>
              <a:gd name="connsiteY4" fmla="*/ 335903 h 509138"/>
              <a:gd name="connsiteX5" fmla="*/ 746449 w 2429589"/>
              <a:gd name="connsiteY5" fmla="*/ 447870 h 509138"/>
              <a:gd name="connsiteX6" fmla="*/ 634481 w 2429589"/>
              <a:gd name="connsiteY6" fmla="*/ 410547 h 509138"/>
              <a:gd name="connsiteX7" fmla="*/ 727787 w 2429589"/>
              <a:gd name="connsiteY7" fmla="*/ 373225 h 509138"/>
              <a:gd name="connsiteX8" fmla="*/ 1119673 w 2429589"/>
              <a:gd name="connsiteY8" fmla="*/ 335903 h 509138"/>
              <a:gd name="connsiteX9" fmla="*/ 1175657 w 2429589"/>
              <a:gd name="connsiteY9" fmla="*/ 354564 h 509138"/>
              <a:gd name="connsiteX10" fmla="*/ 1156996 w 2429589"/>
              <a:gd name="connsiteY10" fmla="*/ 410547 h 509138"/>
              <a:gd name="connsiteX11" fmla="*/ 895738 w 2429589"/>
              <a:gd name="connsiteY11" fmla="*/ 391886 h 509138"/>
              <a:gd name="connsiteX12" fmla="*/ 839755 w 2429589"/>
              <a:gd name="connsiteY12" fmla="*/ 261258 h 509138"/>
              <a:gd name="connsiteX13" fmla="*/ 951722 w 2429589"/>
              <a:gd name="connsiteY13" fmla="*/ 167951 h 509138"/>
              <a:gd name="connsiteX14" fmla="*/ 1380930 w 2429589"/>
              <a:gd name="connsiteY14" fmla="*/ 149290 h 509138"/>
              <a:gd name="connsiteX15" fmla="*/ 1604865 w 2429589"/>
              <a:gd name="connsiteY15" fmla="*/ 279919 h 509138"/>
              <a:gd name="connsiteX16" fmla="*/ 1586204 w 2429589"/>
              <a:gd name="connsiteY16" fmla="*/ 354564 h 509138"/>
              <a:gd name="connsiteX17" fmla="*/ 1063690 w 2429589"/>
              <a:gd name="connsiteY17" fmla="*/ 335903 h 509138"/>
              <a:gd name="connsiteX18" fmla="*/ 1548881 w 2429589"/>
              <a:gd name="connsiteY18" fmla="*/ 373225 h 509138"/>
              <a:gd name="connsiteX19" fmla="*/ 1604865 w 2429589"/>
              <a:gd name="connsiteY19" fmla="*/ 447870 h 509138"/>
              <a:gd name="connsiteX20" fmla="*/ 1511559 w 2429589"/>
              <a:gd name="connsiteY20" fmla="*/ 466531 h 509138"/>
              <a:gd name="connsiteX21" fmla="*/ 1231641 w 2429589"/>
              <a:gd name="connsiteY21" fmla="*/ 429209 h 509138"/>
              <a:gd name="connsiteX22" fmla="*/ 1418253 w 2429589"/>
              <a:gd name="connsiteY22" fmla="*/ 373225 h 509138"/>
              <a:gd name="connsiteX23" fmla="*/ 1754155 w 2429589"/>
              <a:gd name="connsiteY23" fmla="*/ 335903 h 509138"/>
              <a:gd name="connsiteX24" fmla="*/ 1828800 w 2429589"/>
              <a:gd name="connsiteY24" fmla="*/ 373225 h 509138"/>
              <a:gd name="connsiteX25" fmla="*/ 1810138 w 2429589"/>
              <a:gd name="connsiteY25" fmla="*/ 503854 h 509138"/>
              <a:gd name="connsiteX26" fmla="*/ 1474236 w 2429589"/>
              <a:gd name="connsiteY26" fmla="*/ 447870 h 509138"/>
              <a:gd name="connsiteX27" fmla="*/ 1996751 w 2429589"/>
              <a:gd name="connsiteY27" fmla="*/ 298580 h 509138"/>
              <a:gd name="connsiteX28" fmla="*/ 2146041 w 2429589"/>
              <a:gd name="connsiteY28" fmla="*/ 242596 h 509138"/>
              <a:gd name="connsiteX29" fmla="*/ 2369975 w 2429589"/>
              <a:gd name="connsiteY29" fmla="*/ 223935 h 509138"/>
              <a:gd name="connsiteX30" fmla="*/ 1847461 w 2429589"/>
              <a:gd name="connsiteY30" fmla="*/ 261258 h 509138"/>
              <a:gd name="connsiteX31" fmla="*/ 1866122 w 2429589"/>
              <a:gd name="connsiteY31" fmla="*/ 186613 h 509138"/>
              <a:gd name="connsiteX32" fmla="*/ 1884783 w 2429589"/>
              <a:gd name="connsiteY32" fmla="*/ 279919 h 509138"/>
              <a:gd name="connsiteX33" fmla="*/ 1380930 w 2429589"/>
              <a:gd name="connsiteY33" fmla="*/ 223935 h 509138"/>
              <a:gd name="connsiteX34" fmla="*/ 1175657 w 2429589"/>
              <a:gd name="connsiteY34" fmla="*/ 74645 h 509138"/>
              <a:gd name="connsiteX35" fmla="*/ 1156996 w 2429589"/>
              <a:gd name="connsiteY35" fmla="*/ 18662 h 509138"/>
              <a:gd name="connsiteX36" fmla="*/ 1380930 w 2429589"/>
              <a:gd name="connsiteY36" fmla="*/ 0 h 509138"/>
              <a:gd name="connsiteX37" fmla="*/ 1436914 w 2429589"/>
              <a:gd name="connsiteY37" fmla="*/ 37323 h 509138"/>
              <a:gd name="connsiteX38" fmla="*/ 1399592 w 2429589"/>
              <a:gd name="connsiteY38" fmla="*/ 167951 h 509138"/>
              <a:gd name="connsiteX39" fmla="*/ 429208 w 2429589"/>
              <a:gd name="connsiteY39" fmla="*/ 37323 h 509138"/>
              <a:gd name="connsiteX40" fmla="*/ 690465 w 2429589"/>
              <a:gd name="connsiteY40" fmla="*/ 223935 h 509138"/>
              <a:gd name="connsiteX41" fmla="*/ 354563 w 2429589"/>
              <a:gd name="connsiteY41" fmla="*/ 354564 h 509138"/>
              <a:gd name="connsiteX42" fmla="*/ 354563 w 2429589"/>
              <a:gd name="connsiteY42" fmla="*/ 317241 h 5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29589" h="509138">
                <a:moveTo>
                  <a:pt x="0" y="261258"/>
                </a:moveTo>
                <a:cubicBezTo>
                  <a:pt x="167951" y="267478"/>
                  <a:pt x="338074" y="252289"/>
                  <a:pt x="503853" y="279919"/>
                </a:cubicBezTo>
                <a:cubicBezTo>
                  <a:pt x="560422" y="289347"/>
                  <a:pt x="278664" y="313664"/>
                  <a:pt x="335902" y="317241"/>
                </a:cubicBezTo>
                <a:cubicBezTo>
                  <a:pt x="491233" y="326949"/>
                  <a:pt x="646922" y="304800"/>
                  <a:pt x="802432" y="298580"/>
                </a:cubicBezTo>
                <a:cubicBezTo>
                  <a:pt x="845975" y="311021"/>
                  <a:pt x="915222" y="294279"/>
                  <a:pt x="933061" y="335903"/>
                </a:cubicBezTo>
                <a:cubicBezTo>
                  <a:pt x="975650" y="435277"/>
                  <a:pt x="763882" y="444965"/>
                  <a:pt x="746449" y="447870"/>
                </a:cubicBezTo>
                <a:cubicBezTo>
                  <a:pt x="709126" y="435429"/>
                  <a:pt x="644023" y="448714"/>
                  <a:pt x="634481" y="410547"/>
                </a:cubicBezTo>
                <a:cubicBezTo>
                  <a:pt x="626356" y="378049"/>
                  <a:pt x="694679" y="378319"/>
                  <a:pt x="727787" y="373225"/>
                </a:cubicBezTo>
                <a:cubicBezTo>
                  <a:pt x="857481" y="353272"/>
                  <a:pt x="989044" y="348344"/>
                  <a:pt x="1119673" y="335903"/>
                </a:cubicBezTo>
                <a:cubicBezTo>
                  <a:pt x="1138334" y="342123"/>
                  <a:pt x="1166860" y="336970"/>
                  <a:pt x="1175657" y="354564"/>
                </a:cubicBezTo>
                <a:cubicBezTo>
                  <a:pt x="1184454" y="372158"/>
                  <a:pt x="1176494" y="407947"/>
                  <a:pt x="1156996" y="410547"/>
                </a:cubicBezTo>
                <a:cubicBezTo>
                  <a:pt x="1070454" y="422086"/>
                  <a:pt x="982824" y="398106"/>
                  <a:pt x="895738" y="391886"/>
                </a:cubicBezTo>
                <a:cubicBezTo>
                  <a:pt x="877077" y="348343"/>
                  <a:pt x="828265" y="307217"/>
                  <a:pt x="839755" y="261258"/>
                </a:cubicBezTo>
                <a:cubicBezTo>
                  <a:pt x="851538" y="214126"/>
                  <a:pt x="904147" y="177794"/>
                  <a:pt x="951722" y="167951"/>
                </a:cubicBezTo>
                <a:cubicBezTo>
                  <a:pt x="1091956" y="138937"/>
                  <a:pt x="1237861" y="155510"/>
                  <a:pt x="1380930" y="149290"/>
                </a:cubicBezTo>
                <a:cubicBezTo>
                  <a:pt x="1455575" y="192833"/>
                  <a:pt x="1543759" y="218813"/>
                  <a:pt x="1604865" y="279919"/>
                </a:cubicBezTo>
                <a:cubicBezTo>
                  <a:pt x="1623000" y="298054"/>
                  <a:pt x="1611715" y="351925"/>
                  <a:pt x="1586204" y="354564"/>
                </a:cubicBezTo>
                <a:cubicBezTo>
                  <a:pt x="1412847" y="372498"/>
                  <a:pt x="1237861" y="342123"/>
                  <a:pt x="1063690" y="335903"/>
                </a:cubicBezTo>
                <a:cubicBezTo>
                  <a:pt x="1225420" y="348344"/>
                  <a:pt x="1390037" y="340361"/>
                  <a:pt x="1548881" y="373225"/>
                </a:cubicBezTo>
                <a:cubicBezTo>
                  <a:pt x="1579338" y="379526"/>
                  <a:pt x="1616416" y="418992"/>
                  <a:pt x="1604865" y="447870"/>
                </a:cubicBezTo>
                <a:cubicBezTo>
                  <a:pt x="1593085" y="477319"/>
                  <a:pt x="1542661" y="460311"/>
                  <a:pt x="1511559" y="466531"/>
                </a:cubicBezTo>
                <a:lnTo>
                  <a:pt x="1231641" y="429209"/>
                </a:lnTo>
                <a:cubicBezTo>
                  <a:pt x="1185719" y="383287"/>
                  <a:pt x="1354321" y="384641"/>
                  <a:pt x="1418253" y="373225"/>
                </a:cubicBezTo>
                <a:cubicBezTo>
                  <a:pt x="1529155" y="353421"/>
                  <a:pt x="1642188" y="348344"/>
                  <a:pt x="1754155" y="335903"/>
                </a:cubicBezTo>
                <a:cubicBezTo>
                  <a:pt x="1779037" y="348344"/>
                  <a:pt x="1820003" y="346834"/>
                  <a:pt x="1828800" y="373225"/>
                </a:cubicBezTo>
                <a:cubicBezTo>
                  <a:pt x="1842709" y="414953"/>
                  <a:pt x="1853180" y="494793"/>
                  <a:pt x="1810138" y="503854"/>
                </a:cubicBezTo>
                <a:cubicBezTo>
                  <a:pt x="1699061" y="527239"/>
                  <a:pt x="1586203" y="466531"/>
                  <a:pt x="1474236" y="447870"/>
                </a:cubicBezTo>
                <a:cubicBezTo>
                  <a:pt x="2083049" y="244932"/>
                  <a:pt x="1246914" y="517283"/>
                  <a:pt x="1996751" y="298580"/>
                </a:cubicBezTo>
                <a:cubicBezTo>
                  <a:pt x="2047772" y="283699"/>
                  <a:pt x="2093926" y="253019"/>
                  <a:pt x="2146041" y="242596"/>
                </a:cubicBezTo>
                <a:cubicBezTo>
                  <a:pt x="2219490" y="227906"/>
                  <a:pt x="2295330" y="230155"/>
                  <a:pt x="2369975" y="223935"/>
                </a:cubicBezTo>
                <a:cubicBezTo>
                  <a:pt x="2488474" y="579429"/>
                  <a:pt x="2483522" y="404884"/>
                  <a:pt x="1847461" y="261258"/>
                </a:cubicBezTo>
                <a:cubicBezTo>
                  <a:pt x="1853681" y="236376"/>
                  <a:pt x="1843182" y="175143"/>
                  <a:pt x="1866122" y="186613"/>
                </a:cubicBezTo>
                <a:cubicBezTo>
                  <a:pt x="1894491" y="200798"/>
                  <a:pt x="1916408" y="277486"/>
                  <a:pt x="1884783" y="279919"/>
                </a:cubicBezTo>
                <a:cubicBezTo>
                  <a:pt x="1716296" y="292879"/>
                  <a:pt x="1548881" y="242596"/>
                  <a:pt x="1380930" y="223935"/>
                </a:cubicBezTo>
                <a:cubicBezTo>
                  <a:pt x="1312506" y="174172"/>
                  <a:pt x="1238025" y="131816"/>
                  <a:pt x="1175657" y="74645"/>
                </a:cubicBezTo>
                <a:cubicBezTo>
                  <a:pt x="1161157" y="61353"/>
                  <a:pt x="1138510" y="25384"/>
                  <a:pt x="1156996" y="18662"/>
                </a:cubicBezTo>
                <a:cubicBezTo>
                  <a:pt x="1227390" y="-6936"/>
                  <a:pt x="1306285" y="6221"/>
                  <a:pt x="1380930" y="0"/>
                </a:cubicBezTo>
                <a:cubicBezTo>
                  <a:pt x="1399591" y="12441"/>
                  <a:pt x="1434437" y="15032"/>
                  <a:pt x="1436914" y="37323"/>
                </a:cubicBezTo>
                <a:cubicBezTo>
                  <a:pt x="1441915" y="82331"/>
                  <a:pt x="1444877" y="167951"/>
                  <a:pt x="1399592" y="167951"/>
                </a:cubicBezTo>
                <a:cubicBezTo>
                  <a:pt x="1073213" y="167951"/>
                  <a:pt x="752669" y="80866"/>
                  <a:pt x="429208" y="37323"/>
                </a:cubicBezTo>
                <a:cubicBezTo>
                  <a:pt x="516294" y="99527"/>
                  <a:pt x="664509" y="120110"/>
                  <a:pt x="690465" y="223935"/>
                </a:cubicBezTo>
                <a:cubicBezTo>
                  <a:pt x="768203" y="534886"/>
                  <a:pt x="400822" y="380263"/>
                  <a:pt x="354563" y="354564"/>
                </a:cubicBezTo>
                <a:cubicBezTo>
                  <a:pt x="343688" y="348522"/>
                  <a:pt x="354563" y="329682"/>
                  <a:pt x="354563" y="317241"/>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36032D1-B89D-43AB-B461-9EE87ED33078}"/>
              </a:ext>
            </a:extLst>
          </p:cNvPr>
          <p:cNvSpPr txBox="1"/>
          <p:nvPr/>
        </p:nvSpPr>
        <p:spPr>
          <a:xfrm>
            <a:off x="6574718" y="2040655"/>
            <a:ext cx="1825621" cy="523220"/>
          </a:xfrm>
          <a:prstGeom prst="rect">
            <a:avLst/>
          </a:prstGeom>
          <a:noFill/>
        </p:spPr>
        <p:txBody>
          <a:bodyPr wrap="square" rtlCol="0">
            <a:spAutoFit/>
          </a:bodyPr>
          <a:lstStyle/>
          <a:p>
            <a:r>
              <a:rPr lang="en-US" sz="2800" b="1" dirty="0"/>
              <a:t>Koerting</a:t>
            </a:r>
          </a:p>
        </p:txBody>
      </p:sp>
      <p:pic>
        <p:nvPicPr>
          <p:cNvPr id="2" name="Picture 1">
            <a:extLst>
              <a:ext uri="{FF2B5EF4-FFF2-40B4-BE49-F238E27FC236}">
                <a16:creationId xmlns:a16="http://schemas.microsoft.com/office/drawing/2014/main" id="{539FDCED-C837-49A1-AAA1-2ED094B912DC}"/>
              </a:ext>
            </a:extLst>
          </p:cNvPr>
          <p:cNvPicPr>
            <a:picLocks noChangeAspect="1"/>
          </p:cNvPicPr>
          <p:nvPr/>
        </p:nvPicPr>
        <p:blipFill>
          <a:blip r:embed="rId3"/>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408275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2709-5F1B-4551-B266-46646AE4F134}"/>
              </a:ext>
            </a:extLst>
          </p:cNvPr>
          <p:cNvSpPr>
            <a:spLocks noGrp="1"/>
          </p:cNvSpPr>
          <p:nvPr>
            <p:ph type="title"/>
          </p:nvPr>
        </p:nvSpPr>
        <p:spPr/>
        <p:txBody>
          <a:bodyPr/>
          <a:lstStyle/>
          <a:p>
            <a:r>
              <a:rPr lang="en-US" dirty="0">
                <a:solidFill>
                  <a:schemeClr val="tx1"/>
                </a:solidFill>
              </a:rPr>
              <a:t>Equipment</a:t>
            </a:r>
          </a:p>
        </p:txBody>
      </p:sp>
      <p:sp>
        <p:nvSpPr>
          <p:cNvPr id="3" name="Content Placeholder 2">
            <a:extLst>
              <a:ext uri="{FF2B5EF4-FFF2-40B4-BE49-F238E27FC236}">
                <a16:creationId xmlns:a16="http://schemas.microsoft.com/office/drawing/2014/main" id="{6DEB5313-B9D8-4AFE-A27B-8EBD552C994A}"/>
              </a:ext>
            </a:extLst>
          </p:cNvPr>
          <p:cNvSpPr>
            <a:spLocks noGrp="1"/>
          </p:cNvSpPr>
          <p:nvPr>
            <p:ph idx="1"/>
          </p:nvPr>
        </p:nvSpPr>
        <p:spPr/>
        <p:txBody>
          <a:bodyPr>
            <a:normAutofit/>
          </a:bodyPr>
          <a:lstStyle/>
          <a:p>
            <a:r>
              <a:rPr lang="en-US" sz="3200" dirty="0">
                <a:solidFill>
                  <a:schemeClr val="tx1"/>
                </a:solidFill>
              </a:rPr>
              <a:t>Camping equipment</a:t>
            </a:r>
          </a:p>
          <a:p>
            <a:r>
              <a:rPr lang="en-US" sz="3200" dirty="0">
                <a:solidFill>
                  <a:schemeClr val="tx1"/>
                </a:solidFill>
              </a:rPr>
              <a:t>Kitchen equipment</a:t>
            </a:r>
          </a:p>
          <a:p>
            <a:r>
              <a:rPr lang="en-US" sz="3200" dirty="0">
                <a:solidFill>
                  <a:schemeClr val="tx1"/>
                </a:solidFill>
              </a:rPr>
              <a:t>Canopies</a:t>
            </a:r>
          </a:p>
        </p:txBody>
      </p:sp>
      <p:pic>
        <p:nvPicPr>
          <p:cNvPr id="4" name="Picture 3">
            <a:extLst>
              <a:ext uri="{FF2B5EF4-FFF2-40B4-BE49-F238E27FC236}">
                <a16:creationId xmlns:a16="http://schemas.microsoft.com/office/drawing/2014/main" id="{47AA3093-175A-46CB-A6DD-6652C71EAC55}"/>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9203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FEBB-D158-4F2F-A629-ABC4CC6C2A0F}"/>
              </a:ext>
            </a:extLst>
          </p:cNvPr>
          <p:cNvSpPr>
            <a:spLocks noGrp="1"/>
          </p:cNvSpPr>
          <p:nvPr>
            <p:ph type="title"/>
          </p:nvPr>
        </p:nvSpPr>
        <p:spPr/>
        <p:txBody>
          <a:bodyPr/>
          <a:lstStyle/>
          <a:p>
            <a:r>
              <a:rPr lang="en-US" dirty="0">
                <a:solidFill>
                  <a:schemeClr val="tx1"/>
                </a:solidFill>
              </a:rPr>
              <a:t>Income</a:t>
            </a:r>
          </a:p>
        </p:txBody>
      </p:sp>
      <p:sp>
        <p:nvSpPr>
          <p:cNvPr id="3" name="Content Placeholder 2">
            <a:extLst>
              <a:ext uri="{FF2B5EF4-FFF2-40B4-BE49-F238E27FC236}">
                <a16:creationId xmlns:a16="http://schemas.microsoft.com/office/drawing/2014/main" id="{90DA11DC-4A29-4332-B5C3-2C059EBA2800}"/>
              </a:ext>
            </a:extLst>
          </p:cNvPr>
          <p:cNvSpPr>
            <a:spLocks noGrp="1"/>
          </p:cNvSpPr>
          <p:nvPr>
            <p:ph idx="1"/>
          </p:nvPr>
        </p:nvSpPr>
        <p:spPr/>
        <p:txBody>
          <a:bodyPr>
            <a:normAutofit/>
          </a:bodyPr>
          <a:lstStyle/>
          <a:p>
            <a:r>
              <a:rPr lang="en-US" sz="3200" dirty="0">
                <a:solidFill>
                  <a:schemeClr val="tx1"/>
                </a:solidFill>
              </a:rPr>
              <a:t>Funds on hand</a:t>
            </a:r>
          </a:p>
          <a:p>
            <a:r>
              <a:rPr lang="en-US" sz="3200" dirty="0">
                <a:solidFill>
                  <a:schemeClr val="tx1"/>
                </a:solidFill>
              </a:rPr>
              <a:t>Income from parents</a:t>
            </a:r>
          </a:p>
          <a:p>
            <a:r>
              <a:rPr lang="en-US" sz="3200" dirty="0">
                <a:solidFill>
                  <a:schemeClr val="tx1"/>
                </a:solidFill>
              </a:rPr>
              <a:t>Income from fundraisers</a:t>
            </a:r>
          </a:p>
          <a:p>
            <a:r>
              <a:rPr lang="en-US" sz="3200" dirty="0">
                <a:solidFill>
                  <a:schemeClr val="tx1"/>
                </a:solidFill>
              </a:rPr>
              <a:t>Funds needed from the church</a:t>
            </a:r>
          </a:p>
        </p:txBody>
      </p:sp>
      <p:pic>
        <p:nvPicPr>
          <p:cNvPr id="4" name="Picture 3">
            <a:extLst>
              <a:ext uri="{FF2B5EF4-FFF2-40B4-BE49-F238E27FC236}">
                <a16:creationId xmlns:a16="http://schemas.microsoft.com/office/drawing/2014/main" id="{2A4D5E51-334C-4EFF-AB11-40062041A688}"/>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28310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a:extLst>
              <a:ext uri="{FF2B5EF4-FFF2-40B4-BE49-F238E27FC236}">
                <a16:creationId xmlns:a16="http://schemas.microsoft.com/office/drawing/2014/main" id="{9F64F4ED-120A-4BC2-8936-40F6292030D2}"/>
              </a:ext>
            </a:extLst>
          </p:cNvPr>
          <p:cNvSpPr>
            <a:spLocks noChangeArrowheads="1"/>
          </p:cNvSpPr>
          <p:nvPr/>
        </p:nvSpPr>
        <p:spPr bwMode="auto">
          <a:xfrm>
            <a:off x="1981200" y="3429000"/>
            <a:ext cx="2895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Assess</a:t>
            </a:r>
          </a:p>
        </p:txBody>
      </p:sp>
      <p:sp>
        <p:nvSpPr>
          <p:cNvPr id="35843" name="Oval 5">
            <a:extLst>
              <a:ext uri="{FF2B5EF4-FFF2-40B4-BE49-F238E27FC236}">
                <a16:creationId xmlns:a16="http://schemas.microsoft.com/office/drawing/2014/main" id="{869D1FBC-8F7D-44B7-9BC9-53221A56683C}"/>
              </a:ext>
            </a:extLst>
          </p:cNvPr>
          <p:cNvSpPr>
            <a:spLocks noChangeArrowheads="1"/>
          </p:cNvSpPr>
          <p:nvPr/>
        </p:nvSpPr>
        <p:spPr bwMode="auto">
          <a:xfrm>
            <a:off x="7162800" y="3352800"/>
            <a:ext cx="2895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Execute</a:t>
            </a:r>
          </a:p>
        </p:txBody>
      </p:sp>
      <p:sp>
        <p:nvSpPr>
          <p:cNvPr id="35844" name="Oval 6">
            <a:extLst>
              <a:ext uri="{FF2B5EF4-FFF2-40B4-BE49-F238E27FC236}">
                <a16:creationId xmlns:a16="http://schemas.microsoft.com/office/drawing/2014/main" id="{45C3BA34-C017-4E09-B218-510CF5CA08CD}"/>
              </a:ext>
            </a:extLst>
          </p:cNvPr>
          <p:cNvSpPr>
            <a:spLocks noChangeArrowheads="1"/>
          </p:cNvSpPr>
          <p:nvPr/>
        </p:nvSpPr>
        <p:spPr bwMode="auto">
          <a:xfrm>
            <a:off x="4572000" y="762000"/>
            <a:ext cx="2895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Plan</a:t>
            </a:r>
          </a:p>
        </p:txBody>
      </p:sp>
      <p:sp>
        <p:nvSpPr>
          <p:cNvPr id="35845" name="Line 10">
            <a:extLst>
              <a:ext uri="{FF2B5EF4-FFF2-40B4-BE49-F238E27FC236}">
                <a16:creationId xmlns:a16="http://schemas.microsoft.com/office/drawing/2014/main" id="{86D2FA1A-1C4F-4F4B-9CB7-032CD6D870E4}"/>
              </a:ext>
            </a:extLst>
          </p:cNvPr>
          <p:cNvSpPr>
            <a:spLocks noChangeShapeType="1"/>
          </p:cNvSpPr>
          <p:nvPr/>
        </p:nvSpPr>
        <p:spPr bwMode="auto">
          <a:xfrm>
            <a:off x="7162800" y="2514600"/>
            <a:ext cx="76200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Line 12">
            <a:extLst>
              <a:ext uri="{FF2B5EF4-FFF2-40B4-BE49-F238E27FC236}">
                <a16:creationId xmlns:a16="http://schemas.microsoft.com/office/drawing/2014/main" id="{18DBE6BD-35D4-44CB-BE6F-91E574BE601A}"/>
              </a:ext>
            </a:extLst>
          </p:cNvPr>
          <p:cNvSpPr>
            <a:spLocks noChangeShapeType="1"/>
          </p:cNvSpPr>
          <p:nvPr/>
        </p:nvSpPr>
        <p:spPr bwMode="auto">
          <a:xfrm flipH="1">
            <a:off x="5105400" y="4419600"/>
            <a:ext cx="1905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13">
            <a:extLst>
              <a:ext uri="{FF2B5EF4-FFF2-40B4-BE49-F238E27FC236}">
                <a16:creationId xmlns:a16="http://schemas.microsoft.com/office/drawing/2014/main" id="{D4E5BFA9-6B5A-4D0A-9BFC-7B1B00794EB3}"/>
              </a:ext>
            </a:extLst>
          </p:cNvPr>
          <p:cNvSpPr>
            <a:spLocks noChangeShapeType="1"/>
          </p:cNvSpPr>
          <p:nvPr/>
        </p:nvSpPr>
        <p:spPr bwMode="auto">
          <a:xfrm flipV="1">
            <a:off x="4191000" y="2667000"/>
            <a:ext cx="76200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48" name="Picture 2">
            <a:extLst>
              <a:ext uri="{FF2B5EF4-FFF2-40B4-BE49-F238E27FC236}">
                <a16:creationId xmlns:a16="http://schemas.microsoft.com/office/drawing/2014/main" id="{7A6C2A16-0D1B-4E9C-B24A-58B649E97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6" y="6858000"/>
            <a:ext cx="61913"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1291E21-0249-4BC5-AD1E-9ABDD9E31D2A}"/>
              </a:ext>
            </a:extLst>
          </p:cNvPr>
          <p:cNvPicPr>
            <a:picLocks noChangeAspect="1"/>
          </p:cNvPicPr>
          <p:nvPr/>
        </p:nvPicPr>
        <p:blipFill>
          <a:blip r:embed="rId4"/>
          <a:stretch>
            <a:fillRect/>
          </a:stretch>
        </p:blipFill>
        <p:spPr>
          <a:xfrm>
            <a:off x="11058046" y="5486281"/>
            <a:ext cx="1133954" cy="137171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12BA1-0127-4968-A3A4-8A3AFF418C04}"/>
              </a:ext>
            </a:extLst>
          </p:cNvPr>
          <p:cNvSpPr>
            <a:spLocks noGrp="1"/>
          </p:cNvSpPr>
          <p:nvPr>
            <p:ph type="ctrTitle"/>
          </p:nvPr>
        </p:nvSpPr>
        <p:spPr/>
        <p:txBody>
          <a:bodyPr/>
          <a:lstStyle/>
          <a:p>
            <a:pPr algn="ctr"/>
            <a:r>
              <a:rPr lang="en-US" dirty="0">
                <a:solidFill>
                  <a:schemeClr val="tx1"/>
                </a:solidFill>
              </a:rPr>
              <a:t>It’s all about building trust!</a:t>
            </a:r>
          </a:p>
        </p:txBody>
      </p:sp>
      <p:sp>
        <p:nvSpPr>
          <p:cNvPr id="5" name="Subtitle 4">
            <a:extLst>
              <a:ext uri="{FF2B5EF4-FFF2-40B4-BE49-F238E27FC236}">
                <a16:creationId xmlns:a16="http://schemas.microsoft.com/office/drawing/2014/main" id="{9EEAFF82-6FC3-407A-8BF9-076EF476216F}"/>
              </a:ext>
            </a:extLst>
          </p:cNvPr>
          <p:cNvSpPr>
            <a:spLocks noGrp="1"/>
          </p:cNvSpPr>
          <p:nvPr>
            <p:ph type="subTitle" idx="1"/>
          </p:nvPr>
        </p:nvSpPr>
        <p:spPr/>
        <p:txBody>
          <a:bodyPr/>
          <a:lstStyle/>
          <a:p>
            <a:endParaRPr lang="en-US" dirty="0"/>
          </a:p>
        </p:txBody>
      </p:sp>
      <p:pic>
        <p:nvPicPr>
          <p:cNvPr id="3" name="Picture 2">
            <a:extLst>
              <a:ext uri="{FF2B5EF4-FFF2-40B4-BE49-F238E27FC236}">
                <a16:creationId xmlns:a16="http://schemas.microsoft.com/office/drawing/2014/main" id="{E09B9FEC-F61E-4016-B457-1DBA5F77D287}"/>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207944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B4AD-45E0-4C41-BB4D-68C2B0FA10BA}"/>
              </a:ext>
            </a:extLst>
          </p:cNvPr>
          <p:cNvSpPr>
            <a:spLocks noGrp="1"/>
          </p:cNvSpPr>
          <p:nvPr>
            <p:ph type="title"/>
          </p:nvPr>
        </p:nvSpPr>
        <p:spPr>
          <a:xfrm>
            <a:off x="767646" y="4315178"/>
            <a:ext cx="8596668" cy="1826581"/>
          </a:xfrm>
        </p:spPr>
        <p:txBody>
          <a:bodyPr>
            <a:normAutofit fontScale="90000"/>
          </a:bodyPr>
          <a:lstStyle/>
          <a:p>
            <a:r>
              <a:rPr lang="en-US" sz="3100" dirty="0">
                <a:solidFill>
                  <a:schemeClr val="tx1"/>
                </a:solidFill>
              </a:rPr>
              <a:t>“Trust is the church’s most important human resource.  We live in an age that exhibits a crisis of confidence in leaders.  Strategy, technique, innovation, technology, performance, and social media are important words for organizational success.  It’s easy to become preoccupied with them.  But they are ineffectual without trust.  Where trust exists, other resources become available.  Where trust is lacking, other resources will diminish.”</a:t>
            </a:r>
            <a:br>
              <a:rPr lang="en-US" sz="3100" dirty="0"/>
            </a:br>
            <a:br>
              <a:rPr lang="en-US" dirty="0">
                <a:solidFill>
                  <a:schemeClr val="tx1"/>
                </a:solidFill>
              </a:rPr>
            </a:br>
            <a:r>
              <a:rPr lang="en-US" sz="3600" dirty="0">
                <a:solidFill>
                  <a:schemeClr val="tx1"/>
                </a:solidFill>
              </a:rPr>
              <a:t>Lowell Cooper, </a:t>
            </a:r>
            <a:r>
              <a:rPr lang="en-US" sz="3600" i="1" dirty="0">
                <a:solidFill>
                  <a:schemeClr val="tx1"/>
                </a:solidFill>
              </a:rPr>
              <a:t>Adventist Review</a:t>
            </a:r>
            <a:r>
              <a:rPr lang="en-US" sz="3600" dirty="0">
                <a:solidFill>
                  <a:schemeClr val="tx1"/>
                </a:solidFill>
              </a:rPr>
              <a:t>, March 2020</a:t>
            </a:r>
          </a:p>
        </p:txBody>
      </p:sp>
      <p:sp>
        <p:nvSpPr>
          <p:cNvPr id="3" name="Text Placeholder 2">
            <a:extLst>
              <a:ext uri="{FF2B5EF4-FFF2-40B4-BE49-F238E27FC236}">
                <a16:creationId xmlns:a16="http://schemas.microsoft.com/office/drawing/2014/main" id="{F7DF0F2D-5308-4E84-8B2D-933FCE5CA945}"/>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1F605FEC-9D7A-4431-AACE-AE4DC8ABA4E1}"/>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2300522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EF8174-D4A7-45D2-9260-E77C40214EC5}"/>
              </a:ext>
            </a:extLst>
          </p:cNvPr>
          <p:cNvSpPr>
            <a:spLocks noGrp="1"/>
          </p:cNvSpPr>
          <p:nvPr>
            <p:ph type="title"/>
          </p:nvPr>
        </p:nvSpPr>
        <p:spPr>
          <a:xfrm>
            <a:off x="1061158" y="1842912"/>
            <a:ext cx="8596668" cy="1826581"/>
          </a:xfrm>
        </p:spPr>
        <p:txBody>
          <a:bodyPr>
            <a:normAutofit/>
          </a:bodyPr>
          <a:lstStyle/>
          <a:p>
            <a:r>
              <a:rPr lang="en-US" sz="8800" dirty="0">
                <a:solidFill>
                  <a:schemeClr val="tx1"/>
                </a:solidFill>
              </a:rPr>
              <a:t>Any questions?</a:t>
            </a:r>
          </a:p>
        </p:txBody>
      </p:sp>
      <p:sp>
        <p:nvSpPr>
          <p:cNvPr id="7" name="Text Placeholder 6">
            <a:extLst>
              <a:ext uri="{FF2B5EF4-FFF2-40B4-BE49-F238E27FC236}">
                <a16:creationId xmlns:a16="http://schemas.microsoft.com/office/drawing/2014/main" id="{BD0827A8-2633-45EF-93E5-2248E93C3284}"/>
              </a:ext>
            </a:extLst>
          </p:cNvPr>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57861B5D-1B76-4FC5-B182-340411801E78}"/>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482546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C8378C-3FCB-4246-8E8E-93DC1BBA5608}"/>
              </a:ext>
            </a:extLst>
          </p:cNvPr>
          <p:cNvSpPr>
            <a:spLocks noGrp="1"/>
          </p:cNvSpPr>
          <p:nvPr>
            <p:ph type="title"/>
          </p:nvPr>
        </p:nvSpPr>
        <p:spPr/>
        <p:txBody>
          <a:bodyPr/>
          <a:lstStyle/>
          <a:p>
            <a:r>
              <a:rPr lang="en-US" dirty="0">
                <a:solidFill>
                  <a:schemeClr val="tx1"/>
                </a:solidFill>
              </a:rPr>
              <a:t>Exercise – Develop a Budget</a:t>
            </a:r>
          </a:p>
        </p:txBody>
      </p:sp>
      <p:sp>
        <p:nvSpPr>
          <p:cNvPr id="5" name="Content Placeholder 4">
            <a:extLst>
              <a:ext uri="{FF2B5EF4-FFF2-40B4-BE49-F238E27FC236}">
                <a16:creationId xmlns:a16="http://schemas.microsoft.com/office/drawing/2014/main" id="{B733507A-579E-4041-9A96-03AFE9CEFA5F}"/>
              </a:ext>
            </a:extLst>
          </p:cNvPr>
          <p:cNvSpPr>
            <a:spLocks noGrp="1"/>
          </p:cNvSpPr>
          <p:nvPr>
            <p:ph idx="1"/>
          </p:nvPr>
        </p:nvSpPr>
        <p:spPr/>
        <p:txBody>
          <a:bodyPr/>
          <a:lstStyle/>
          <a:p>
            <a:r>
              <a:rPr lang="en-US" sz="3200" dirty="0">
                <a:solidFill>
                  <a:schemeClr val="tx1"/>
                </a:solidFill>
              </a:rPr>
              <a:t>A club with 25 Pathfinders and 8 staff</a:t>
            </a:r>
          </a:p>
          <a:p>
            <a:r>
              <a:rPr lang="en-US" sz="3200" dirty="0">
                <a:solidFill>
                  <a:schemeClr val="tx1"/>
                </a:solidFill>
              </a:rPr>
              <a:t>Headed to the Union Camporee in West Virginia in August</a:t>
            </a:r>
          </a:p>
          <a:p>
            <a:endParaRPr lang="en-US" dirty="0"/>
          </a:p>
        </p:txBody>
      </p:sp>
      <p:pic>
        <p:nvPicPr>
          <p:cNvPr id="3" name="Picture 2">
            <a:extLst>
              <a:ext uri="{FF2B5EF4-FFF2-40B4-BE49-F238E27FC236}">
                <a16:creationId xmlns:a16="http://schemas.microsoft.com/office/drawing/2014/main" id="{B0C7DF8B-08C6-42A9-9683-0287DDBD065B}"/>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15901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E382E7-806E-4C8F-9B14-C51B8BA77B06}"/>
              </a:ext>
            </a:extLst>
          </p:cNvPr>
          <p:cNvSpPr>
            <a:spLocks noGrp="1"/>
          </p:cNvSpPr>
          <p:nvPr>
            <p:ph type="title"/>
          </p:nvPr>
        </p:nvSpPr>
        <p:spPr/>
        <p:txBody>
          <a:bodyPr>
            <a:normAutofit/>
          </a:bodyPr>
          <a:lstStyle/>
          <a:p>
            <a:r>
              <a:rPr lang="en-US" sz="4400" dirty="0">
                <a:solidFill>
                  <a:schemeClr val="tx1"/>
                </a:solidFill>
              </a:rPr>
              <a:t>Tale of Two Boards</a:t>
            </a:r>
          </a:p>
        </p:txBody>
      </p:sp>
      <p:sp>
        <p:nvSpPr>
          <p:cNvPr id="4" name="Content Placeholder 3">
            <a:extLst>
              <a:ext uri="{FF2B5EF4-FFF2-40B4-BE49-F238E27FC236}">
                <a16:creationId xmlns:a16="http://schemas.microsoft.com/office/drawing/2014/main" id="{88E48822-0517-4D25-A358-4C100F83C332}"/>
              </a:ext>
            </a:extLst>
          </p:cNvPr>
          <p:cNvSpPr>
            <a:spLocks noGrp="1"/>
          </p:cNvSpPr>
          <p:nvPr>
            <p:ph idx="1"/>
          </p:nvPr>
        </p:nvSpPr>
        <p:spPr/>
        <p:txBody>
          <a:bodyPr>
            <a:normAutofit/>
          </a:bodyPr>
          <a:lstStyle/>
          <a:p>
            <a:r>
              <a:rPr lang="en-US" sz="3200" dirty="0">
                <a:solidFill>
                  <a:schemeClr val="tx1"/>
                </a:solidFill>
              </a:rPr>
              <a:t>Do these scenarios resonate with your board experiences?</a:t>
            </a:r>
          </a:p>
          <a:p>
            <a:r>
              <a:rPr lang="en-US" sz="3200" dirty="0">
                <a:solidFill>
                  <a:schemeClr val="tx1"/>
                </a:solidFill>
              </a:rPr>
              <a:t>How did you feel being on the board for each proposal?</a:t>
            </a:r>
          </a:p>
          <a:p>
            <a:r>
              <a:rPr lang="en-US" sz="3200" dirty="0">
                <a:solidFill>
                  <a:schemeClr val="tx1"/>
                </a:solidFill>
              </a:rPr>
              <a:t>Which proposal would you feel confident about supporting?</a:t>
            </a:r>
          </a:p>
        </p:txBody>
      </p:sp>
      <p:pic>
        <p:nvPicPr>
          <p:cNvPr id="2" name="Picture 1">
            <a:extLst>
              <a:ext uri="{FF2B5EF4-FFF2-40B4-BE49-F238E27FC236}">
                <a16:creationId xmlns:a16="http://schemas.microsoft.com/office/drawing/2014/main" id="{506C9502-1EB5-4E15-BD68-A2141BED5B32}"/>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1591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EAEF-41F3-4A90-83FD-A312F9004E8C}"/>
              </a:ext>
            </a:extLst>
          </p:cNvPr>
          <p:cNvSpPr>
            <a:spLocks noGrp="1"/>
          </p:cNvSpPr>
          <p:nvPr>
            <p:ph type="title"/>
          </p:nvPr>
        </p:nvSpPr>
        <p:spPr/>
        <p:txBody>
          <a:bodyPr>
            <a:normAutofit/>
          </a:bodyPr>
          <a:lstStyle/>
          <a:p>
            <a:pPr algn="ctr"/>
            <a:r>
              <a:rPr lang="en-US" sz="4000" dirty="0">
                <a:solidFill>
                  <a:schemeClr val="tx1"/>
                </a:solidFill>
              </a:rPr>
              <a:t>What are the goals of this course?</a:t>
            </a:r>
          </a:p>
        </p:txBody>
      </p:sp>
      <p:sp>
        <p:nvSpPr>
          <p:cNvPr id="3" name="Content Placeholder 2">
            <a:extLst>
              <a:ext uri="{FF2B5EF4-FFF2-40B4-BE49-F238E27FC236}">
                <a16:creationId xmlns:a16="http://schemas.microsoft.com/office/drawing/2014/main" id="{1C3C46D3-1FD0-42DC-BCC6-EBCEDB6BAF30}"/>
              </a:ext>
            </a:extLst>
          </p:cNvPr>
          <p:cNvSpPr>
            <a:spLocks noGrp="1"/>
          </p:cNvSpPr>
          <p:nvPr>
            <p:ph idx="1"/>
          </p:nvPr>
        </p:nvSpPr>
        <p:spPr/>
        <p:txBody>
          <a:bodyPr>
            <a:normAutofit lnSpcReduction="10000"/>
          </a:bodyPr>
          <a:lstStyle/>
          <a:p>
            <a:r>
              <a:rPr lang="en-US" sz="2400" dirty="0">
                <a:solidFill>
                  <a:schemeClr val="tx1"/>
                </a:solidFill>
              </a:rPr>
              <a:t>Learn about the role of the church board in church finance processes</a:t>
            </a:r>
          </a:p>
          <a:p>
            <a:r>
              <a:rPr lang="en-US" sz="2400" dirty="0">
                <a:solidFill>
                  <a:schemeClr val="tx1"/>
                </a:solidFill>
              </a:rPr>
              <a:t>Understand the relation between budgets and church mission</a:t>
            </a:r>
          </a:p>
          <a:p>
            <a:r>
              <a:rPr lang="en-US" sz="2400" dirty="0">
                <a:solidFill>
                  <a:schemeClr val="tx1"/>
                </a:solidFill>
              </a:rPr>
              <a:t>Understand the importance of budgeting as a planning tool</a:t>
            </a:r>
          </a:p>
          <a:p>
            <a:r>
              <a:rPr lang="en-US" sz="2400" dirty="0">
                <a:solidFill>
                  <a:schemeClr val="tx1"/>
                </a:solidFill>
              </a:rPr>
              <a:t>Learn some tips on how to create credible budgets</a:t>
            </a:r>
          </a:p>
          <a:p>
            <a:r>
              <a:rPr lang="en-US" sz="2400" dirty="0">
                <a:solidFill>
                  <a:schemeClr val="tx1"/>
                </a:solidFill>
              </a:rPr>
              <a:t>Using Church Board relationships to build momentum for your ministry</a:t>
            </a:r>
          </a:p>
        </p:txBody>
      </p:sp>
      <p:pic>
        <p:nvPicPr>
          <p:cNvPr id="4" name="Picture 3">
            <a:extLst>
              <a:ext uri="{FF2B5EF4-FFF2-40B4-BE49-F238E27FC236}">
                <a16:creationId xmlns:a16="http://schemas.microsoft.com/office/drawing/2014/main" id="{539B510D-B142-47AE-BE4A-D89027CB5F53}"/>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3071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348D-C777-40BB-93A9-3918FC78F409}"/>
              </a:ext>
            </a:extLst>
          </p:cNvPr>
          <p:cNvSpPr>
            <a:spLocks noGrp="1"/>
          </p:cNvSpPr>
          <p:nvPr>
            <p:ph type="title"/>
          </p:nvPr>
        </p:nvSpPr>
        <p:spPr/>
        <p:txBody>
          <a:bodyPr/>
          <a:lstStyle/>
          <a:p>
            <a:r>
              <a:rPr lang="en-US" dirty="0">
                <a:solidFill>
                  <a:schemeClr val="tx1"/>
                </a:solidFill>
              </a:rPr>
              <a:t>So who is ultimately responsible for local church finances?</a:t>
            </a:r>
          </a:p>
        </p:txBody>
      </p:sp>
      <p:sp>
        <p:nvSpPr>
          <p:cNvPr id="3" name="Content Placeholder 2">
            <a:extLst>
              <a:ext uri="{FF2B5EF4-FFF2-40B4-BE49-F238E27FC236}">
                <a16:creationId xmlns:a16="http://schemas.microsoft.com/office/drawing/2014/main" id="{586B95DF-DEC4-4FD0-B4A8-C0A3FC21A80D}"/>
              </a:ext>
            </a:extLst>
          </p:cNvPr>
          <p:cNvSpPr>
            <a:spLocks noGrp="1"/>
          </p:cNvSpPr>
          <p:nvPr>
            <p:ph idx="1"/>
          </p:nvPr>
        </p:nvSpPr>
        <p:spPr/>
        <p:txBody>
          <a:bodyPr/>
          <a:lstStyle/>
          <a:p>
            <a:r>
              <a:rPr lang="en-US" sz="2800" dirty="0">
                <a:solidFill>
                  <a:schemeClr val="tx1"/>
                </a:solidFill>
              </a:rPr>
              <a:t>Not the Pastor</a:t>
            </a:r>
          </a:p>
          <a:p>
            <a:r>
              <a:rPr lang="en-US" sz="2800" dirty="0">
                <a:solidFill>
                  <a:schemeClr val="tx1"/>
                </a:solidFill>
              </a:rPr>
              <a:t>Not the Head Elder</a:t>
            </a:r>
          </a:p>
          <a:p>
            <a:r>
              <a:rPr lang="en-US" sz="2800" dirty="0">
                <a:solidFill>
                  <a:schemeClr val="tx1"/>
                </a:solidFill>
              </a:rPr>
              <a:t>Not the Church Board Chairman</a:t>
            </a:r>
          </a:p>
          <a:p>
            <a:r>
              <a:rPr lang="en-US" sz="2800" dirty="0">
                <a:solidFill>
                  <a:schemeClr val="tx1"/>
                </a:solidFill>
              </a:rPr>
              <a:t>Not the church treasurer</a:t>
            </a:r>
          </a:p>
          <a:p>
            <a:r>
              <a:rPr lang="en-US" sz="2800" dirty="0">
                <a:solidFill>
                  <a:schemeClr val="tx1"/>
                </a:solidFill>
              </a:rPr>
              <a:t>It is the church board</a:t>
            </a:r>
          </a:p>
          <a:p>
            <a:endParaRPr lang="en-US" sz="2800" dirty="0">
              <a:solidFill>
                <a:schemeClr val="tx1"/>
              </a:solidFill>
            </a:endParaRPr>
          </a:p>
          <a:p>
            <a:pPr marL="0" indent="0">
              <a:buNone/>
            </a:pPr>
            <a:endParaRPr lang="en-US" dirty="0">
              <a:solidFill>
                <a:schemeClr val="tx1"/>
              </a:solidFill>
            </a:endParaRPr>
          </a:p>
        </p:txBody>
      </p:sp>
      <p:pic>
        <p:nvPicPr>
          <p:cNvPr id="5" name="Picture 4">
            <a:extLst>
              <a:ext uri="{FF2B5EF4-FFF2-40B4-BE49-F238E27FC236}">
                <a16:creationId xmlns:a16="http://schemas.microsoft.com/office/drawing/2014/main" id="{BA7B0C01-EFBA-4B0F-8B2A-22A5DADF5089}"/>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29729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826C-EAF2-4DA0-9476-AADACAB28A21}"/>
              </a:ext>
            </a:extLst>
          </p:cNvPr>
          <p:cNvSpPr>
            <a:spLocks noGrp="1"/>
          </p:cNvSpPr>
          <p:nvPr>
            <p:ph type="title"/>
          </p:nvPr>
        </p:nvSpPr>
        <p:spPr/>
        <p:txBody>
          <a:bodyPr>
            <a:normAutofit/>
          </a:bodyPr>
          <a:lstStyle/>
          <a:p>
            <a:r>
              <a:rPr lang="en-US" sz="4000" dirty="0">
                <a:solidFill>
                  <a:schemeClr val="tx1"/>
                </a:solidFill>
              </a:rPr>
              <a:t>The Function of the Church Board</a:t>
            </a:r>
          </a:p>
        </p:txBody>
      </p:sp>
      <p:sp>
        <p:nvSpPr>
          <p:cNvPr id="3" name="Content Placeholder 2">
            <a:extLst>
              <a:ext uri="{FF2B5EF4-FFF2-40B4-BE49-F238E27FC236}">
                <a16:creationId xmlns:a16="http://schemas.microsoft.com/office/drawing/2014/main" id="{B65F6886-43A5-474D-B042-DCAEE999683D}"/>
              </a:ext>
            </a:extLst>
          </p:cNvPr>
          <p:cNvSpPr>
            <a:spLocks noGrp="1"/>
          </p:cNvSpPr>
          <p:nvPr>
            <p:ph idx="1"/>
          </p:nvPr>
        </p:nvSpPr>
        <p:spPr/>
        <p:txBody>
          <a:bodyPr>
            <a:normAutofit fontScale="92500" lnSpcReduction="20000"/>
          </a:bodyPr>
          <a:lstStyle/>
          <a:p>
            <a:r>
              <a:rPr lang="en-US" sz="2800" dirty="0">
                <a:solidFill>
                  <a:schemeClr val="tx1"/>
                </a:solidFill>
              </a:rPr>
              <a:t>Setting policy for the church  </a:t>
            </a:r>
          </a:p>
          <a:p>
            <a:r>
              <a:rPr lang="en-US" sz="2800" dirty="0">
                <a:solidFill>
                  <a:schemeClr val="tx1"/>
                </a:solidFill>
              </a:rPr>
              <a:t>Establishing, instituting, and supporting the mission and purpose of the local church </a:t>
            </a:r>
          </a:p>
          <a:p>
            <a:r>
              <a:rPr lang="en-US" sz="2800" dirty="0">
                <a:solidFill>
                  <a:schemeClr val="tx1"/>
                </a:solidFill>
              </a:rPr>
              <a:t>Serving as fiscal agent; ensuring adequate resources and managing them  </a:t>
            </a:r>
          </a:p>
          <a:p>
            <a:r>
              <a:rPr lang="en-US" sz="2800" dirty="0">
                <a:solidFill>
                  <a:schemeClr val="tx1"/>
                </a:solidFill>
              </a:rPr>
              <a:t>Conducting periodic assessments and evaluations</a:t>
            </a:r>
          </a:p>
          <a:p>
            <a:r>
              <a:rPr lang="en-US" sz="2800" dirty="0">
                <a:solidFill>
                  <a:schemeClr val="tx1"/>
                </a:solidFill>
              </a:rPr>
              <a:t>Planning evangelism for the church</a:t>
            </a:r>
          </a:p>
          <a:p>
            <a:r>
              <a:rPr lang="en-US" sz="2800" dirty="0">
                <a:solidFill>
                  <a:schemeClr val="tx1"/>
                </a:solidFill>
              </a:rPr>
              <a:t>Acts in the best interest of the entire church, not just particular ministries</a:t>
            </a:r>
          </a:p>
        </p:txBody>
      </p:sp>
      <p:pic>
        <p:nvPicPr>
          <p:cNvPr id="5" name="Picture 4">
            <a:extLst>
              <a:ext uri="{FF2B5EF4-FFF2-40B4-BE49-F238E27FC236}">
                <a16:creationId xmlns:a16="http://schemas.microsoft.com/office/drawing/2014/main" id="{3DA70E67-9127-446C-BE53-1EB734C6C78F}"/>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34630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1101D-9ED9-461A-8DFA-BA96D685FE84}"/>
              </a:ext>
            </a:extLst>
          </p:cNvPr>
          <p:cNvSpPr>
            <a:spLocks noGrp="1"/>
          </p:cNvSpPr>
          <p:nvPr>
            <p:ph type="ctrTitle"/>
          </p:nvPr>
        </p:nvSpPr>
        <p:spPr/>
        <p:txBody>
          <a:bodyPr/>
          <a:lstStyle/>
          <a:p>
            <a:r>
              <a:rPr lang="en-US" dirty="0">
                <a:solidFill>
                  <a:schemeClr val="tx1"/>
                </a:solidFill>
              </a:rPr>
              <a:t>So how do you interact with your church board?</a:t>
            </a:r>
          </a:p>
        </p:txBody>
      </p:sp>
      <p:sp>
        <p:nvSpPr>
          <p:cNvPr id="5" name="Subtitle 4">
            <a:extLst>
              <a:ext uri="{FF2B5EF4-FFF2-40B4-BE49-F238E27FC236}">
                <a16:creationId xmlns:a16="http://schemas.microsoft.com/office/drawing/2014/main" id="{A3286AD9-9C2A-4DF7-97B9-2BD010A07873}"/>
              </a:ext>
            </a:extLst>
          </p:cNvPr>
          <p:cNvSpPr>
            <a:spLocks noGrp="1"/>
          </p:cNvSpPr>
          <p:nvPr>
            <p:ph type="subTitle" idx="1"/>
          </p:nvPr>
        </p:nvSpPr>
        <p:spPr/>
        <p:txBody>
          <a:bodyPr/>
          <a:lstStyle/>
          <a:p>
            <a:endParaRPr lang="en-US"/>
          </a:p>
        </p:txBody>
      </p:sp>
      <p:pic>
        <p:nvPicPr>
          <p:cNvPr id="3" name="Picture 2">
            <a:extLst>
              <a:ext uri="{FF2B5EF4-FFF2-40B4-BE49-F238E27FC236}">
                <a16:creationId xmlns:a16="http://schemas.microsoft.com/office/drawing/2014/main" id="{6FAC3B08-79A7-427F-A850-2204C209182E}"/>
              </a:ext>
            </a:extLst>
          </p:cNvPr>
          <p:cNvPicPr>
            <a:picLocks noChangeAspect="1"/>
          </p:cNvPicPr>
          <p:nvPr/>
        </p:nvPicPr>
        <p:blipFill>
          <a:blip r:embed="rId2"/>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117507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45E6956A-E438-41C4-B8A0-C2F4DD7F5839}"/>
              </a:ext>
            </a:extLst>
          </p:cNvPr>
          <p:cNvSpPr>
            <a:spLocks noGrp="1" noChangeArrowheads="1"/>
          </p:cNvSpPr>
          <p:nvPr>
            <p:ph type="title"/>
          </p:nvPr>
        </p:nvSpPr>
        <p:spPr/>
        <p:txBody>
          <a:bodyPr/>
          <a:lstStyle/>
          <a:p>
            <a:pPr>
              <a:defRPr/>
            </a:pPr>
            <a:r>
              <a:rPr lang="en-US" altLang="en-US" dirty="0">
                <a:solidFill>
                  <a:schemeClr val="tx1"/>
                </a:solidFill>
              </a:rPr>
              <a:t>Goals of the Church Budget Process</a:t>
            </a:r>
          </a:p>
        </p:txBody>
      </p:sp>
      <p:sp>
        <p:nvSpPr>
          <p:cNvPr id="22531" name="Rectangle 3">
            <a:extLst>
              <a:ext uri="{FF2B5EF4-FFF2-40B4-BE49-F238E27FC236}">
                <a16:creationId xmlns:a16="http://schemas.microsoft.com/office/drawing/2014/main" id="{7109386A-D70F-4275-972F-3965A1C11004}"/>
              </a:ext>
            </a:extLst>
          </p:cNvPr>
          <p:cNvSpPr>
            <a:spLocks noGrp="1" noChangeArrowheads="1"/>
          </p:cNvSpPr>
          <p:nvPr>
            <p:ph idx="1"/>
          </p:nvPr>
        </p:nvSpPr>
        <p:spPr/>
        <p:txBody>
          <a:bodyPr>
            <a:normAutofit fontScale="92500"/>
          </a:bodyPr>
          <a:lstStyle/>
          <a:p>
            <a:pPr marL="273050" indent="-273050">
              <a:lnSpc>
                <a:spcPct val="90000"/>
              </a:lnSpc>
            </a:pPr>
            <a:r>
              <a:rPr lang="en-US" altLang="en-US" sz="2800" dirty="0">
                <a:solidFill>
                  <a:schemeClr val="tx1"/>
                </a:solidFill>
              </a:rPr>
              <a:t>Provide a way in which to plan expenditures for a fiscal year.</a:t>
            </a:r>
          </a:p>
          <a:p>
            <a:pPr marL="273050" indent="-273050">
              <a:lnSpc>
                <a:spcPct val="90000"/>
              </a:lnSpc>
            </a:pPr>
            <a:r>
              <a:rPr lang="en-US" altLang="en-US" sz="2800" dirty="0">
                <a:solidFill>
                  <a:schemeClr val="tx1"/>
                </a:solidFill>
              </a:rPr>
              <a:t>To help the ministries plan their programs for the year.</a:t>
            </a:r>
          </a:p>
          <a:p>
            <a:pPr marL="273050" indent="-273050">
              <a:lnSpc>
                <a:spcPct val="90000"/>
              </a:lnSpc>
            </a:pPr>
            <a:r>
              <a:rPr lang="en-US" altLang="en-US" sz="2800" dirty="0">
                <a:solidFill>
                  <a:schemeClr val="tx1"/>
                </a:solidFill>
              </a:rPr>
              <a:t>Provide the Church Board with a tool to establish spending and program priorities.</a:t>
            </a:r>
          </a:p>
          <a:p>
            <a:pPr marL="273050" indent="-273050">
              <a:lnSpc>
                <a:spcPct val="90000"/>
              </a:lnSpc>
            </a:pPr>
            <a:r>
              <a:rPr lang="en-US" altLang="en-US" sz="2800" dirty="0">
                <a:solidFill>
                  <a:schemeClr val="tx1"/>
                </a:solidFill>
              </a:rPr>
              <a:t>Provide a process to fund the programs of the church.</a:t>
            </a:r>
          </a:p>
          <a:p>
            <a:pPr marL="273050" indent="-273050">
              <a:lnSpc>
                <a:spcPct val="90000"/>
              </a:lnSpc>
            </a:pPr>
            <a:r>
              <a:rPr lang="en-US" altLang="en-US" sz="2800" dirty="0">
                <a:solidFill>
                  <a:schemeClr val="tx1"/>
                </a:solidFill>
              </a:rPr>
              <a:t>Avoid having the ministries do their own fund raising to support day-to-day operations.</a:t>
            </a:r>
          </a:p>
          <a:p>
            <a:pPr marL="273050" indent="-273050">
              <a:lnSpc>
                <a:spcPct val="90000"/>
              </a:lnSpc>
            </a:pPr>
            <a:endParaRPr lang="en-US" altLang="en-US" sz="2800" dirty="0"/>
          </a:p>
        </p:txBody>
      </p:sp>
      <p:pic>
        <p:nvPicPr>
          <p:cNvPr id="2" name="Picture 1">
            <a:extLst>
              <a:ext uri="{FF2B5EF4-FFF2-40B4-BE49-F238E27FC236}">
                <a16:creationId xmlns:a16="http://schemas.microsoft.com/office/drawing/2014/main" id="{103C5F5C-7ABE-4E7C-BCC5-9265FCE2EEF0}"/>
              </a:ext>
            </a:extLst>
          </p:cNvPr>
          <p:cNvPicPr>
            <a:picLocks noChangeAspect="1"/>
          </p:cNvPicPr>
          <p:nvPr/>
        </p:nvPicPr>
        <p:blipFill>
          <a:blip r:embed="rId3"/>
          <a:stretch>
            <a:fillRect/>
          </a:stretch>
        </p:blipFill>
        <p:spPr>
          <a:xfrm>
            <a:off x="11058046" y="5486281"/>
            <a:ext cx="1133954" cy="1371719"/>
          </a:xfrm>
          <a:prstGeom prst="rect">
            <a:avLst/>
          </a:prstGeom>
        </p:spPr>
      </p:pic>
    </p:spTree>
    <p:extLst>
      <p:ext uri="{BB962C8B-B14F-4D97-AF65-F5344CB8AC3E}">
        <p14:creationId xmlns:p14="http://schemas.microsoft.com/office/powerpoint/2010/main" val="426847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522</TotalTime>
  <Words>942</Words>
  <Application>Microsoft Macintosh PowerPoint</Application>
  <PresentationFormat>Widescreen</PresentationFormat>
  <Paragraphs>139</Paragraphs>
  <Slides>36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Trebuchet MS</vt:lpstr>
      <vt:lpstr>Wingdings 3</vt:lpstr>
      <vt:lpstr>Facet</vt:lpstr>
      <vt:lpstr>Budgets and Boards: Planning for Success</vt:lpstr>
      <vt:lpstr>PowerPoint Presentation</vt:lpstr>
      <vt:lpstr>PowerPoint Presentation</vt:lpstr>
      <vt:lpstr>Tale of Two Boards</vt:lpstr>
      <vt:lpstr>What are the goals of this course?</vt:lpstr>
      <vt:lpstr>So who is ultimately responsible for local church finances?</vt:lpstr>
      <vt:lpstr>The Function of the Church Board</vt:lpstr>
      <vt:lpstr>So how do you interact with your church board?</vt:lpstr>
      <vt:lpstr>Goals of the Church Budget Process</vt:lpstr>
      <vt:lpstr>Budgets and Mission</vt:lpstr>
      <vt:lpstr>Things to Remember</vt:lpstr>
      <vt:lpstr>The Purpose of Planning: Getting From Here to There</vt:lpstr>
      <vt:lpstr>PowerPoint Presentation</vt:lpstr>
      <vt:lpstr>Accounting</vt:lpstr>
      <vt:lpstr>Some thoughts on accounting</vt:lpstr>
      <vt:lpstr>Some Tips from an Insider in Dealing with a Church Board</vt:lpstr>
      <vt:lpstr>Some Tips from an Insider in Dealing with a Church Board (cont.)</vt:lpstr>
      <vt:lpstr>Some Planning Aids</vt:lpstr>
      <vt:lpstr>Engel Diagram</vt:lpstr>
      <vt:lpstr>Engel Diagram – Pathfinders</vt:lpstr>
      <vt:lpstr>Project Management View</vt:lpstr>
      <vt:lpstr>Some Important Policy Considerations</vt:lpstr>
      <vt:lpstr>Let’s Talk About Items to Consider in an Event Budget</vt:lpstr>
      <vt:lpstr>Budget Categories</vt:lpstr>
      <vt:lpstr>Event Entrance</vt:lpstr>
      <vt:lpstr>Lodging</vt:lpstr>
      <vt:lpstr>Transportation</vt:lpstr>
      <vt:lpstr>Food</vt:lpstr>
      <vt:lpstr>Miscellaneous</vt:lpstr>
      <vt:lpstr>Equipment</vt:lpstr>
      <vt:lpstr>Income</vt:lpstr>
      <vt:lpstr>PowerPoint Presentation</vt:lpstr>
      <vt:lpstr>It’s all about building trust!</vt:lpstr>
      <vt:lpstr>“Trust is the church’s most important human resource.  We live in an age that exhibits a crisis of confidence in leaders.  Strategy, technique, innovation, technology, performance, and social media are important words for organizational success.  It’s easy to become preoccupied with them.  But they are ineffectual without trust.  Where trust exists, other resources become available.  Where trust is lacking, other resources will diminish.”  Lowell Cooper, Adventist Review, March 2020</vt:lpstr>
      <vt:lpstr>Any questions?</vt:lpstr>
      <vt:lpstr>Exercise – Develop a 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Ethics and Accountability</dc:title>
  <dc:creator>Charles Koerting</dc:creator>
  <cp:lastModifiedBy>Carl Rodriguez</cp:lastModifiedBy>
  <cp:revision>24</cp:revision>
  <dcterms:created xsi:type="dcterms:W3CDTF">2021-08-15T23:45:21Z</dcterms:created>
  <dcterms:modified xsi:type="dcterms:W3CDTF">2022-04-05T20:46:20Z</dcterms:modified>
</cp:coreProperties>
</file>