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109" d="100"/>
          <a:sy n="109" d="100"/>
        </p:scale>
        <p:origin x="42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355600" y="0"/>
            <a:ext cx="14782326" cy="1037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574800" y="114300"/>
            <a:ext cx="9855200" cy="65026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3759200" y="825500"/>
            <a:ext cx="11548692" cy="762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5283200" y="2819400"/>
            <a:ext cx="8565280" cy="5651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7391400" y="762000"/>
            <a:ext cx="4660900" cy="307533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22"/>
          </p:nvPr>
        </p:nvSpPr>
        <p:spPr>
          <a:xfrm>
            <a:off x="6901631" y="3197028"/>
            <a:ext cx="5380144" cy="811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2291141" y="-26019"/>
            <a:ext cx="12309676" cy="92337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netary Success"/>
          <p:cNvSpPr txBox="1">
            <a:spLocks noGrp="1"/>
          </p:cNvSpPr>
          <p:nvPr>
            <p:ph type="ctrTitle"/>
          </p:nvPr>
        </p:nvSpPr>
        <p:spPr>
          <a:xfrm>
            <a:off x="1366843" y="1317765"/>
            <a:ext cx="10464801" cy="1757540"/>
          </a:xfrm>
          <a:prstGeom prst="rect">
            <a:avLst/>
          </a:prstGeom>
        </p:spPr>
        <p:txBody>
          <a:bodyPr/>
          <a:lstStyle/>
          <a:p>
            <a:r>
              <a:rPr dirty="0"/>
              <a:t>Monetary Success</a:t>
            </a:r>
          </a:p>
        </p:txBody>
      </p:sp>
      <p:sp>
        <p:nvSpPr>
          <p:cNvPr id="120" name="Josué Feliciano…"/>
          <p:cNvSpPr txBox="1">
            <a:spLocks noGrp="1"/>
          </p:cNvSpPr>
          <p:nvPr>
            <p:ph type="subTitle" sz="quarter" idx="1"/>
          </p:nvPr>
        </p:nvSpPr>
        <p:spPr>
          <a:xfrm>
            <a:off x="1366843" y="3213954"/>
            <a:ext cx="10464801" cy="239929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Josué</a:t>
            </a:r>
            <a:r>
              <a:rPr dirty="0"/>
              <a:t> Feliciano</a:t>
            </a:r>
          </a:p>
          <a:p>
            <a:r>
              <a:rPr dirty="0"/>
              <a:t>Youth Pastor Hagerstown</a:t>
            </a:r>
          </a:p>
          <a:p>
            <a:r>
              <a:rPr dirty="0"/>
              <a:t>Chesapeake Conference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DD2E760-BF6A-D64D-AA03-50D0D2A414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7507" y="7020021"/>
            <a:ext cx="4080952" cy="16323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89B862C-FF7E-4FA7-9730-0F585CB39374-L0-001.jpeg" descr="C89B862C-FF7E-4FA7-9730-0F585CB39374-L0-001.jpeg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680200" y="2806700"/>
            <a:ext cx="5118101" cy="5702300"/>
          </a:xfrm>
          <a:prstGeom prst="rect">
            <a:avLst/>
          </a:prstGeom>
        </p:spPr>
      </p:pic>
      <p:sp>
        <p:nvSpPr>
          <p:cNvPr id="142" name="Get Control of our Inco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6984"/>
            </a:lvl1pPr>
          </a:lstStyle>
          <a:p>
            <a:r>
              <a:t>Get Control of our Income</a:t>
            </a:r>
          </a:p>
        </p:txBody>
      </p:sp>
      <p:sp>
        <p:nvSpPr>
          <p:cNvPr id="143" name="Powerful Wealth-Building Tool…"/>
          <p:cNvSpPr txBox="1">
            <a:spLocks noGrp="1"/>
          </p:cNvSpPr>
          <p:nvPr>
            <p:ph type="body" sz="half" idx="1"/>
          </p:nvPr>
        </p:nvSpPr>
        <p:spPr>
          <a:xfrm>
            <a:off x="885994" y="2819400"/>
            <a:ext cx="5553408" cy="5651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Powerful Wealth-Building Tool</a:t>
            </a:r>
          </a:p>
          <a:p>
            <a:pPr>
              <a:buBlip>
                <a:blip r:embed="rId3"/>
              </a:buBlip>
            </a:pPr>
            <a:r>
              <a:t>Payments limit wealth growth</a:t>
            </a:r>
          </a:p>
          <a:p>
            <a:pPr>
              <a:buBlip>
                <a:blip r:embed="rId3"/>
              </a:buBlip>
            </a:pPr>
            <a:r>
              <a:t>Eliminating debt increases income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verage Famil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Average Family</a:t>
            </a:r>
          </a:p>
        </p:txBody>
      </p:sp>
      <p:sp>
        <p:nvSpPr>
          <p:cNvPr id="146" name="Income of $40,000 per year…"/>
          <p:cNvSpPr txBox="1">
            <a:spLocks noGrp="1"/>
          </p:cNvSpPr>
          <p:nvPr>
            <p:ph type="body" idx="1"/>
          </p:nvPr>
        </p:nvSpPr>
        <p:spPr>
          <a:xfrm>
            <a:off x="1270000" y="2463800"/>
            <a:ext cx="10464800" cy="622550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Income of $40,000 per year</a:t>
            </a:r>
          </a:p>
          <a:p>
            <a:pPr>
              <a:buBlip>
                <a:blip r:embed="rId2"/>
              </a:buBlip>
            </a:pPr>
            <a:r>
              <a:t>$850 House payment, $530 Car payments</a:t>
            </a:r>
          </a:p>
          <a:p>
            <a:pPr>
              <a:buBlip>
                <a:blip r:embed="rId2"/>
              </a:buBlip>
            </a:pPr>
            <a:r>
              <a:t>$165 Student loan, $185 Credit cards, $120 Other</a:t>
            </a:r>
          </a:p>
          <a:p>
            <a:pPr>
              <a:buBlip>
                <a:blip r:embed="rId2"/>
              </a:buBlip>
            </a:pPr>
            <a:r>
              <a:t>$1,850 Invested, makes a million in 15 years</a:t>
            </a:r>
          </a:p>
          <a:p>
            <a:pPr>
              <a:buBlip>
                <a:blip r:embed="rId2"/>
              </a:buBlip>
            </a:pPr>
            <a:r>
              <a:t>The Key is to pay off the DEBT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he Debt Snowbal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Debt Snowball</a:t>
            </a:r>
          </a:p>
        </p:txBody>
      </p:sp>
      <p:sp>
        <p:nvSpPr>
          <p:cNvPr id="149" name="Put debts in order from smallest to largest…"/>
          <p:cNvSpPr txBox="1">
            <a:spLocks noGrp="1"/>
          </p:cNvSpPr>
          <p:nvPr>
            <p:ph type="body" idx="1"/>
          </p:nvPr>
        </p:nvSpPr>
        <p:spPr>
          <a:xfrm>
            <a:off x="1270000" y="2590800"/>
            <a:ext cx="10464800" cy="5842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Put debts in order from smallest to largest</a:t>
            </a:r>
          </a:p>
          <a:p>
            <a:pPr>
              <a:buBlip>
                <a:blip r:embed="rId2"/>
              </a:buBlip>
            </a:pPr>
            <a:r>
              <a:t>Pay minimum payments to all except the smallest one</a:t>
            </a:r>
          </a:p>
          <a:p>
            <a:pPr>
              <a:buBlip>
                <a:blip r:embed="rId2"/>
              </a:buBlip>
            </a:pPr>
            <a:r>
              <a:t>Pay as much as you can to the smallest</a:t>
            </a:r>
          </a:p>
          <a:p>
            <a:pPr>
              <a:buBlip>
                <a:blip r:embed="rId2"/>
              </a:buBlip>
            </a:pPr>
            <a:r>
              <a:t>Then continue with the next debt in 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mportant to Debt-Snowball Success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391994"/>
          </a:xfrm>
          <a:prstGeom prst="rect">
            <a:avLst/>
          </a:prstGeom>
        </p:spPr>
        <p:txBody>
          <a:bodyPr/>
          <a:lstStyle>
            <a:lvl1pPr defTabSz="473201">
              <a:defRPr sz="5832"/>
            </a:lvl1pPr>
          </a:lstStyle>
          <a:p>
            <a:r>
              <a:t>Important to Debt-Snowball Success</a:t>
            </a:r>
          </a:p>
        </p:txBody>
      </p:sp>
      <p:sp>
        <p:nvSpPr>
          <p:cNvPr id="152" name="Use Envelope System for Budget Category…"/>
          <p:cNvSpPr txBox="1">
            <a:spLocks noGrp="1"/>
          </p:cNvSpPr>
          <p:nvPr>
            <p:ph type="body" idx="1"/>
          </p:nvPr>
        </p:nvSpPr>
        <p:spPr>
          <a:xfrm>
            <a:off x="1270000" y="2730500"/>
            <a:ext cx="10464800" cy="653230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Use Envelope System for Budget Category</a:t>
            </a:r>
          </a:p>
          <a:p>
            <a:pPr>
              <a:buBlip>
                <a:blip r:embed="rId2"/>
              </a:buBlip>
            </a:pPr>
            <a:r>
              <a:t>Getting current before using Debt-Snowball</a:t>
            </a:r>
          </a:p>
          <a:p>
            <a:pPr>
              <a:buBlip>
                <a:blip r:embed="rId2"/>
              </a:buBlip>
            </a:pPr>
            <a:r>
              <a:t>Smallest-to-largest payoff (no cheating)</a:t>
            </a:r>
          </a:p>
          <a:p>
            <a:pPr>
              <a:buBlip>
                <a:blip r:embed="rId2"/>
              </a:buBlip>
            </a:pPr>
            <a:r>
              <a:t>Sacrifice (bigger sacrifice = bigger reward)</a:t>
            </a:r>
          </a:p>
          <a:p>
            <a:pPr>
              <a:buBlip>
                <a:blip r:embed="rId2"/>
              </a:buBlip>
            </a:pPr>
            <a:r>
              <a:t>Stop borrowing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3. Live on Less tha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 Live on Less than</a:t>
            </a:r>
          </a:p>
          <a:p>
            <a:r>
              <a:t>You make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Most People not Getting Ahea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67359">
              <a:defRPr sz="5760"/>
            </a:pPr>
            <a:r>
              <a:t>Most People </a:t>
            </a:r>
            <a:r>
              <a:rPr u="sng"/>
              <a:t>not</a:t>
            </a:r>
            <a:r>
              <a:t> Getting Ahead</a:t>
            </a:r>
          </a:p>
        </p:txBody>
      </p:sp>
      <p:sp>
        <p:nvSpPr>
          <p:cNvPr id="157" name="They live on all their income each month, sometimes more…"/>
          <p:cNvSpPr txBox="1">
            <a:spLocks noGrp="1"/>
          </p:cNvSpPr>
          <p:nvPr>
            <p:ph type="body" idx="1"/>
          </p:nvPr>
        </p:nvSpPr>
        <p:spPr>
          <a:xfrm>
            <a:off x="1270000" y="2390057"/>
            <a:ext cx="10464800" cy="5842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They live on </a:t>
            </a:r>
            <a:r>
              <a:rPr u="sng"/>
              <a:t>all</a:t>
            </a:r>
            <a:r>
              <a:t> their income each month, sometimes more</a:t>
            </a:r>
          </a:p>
          <a:p>
            <a:pPr>
              <a:buBlip>
                <a:blip r:embed="rId2"/>
              </a:buBlip>
            </a:pPr>
            <a:r>
              <a:t>They carry balances on credit cards</a:t>
            </a:r>
          </a:p>
          <a:p>
            <a:pPr>
              <a:buBlip>
                <a:blip r:embed="rId2"/>
              </a:buBlip>
            </a:pPr>
            <a:r>
              <a:t>Multiple items financed.    </a:t>
            </a:r>
          </a:p>
          <a:p>
            <a:pPr>
              <a:buBlip>
                <a:blip r:embed="rId2"/>
              </a:buBlip>
            </a:pPr>
            <a:r>
              <a:t>Don’t know how to say NO to purchases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eople Getting Ahea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People Getting Ahead</a:t>
            </a:r>
          </a:p>
        </p:txBody>
      </p:sp>
      <p:sp>
        <p:nvSpPr>
          <p:cNvPr id="160" name="Written Budget (all cash envelope system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Written Budget (all cash envelope system)</a:t>
            </a:r>
          </a:p>
          <a:p>
            <a:pPr>
              <a:buBlip>
                <a:blip r:embed="rId2"/>
              </a:buBlip>
            </a:pPr>
            <a:r>
              <a:t>Determine what is important (clear priorities)</a:t>
            </a:r>
          </a:p>
          <a:p>
            <a:pPr>
              <a:buBlip>
                <a:blip r:embed="rId2"/>
              </a:buBlip>
            </a:pPr>
            <a:r>
              <a:t>Have a goal that you are ready to sacrifice for</a:t>
            </a:r>
          </a:p>
          <a:p>
            <a:pPr>
              <a:buBlip>
                <a:blip r:embed="rId2"/>
              </a:buBlip>
            </a:pPr>
            <a:r>
              <a:t>Do not depend on credit to live</a:t>
            </a:r>
          </a:p>
          <a:p>
            <a:pPr>
              <a:buBlip>
                <a:blip r:embed="rId2"/>
              </a:buBlip>
            </a:pPr>
            <a:r>
              <a:t>Not distracted from your goal(s)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4. Save Some Money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 Save Some Money</a:t>
            </a:r>
          </a:p>
          <a:p>
            <a:r>
              <a:t>(short &amp; long-term)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mergency Fun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Emergency Funds</a:t>
            </a:r>
          </a:p>
        </p:txBody>
      </p:sp>
      <p:sp>
        <p:nvSpPr>
          <p:cNvPr id="165" name="Every family needs an emergency fund…"/>
          <p:cNvSpPr txBox="1">
            <a:spLocks noGrp="1"/>
          </p:cNvSpPr>
          <p:nvPr>
            <p:ph type="body" idx="1"/>
          </p:nvPr>
        </p:nvSpPr>
        <p:spPr>
          <a:xfrm>
            <a:off x="1270000" y="2193844"/>
            <a:ext cx="10464800" cy="709311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Every family needs an emergency fund</a:t>
            </a:r>
          </a:p>
          <a:p>
            <a:pPr>
              <a:buBlip>
                <a:blip r:embed="rId2"/>
              </a:buBlip>
            </a:pPr>
            <a:r>
              <a:t>Emergency funds are for the benefit of your immediate family</a:t>
            </a:r>
          </a:p>
          <a:p>
            <a:pPr>
              <a:buBlip>
                <a:blip r:embed="rId2"/>
              </a:buBlip>
            </a:pPr>
            <a:r>
              <a:t>These funds are for relief purposes for unexpected expenses of emergency/necessities</a:t>
            </a:r>
          </a:p>
          <a:p>
            <a:pPr>
              <a:buBlip>
                <a:blip r:embed="rId2"/>
              </a:buBlip>
            </a:pPr>
            <a:r>
              <a:t>Suggested starting amount $1,000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ort Ter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Short Term</a:t>
            </a:r>
          </a:p>
        </p:txBody>
      </p:sp>
      <p:sp>
        <p:nvSpPr>
          <p:cNvPr id="168" name="Part of your monthly should include Savings…"/>
          <p:cNvSpPr txBox="1">
            <a:spLocks noGrp="1"/>
          </p:cNvSpPr>
          <p:nvPr>
            <p:ph type="body" idx="1"/>
          </p:nvPr>
        </p:nvSpPr>
        <p:spPr>
          <a:xfrm>
            <a:off x="1270000" y="2175150"/>
            <a:ext cx="10464800" cy="652435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Part of your monthly should include Savings</a:t>
            </a:r>
          </a:p>
          <a:p>
            <a:pPr>
              <a:buBlip>
                <a:blip r:embed="rId2"/>
              </a:buBlip>
            </a:pPr>
            <a:r>
              <a:t>These funds help in a variety of areas and help keep your budget focused</a:t>
            </a:r>
          </a:p>
          <a:p>
            <a:pPr>
              <a:buBlip>
                <a:blip r:embed="rId2"/>
              </a:buBlip>
            </a:pPr>
            <a:r>
              <a:t>i.e. - car repair, savings, vacation, clothing, gifts, entertainment</a:t>
            </a:r>
          </a:p>
          <a:p>
            <a:pPr>
              <a:buBlip>
                <a:blip r:embed="rId2"/>
              </a:buBlip>
            </a:pPr>
            <a:r>
              <a:t>“but whoever gathers money little by little makes it grow,” Proverbs 13:11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. Have a Written Pla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Have a Written Plan</a:t>
            </a:r>
          </a:p>
          <a:p>
            <a:r>
              <a:t>(budget)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Long-Ter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Long-Term</a:t>
            </a:r>
          </a:p>
        </p:txBody>
      </p:sp>
      <p:sp>
        <p:nvSpPr>
          <p:cNvPr id="171" name="Save for major purchases over time…"/>
          <p:cNvSpPr txBox="1">
            <a:spLocks noGrp="1"/>
          </p:cNvSpPr>
          <p:nvPr>
            <p:ph type="body" idx="1"/>
          </p:nvPr>
        </p:nvSpPr>
        <p:spPr>
          <a:xfrm>
            <a:off x="1270000" y="2436896"/>
            <a:ext cx="10464800" cy="6355898"/>
          </a:xfrm>
          <a:prstGeom prst="rect">
            <a:avLst/>
          </a:prstGeom>
        </p:spPr>
        <p:txBody>
          <a:bodyPr/>
          <a:lstStyle/>
          <a:p>
            <a:pPr marL="460502" indent="-460502" defTabSz="572516">
              <a:spcBef>
                <a:spcPts val="2900"/>
              </a:spcBef>
              <a:buBlip>
                <a:blip r:embed="rId2"/>
              </a:buBlip>
              <a:defRPr sz="3724"/>
            </a:pPr>
            <a:r>
              <a:t>Save for major purchases over time</a:t>
            </a:r>
          </a:p>
          <a:p>
            <a:pPr marL="460502" indent="-460502" defTabSz="572516">
              <a:spcBef>
                <a:spcPts val="2900"/>
              </a:spcBef>
              <a:buBlip>
                <a:blip r:embed="rId2"/>
              </a:buBlip>
              <a:defRPr sz="3724"/>
            </a:pPr>
            <a:r>
              <a:t>Major purchases should be carefully considered while getting out of debt</a:t>
            </a:r>
          </a:p>
          <a:p>
            <a:pPr marL="460502" indent="-460502" defTabSz="572516">
              <a:spcBef>
                <a:spcPts val="2900"/>
              </a:spcBef>
              <a:buBlip>
                <a:blip r:embed="rId2"/>
              </a:buBlip>
              <a:defRPr sz="3724"/>
            </a:pPr>
            <a:r>
              <a:t>Automobiles are a major purchase that should </a:t>
            </a:r>
            <a:r>
              <a:rPr u="sng"/>
              <a:t>always</a:t>
            </a:r>
            <a:r>
              <a:t> be planned for</a:t>
            </a:r>
          </a:p>
          <a:p>
            <a:pPr marL="460502" indent="-460502" defTabSz="572516">
              <a:spcBef>
                <a:spcPts val="2900"/>
              </a:spcBef>
              <a:buBlip>
                <a:blip r:embed="rId2"/>
              </a:buBlip>
              <a:defRPr sz="3724"/>
            </a:pPr>
            <a:r>
              <a:t>These are funds that are built over long periods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our Principles to Monetary Success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756781"/>
          </a:xfrm>
          <a:prstGeom prst="rect">
            <a:avLst/>
          </a:prstGeom>
        </p:spPr>
        <p:txBody>
          <a:bodyPr/>
          <a:lstStyle>
            <a:lvl1pPr defTabSz="543305">
              <a:defRPr sz="6696"/>
            </a:lvl1pPr>
          </a:lstStyle>
          <a:p>
            <a:r>
              <a:t>Four Principles to Monetary Success</a:t>
            </a:r>
          </a:p>
        </p:txBody>
      </p:sp>
      <p:sp>
        <p:nvSpPr>
          <p:cNvPr id="174" name="1. Have a Written Plan (budget)…"/>
          <p:cNvSpPr txBox="1">
            <a:spLocks noGrp="1"/>
          </p:cNvSpPr>
          <p:nvPr>
            <p:ph type="body" idx="1"/>
          </p:nvPr>
        </p:nvSpPr>
        <p:spPr>
          <a:xfrm>
            <a:off x="1270000" y="3395586"/>
            <a:ext cx="10464800" cy="532531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1. Have a Written Plan (budget)</a:t>
            </a:r>
          </a:p>
          <a:p>
            <a:pPr>
              <a:buBlip>
                <a:blip r:embed="rId2"/>
              </a:buBlip>
            </a:pPr>
            <a:r>
              <a:t>2. Get Out of Debt (free your income)</a:t>
            </a:r>
          </a:p>
          <a:p>
            <a:pPr>
              <a:buBlip>
                <a:blip r:embed="rId2"/>
              </a:buBlip>
            </a:pPr>
            <a:r>
              <a:t>3. Live on Less than You make</a:t>
            </a:r>
          </a:p>
          <a:p>
            <a:pPr>
              <a:buBlip>
                <a:blip r:embed="rId2"/>
              </a:buBlip>
            </a:pPr>
            <a:r>
              <a:t>4. Save Some Money (short &amp; long-term)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Which of the four principles meant the most to you and why?"/>
          <p:cNvSpPr txBox="1">
            <a:spLocks noGrp="1"/>
          </p:cNvSpPr>
          <p:nvPr>
            <p:ph type="title"/>
          </p:nvPr>
        </p:nvSpPr>
        <p:spPr>
          <a:xfrm>
            <a:off x="1270000" y="2625820"/>
            <a:ext cx="10464800" cy="4501960"/>
          </a:xfrm>
          <a:prstGeom prst="rect">
            <a:avLst/>
          </a:prstGeom>
        </p:spPr>
        <p:txBody>
          <a:bodyPr/>
          <a:lstStyle/>
          <a:p>
            <a:r>
              <a:t>Which of the four principles meant the most to you and why?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udgeting is setting a plan for your mone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Budgeting is setting a plan for your money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ithout a Budget you will always wonder where your money went!"/>
          <p:cNvSpPr txBox="1">
            <a:spLocks noGrp="1"/>
          </p:cNvSpPr>
          <p:nvPr>
            <p:ph type="title"/>
          </p:nvPr>
        </p:nvSpPr>
        <p:spPr>
          <a:xfrm>
            <a:off x="1270000" y="2725547"/>
            <a:ext cx="10464800" cy="4302506"/>
          </a:xfrm>
          <a:prstGeom prst="rect">
            <a:avLst/>
          </a:prstGeom>
        </p:spPr>
        <p:txBody>
          <a:bodyPr/>
          <a:lstStyle>
            <a:lvl1pPr defTabSz="578358">
              <a:defRPr sz="7128"/>
            </a:lvl1pPr>
          </a:lstStyle>
          <a:p>
            <a:r>
              <a:t>Without a Budget you will always wonder where your money went!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hat do you dream about for tomorrow that you would Sacrifice for today?"/>
          <p:cNvSpPr txBox="1">
            <a:spLocks noGrp="1"/>
          </p:cNvSpPr>
          <p:nvPr>
            <p:ph type="title"/>
          </p:nvPr>
        </p:nvSpPr>
        <p:spPr>
          <a:xfrm>
            <a:off x="1270000" y="2902376"/>
            <a:ext cx="10464800" cy="3948848"/>
          </a:xfrm>
          <a:prstGeom prst="rect">
            <a:avLst/>
          </a:prstGeom>
        </p:spPr>
        <p:txBody>
          <a:bodyPr/>
          <a:lstStyle>
            <a:lvl1pPr defTabSz="525779">
              <a:defRPr sz="6479"/>
            </a:lvl1pPr>
          </a:lstStyle>
          <a:p>
            <a:r>
              <a:t>What do you dream about for tomorrow that you would Sacrifice for today?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xpense Categories…"/>
          <p:cNvSpPr txBox="1">
            <a:spLocks noGrp="1"/>
          </p:cNvSpPr>
          <p:nvPr>
            <p:ph type="title" idx="4294967295"/>
          </p:nvPr>
        </p:nvSpPr>
        <p:spPr>
          <a:xfrm>
            <a:off x="1270000" y="635000"/>
            <a:ext cx="10464800" cy="2642768"/>
          </a:xfrm>
          <a:prstGeom prst="rect">
            <a:avLst/>
          </a:prstGeom>
        </p:spPr>
        <p:txBody>
          <a:bodyPr/>
          <a:lstStyle/>
          <a:p>
            <a:pPr algn="ctr"/>
            <a:r>
              <a:t>Expense Categories</a:t>
            </a:r>
          </a:p>
          <a:p>
            <a:pPr algn="ctr">
              <a:defRPr sz="4000"/>
            </a:pPr>
            <a:r>
              <a:t>Costs that reoccur monthly</a:t>
            </a:r>
          </a:p>
        </p:txBody>
      </p:sp>
      <p:sp>
        <p:nvSpPr>
          <p:cNvPr id="131" name="Rent          Electricity/Gas…"/>
          <p:cNvSpPr txBox="1">
            <a:spLocks noGrp="1"/>
          </p:cNvSpPr>
          <p:nvPr>
            <p:ph type="body" sz="half" idx="4294967295"/>
          </p:nvPr>
        </p:nvSpPr>
        <p:spPr>
          <a:xfrm>
            <a:off x="2029954" y="3563012"/>
            <a:ext cx="8944892" cy="4849775"/>
          </a:xfrm>
          <a:prstGeom prst="rect">
            <a:avLst/>
          </a:prstGeom>
        </p:spPr>
        <p:txBody>
          <a:bodyPr anchor="t"/>
          <a:lstStyle/>
          <a:p>
            <a:pPr marL="0" indent="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Rent		        Electricity/Gas       </a:t>
            </a:r>
          </a:p>
          <a:p>
            <a:pPr marL="0" indent="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endParaRPr/>
          </a:p>
          <a:p>
            <a:pPr marL="0" indent="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Water		Trash		Cable/Internet</a:t>
            </a:r>
          </a:p>
          <a:p>
            <a:pPr marL="0" indent="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endParaRPr/>
          </a:p>
          <a:p>
            <a:pPr marL="0" indent="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Cell/Phone	Insurance		Tithe/Offering</a:t>
            </a:r>
          </a:p>
          <a:p>
            <a:pPr marL="0" indent="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endParaRPr/>
          </a:p>
          <a:p>
            <a:pPr marL="0" indent="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Child Care         Prescription/Doctor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ebt Categories…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531622">
              <a:defRPr sz="6552"/>
            </a:pPr>
            <a:r>
              <a:t>Debt Categories</a:t>
            </a:r>
          </a:p>
          <a:p>
            <a:pPr algn="ctr" defTabSz="531622">
              <a:defRPr sz="3640"/>
            </a:pPr>
            <a:r>
              <a:t>Monies owed that can be paid off</a:t>
            </a:r>
          </a:p>
        </p:txBody>
      </p:sp>
      <p:sp>
        <p:nvSpPr>
          <p:cNvPr id="134" name="Mortgage Payment  Car Payment       Credit Card(s)…"/>
          <p:cNvSpPr txBox="1">
            <a:spLocks noGrp="1"/>
          </p:cNvSpPr>
          <p:nvPr>
            <p:ph type="body" sz="half" idx="4294967295"/>
          </p:nvPr>
        </p:nvSpPr>
        <p:spPr>
          <a:xfrm>
            <a:off x="1117600" y="3707010"/>
            <a:ext cx="10769600" cy="3266958"/>
          </a:xfrm>
          <a:prstGeom prst="rect">
            <a:avLst/>
          </a:prstGeom>
        </p:spPr>
        <p:txBody>
          <a:bodyPr anchor="t"/>
          <a:lstStyle/>
          <a:p>
            <a:pPr marL="0" indent="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Mortgage Payment		Car Payment	      Credit Card(s)</a:t>
            </a:r>
          </a:p>
          <a:p>
            <a:pPr marL="0" indent="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endParaRPr/>
          </a:p>
          <a:p>
            <a:pPr marL="0" indent="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Student Loans		Finance Company		Credit Line</a:t>
            </a:r>
          </a:p>
          <a:p>
            <a:pPr marL="0" indent="0" defTabSz="914400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udget Categories…"/>
          <p:cNvSpPr txBox="1">
            <a:spLocks noGrp="1"/>
          </p:cNvSpPr>
          <p:nvPr>
            <p:ph type="title" idx="4294967295"/>
          </p:nvPr>
        </p:nvSpPr>
        <p:spPr>
          <a:xfrm>
            <a:off x="1270000" y="635000"/>
            <a:ext cx="10464800" cy="2759094"/>
          </a:xfrm>
          <a:prstGeom prst="rect">
            <a:avLst/>
          </a:prstGeom>
        </p:spPr>
        <p:txBody>
          <a:bodyPr/>
          <a:lstStyle/>
          <a:p>
            <a:pPr algn="ctr"/>
            <a:r>
              <a:t>Budget Categories</a:t>
            </a:r>
          </a:p>
          <a:p>
            <a:pPr algn="ctr">
              <a:defRPr sz="4000"/>
            </a:pPr>
            <a:r>
              <a:t>Funds to live on (the bad guys)</a:t>
            </a:r>
          </a:p>
        </p:txBody>
      </p:sp>
      <p:sp>
        <p:nvSpPr>
          <p:cNvPr id="137" name="Food                                    Eating Out       Gas…"/>
          <p:cNvSpPr txBox="1">
            <a:spLocks noGrp="1"/>
          </p:cNvSpPr>
          <p:nvPr>
            <p:ph type="body" idx="4294967295"/>
          </p:nvPr>
        </p:nvSpPr>
        <p:spPr>
          <a:xfrm>
            <a:off x="1117600" y="3548831"/>
            <a:ext cx="10769600" cy="4872786"/>
          </a:xfrm>
          <a:prstGeom prst="rect">
            <a:avLst/>
          </a:prstGeom>
        </p:spPr>
        <p:txBody>
          <a:bodyPr anchor="t"/>
          <a:lstStyle/>
          <a:p>
            <a:pPr marL="0" indent="0" defTabSz="841247">
              <a:lnSpc>
                <a:spcPct val="90000"/>
              </a:lnSpc>
              <a:spcBef>
                <a:spcPts val="1100"/>
              </a:spcBef>
              <a:buSzTx/>
              <a:buNone/>
              <a:defRPr sz="3312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Food	                                   Eating Out	      Gas              </a:t>
            </a:r>
          </a:p>
          <a:p>
            <a:pPr marL="0" indent="0" defTabSz="841247">
              <a:lnSpc>
                <a:spcPct val="90000"/>
              </a:lnSpc>
              <a:spcBef>
                <a:spcPts val="1100"/>
              </a:spcBef>
              <a:buSzTx/>
              <a:buNone/>
              <a:defRPr sz="3312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Personal Care		Household Needs   Allowance</a:t>
            </a:r>
          </a:p>
          <a:p>
            <a:pPr marL="0" indent="0" defTabSz="841247">
              <a:lnSpc>
                <a:spcPct val="90000"/>
              </a:lnSpc>
              <a:spcBef>
                <a:spcPts val="1100"/>
              </a:spcBef>
              <a:buSzTx/>
              <a:buNone/>
              <a:defRPr sz="3312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Incidentals		Hair Cuts                    Public Transportation</a:t>
            </a:r>
          </a:p>
          <a:p>
            <a:pPr marL="0" indent="0" defTabSz="841247">
              <a:lnSpc>
                <a:spcPct val="90000"/>
              </a:lnSpc>
              <a:spcBef>
                <a:spcPts val="1100"/>
              </a:spcBef>
              <a:buSzTx/>
              <a:buNone/>
              <a:defRPr sz="3312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				</a:t>
            </a:r>
          </a:p>
          <a:p>
            <a:pPr marL="0" indent="0" defTabSz="841247">
              <a:lnSpc>
                <a:spcPct val="90000"/>
              </a:lnSpc>
              <a:spcBef>
                <a:spcPts val="1100"/>
              </a:spcBef>
              <a:buSzTx/>
              <a:buNone/>
              <a:defRPr sz="3312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endParaRPr/>
          </a:p>
          <a:p>
            <a:pPr marL="0" indent="0" defTabSz="841247">
              <a:lnSpc>
                <a:spcPct val="90000"/>
              </a:lnSpc>
              <a:spcBef>
                <a:spcPts val="1100"/>
              </a:spcBef>
              <a:buSzTx/>
              <a:buNone/>
              <a:defRPr sz="3312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Clothing 	         Vacation	       Gifts	                    Car Repairs</a:t>
            </a:r>
          </a:p>
          <a:p>
            <a:pPr marL="0" indent="0" defTabSz="841247">
              <a:lnSpc>
                <a:spcPct val="90000"/>
              </a:lnSpc>
              <a:spcBef>
                <a:spcPts val="1100"/>
              </a:spcBef>
              <a:buSzTx/>
              <a:buNone/>
              <a:defRPr sz="3312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Pets                        Savings                School Supplies</a:t>
            </a:r>
          </a:p>
          <a:p>
            <a:pPr marL="0" indent="0" defTabSz="841247">
              <a:lnSpc>
                <a:spcPct val="90000"/>
              </a:lnSpc>
              <a:spcBef>
                <a:spcPts val="1100"/>
              </a:spcBef>
              <a:buSzTx/>
              <a:buNone/>
              <a:defRPr sz="3312">
                <a:solidFill>
                  <a:srgbClr val="A53521"/>
                </a:solidFill>
                <a:uFill>
                  <a:solidFill>
                    <a:srgbClr val="A53521"/>
                  </a:solidFill>
                </a:u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Entertainment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2. Get Out of Debt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Get Out of Debt</a:t>
            </a:r>
          </a:p>
          <a:p>
            <a:r>
              <a:t>(free your income)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Custom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Bodoni SvtyTwo SC ITC TT-Book</vt:lpstr>
      <vt:lpstr>Helvetica Neue</vt:lpstr>
      <vt:lpstr>Papyrus</vt:lpstr>
      <vt:lpstr>Parchment</vt:lpstr>
      <vt:lpstr>Monetary Success</vt:lpstr>
      <vt:lpstr>1. Have a Written Plan (budget)</vt:lpstr>
      <vt:lpstr>Budgeting is setting a plan for your money</vt:lpstr>
      <vt:lpstr>Without a Budget you will always wonder where your money went!</vt:lpstr>
      <vt:lpstr>What do you dream about for tomorrow that you would Sacrifice for today?</vt:lpstr>
      <vt:lpstr>Expense Categories Costs that reoccur monthly</vt:lpstr>
      <vt:lpstr>Debt Categories Monies owed that can be paid off</vt:lpstr>
      <vt:lpstr>Budget Categories Funds to live on (the bad guys)</vt:lpstr>
      <vt:lpstr>2. Get Out of Debt (free your income)</vt:lpstr>
      <vt:lpstr>Get Control of our Income</vt:lpstr>
      <vt:lpstr>Average Family</vt:lpstr>
      <vt:lpstr>The Debt Snowball</vt:lpstr>
      <vt:lpstr>Important to Debt-Snowball Success</vt:lpstr>
      <vt:lpstr>3. Live on Less than You make</vt:lpstr>
      <vt:lpstr>Most People not Getting Ahead</vt:lpstr>
      <vt:lpstr>People Getting Ahead</vt:lpstr>
      <vt:lpstr>4. Save Some Money (short &amp; long-term)</vt:lpstr>
      <vt:lpstr>Emergency Funds</vt:lpstr>
      <vt:lpstr>Short Term</vt:lpstr>
      <vt:lpstr>Long-Term</vt:lpstr>
      <vt:lpstr>Four Principles to Monetary Success</vt:lpstr>
      <vt:lpstr>Which of the four principles meant the most to you and why?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Monetary Success</dc:title>
  <cp:lastModifiedBy>David Berthiaume</cp:lastModifiedBy>
  <cp:revision>2</cp:revision>
  <dcterms:modified xsi:type="dcterms:W3CDTF">2022-01-14T14:08:39Z</dcterms:modified>
</cp:coreProperties>
</file>