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7" r:id="rId2"/>
    <p:sldId id="262" r:id="rId3"/>
    <p:sldId id="259" r:id="rId4"/>
    <p:sldId id="258" r:id="rId5"/>
    <p:sldId id="260" r:id="rId6"/>
    <p:sldId id="263" r:id="rId7"/>
    <p:sldId id="376" r:id="rId8"/>
    <p:sldId id="377" r:id="rId9"/>
    <p:sldId id="378" r:id="rId10"/>
    <p:sldId id="379" r:id="rId11"/>
    <p:sldId id="3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5"/>
    <p:restoredTop sz="95872"/>
  </p:normalViewPr>
  <p:slideViewPr>
    <p:cSldViewPr snapToGrid="0" snapToObjects="1">
      <p:cViewPr varScale="1">
        <p:scale>
          <a:sx n="104" d="100"/>
          <a:sy n="104" d="100"/>
        </p:scale>
        <p:origin x="22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F1C64-B3A7-6E4A-BD87-0820DFBB6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73ACF4-82F5-5A49-B1CD-C554D360E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EB745-B81B-5341-BB22-85B330C7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48A51-A62E-7743-BBC3-EFF884A77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4D195-E369-0A49-9944-EFE3BBB2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08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E2ABF-DD98-6A4F-B3B5-91CB0F74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A1075-389B-5C4C-80AB-DA3476CA4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900A8-234A-3F47-92AE-158B70986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AA33A-8868-954D-8706-633606B0F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423E5-816C-D443-B2EE-C7C60CBF3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16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E83B82-C565-0E40-83EA-3D91F525E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37F003-5079-9F44-A426-6FAB04D8B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021EB-BCC8-E944-8C2D-D644D555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4B160-0819-B54B-990B-5690DEEC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5DC8D-DC8F-274C-83F8-E066DCA0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1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19C80-6A4F-2146-8426-84D99CDB1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864EA-71F3-D24E-BDF5-720FF962E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F0B00-E7A2-A54C-BFC5-9D2DEEF79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0212C-B918-C047-ACDD-6B957BAD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68A4F-8A0D-C148-80AA-9C1DAF72E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26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42D83-ED7C-AF43-9D37-0F65949CC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78883-559B-524B-9646-76AFC6312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7F539-2408-A340-ABA6-FE079FB42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A9689-A7AC-8B4C-B8A7-3E0ABC453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09582-CA94-3C43-99DA-68630520B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98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906A2-8874-0843-85B0-ABE77FD0B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6F4AB-ADFF-F147-B059-A0AE607C6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074A5-D450-314C-9963-22D13B7DC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E13D9-ED80-274D-A8C1-347199CB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59099-D46C-DE40-B7A7-C81B11652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01F1A-6C7C-DB41-9E9E-6C1AA526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5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A2F2F-35A3-B044-B186-22178432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7B547-93E2-AC46-82E1-F794E32C6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CDA77-6120-EB4F-8D1A-59E24A1E8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99EE2C-BA90-2E49-A8BA-F0931A335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6AEB4F-41EC-6C41-9C22-E1B60F025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327C8F-EC9B-E145-A2D4-58344623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7EA5E-E99C-DD44-A5A2-5BAE1B3B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14175-DC8B-AC43-817D-DDB97A4E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736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678A2-F7BE-9D46-A3BE-D89264CE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3957D-B411-3547-8920-BC1A1F21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11C40-42AB-1D42-90DA-E6B51B6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B4C73-EA0D-124C-9734-73DE6D91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BFF996-55A2-4A4E-8EA2-4E71C3B7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82742-E459-4946-BE9E-55B0539B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905FE-B838-3A40-A8CD-79AB0600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0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6B62-9B35-634E-82F3-C5B4F851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12AB3-EBDB-F542-9046-7923F961C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578D4-F8BF-A244-BAE3-C41E8AC9B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72B94-382F-0B40-A6F3-1E800849D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6BC93-2A84-1749-88F0-BD09226D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A8A69-F5FB-1641-A297-A3E9DE89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1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B307-6859-DF45-A461-B5CD3D4E2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3F7F09-22DE-034F-9F03-A3076434D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2617D-F309-5A4F-93D0-9CB9A4407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F22F1-C3C7-B54F-AA85-F31956DC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D623B-CB6F-2B4C-9461-21FA3D8E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97532-B584-9A40-9441-38EF306F9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1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B40850-5B6A-224B-B853-EF2787BE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16A80-A46C-3A4A-B37D-8C1072DA2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B1E16-E71B-C543-9709-4834681BD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9/4/21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16CDF-BD2A-9847-98E0-3B94C3EF1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D115D-EBFB-8845-9FA9-26B67BFE8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39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hP4dOq6h5A?start=18&amp;feature=oembed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58C247-4C7C-1942-AE8B-5AA1E74F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53" y="366003"/>
            <a:ext cx="2880828" cy="129055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Paperwork Made Easy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579AFF5-E84E-9E47-AFDB-8B0BBEB435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778" y="1616333"/>
            <a:ext cx="3293242" cy="4126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8813A9-C534-EC46-AEC8-4164AC5FE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0470" y="1616333"/>
            <a:ext cx="3433559" cy="343355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7BA444A-518D-1241-BC59-F29533DCBAD7}"/>
              </a:ext>
            </a:extLst>
          </p:cNvPr>
          <p:cNvSpPr txBox="1">
            <a:spLocks/>
          </p:cNvSpPr>
          <p:nvPr/>
        </p:nvSpPr>
        <p:spPr>
          <a:xfrm>
            <a:off x="545657" y="6193058"/>
            <a:ext cx="2880828" cy="34727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FFFFFF"/>
                </a:solidFill>
              </a:rPr>
              <a:t>By Carl Rodriguez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A3C3AB1-09B5-E540-B57D-8B4C005EAC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9780" y="5619977"/>
            <a:ext cx="3865630" cy="11461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82FB03-76C8-CA45-84E7-347EFE838091}"/>
              </a:ext>
            </a:extLst>
          </p:cNvPr>
          <p:cNvSpPr txBox="1"/>
          <p:nvPr/>
        </p:nvSpPr>
        <p:spPr>
          <a:xfrm>
            <a:off x="4520617" y="696991"/>
            <a:ext cx="7214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Introduction – Story of Dick </a:t>
            </a:r>
            <a:r>
              <a:rPr lang="en-US" sz="3200" b="1" dirty="0" err="1"/>
              <a:t>Duerksen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90365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991D-C2D7-B045-A105-2DD62F6C8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3" y="629266"/>
            <a:ext cx="3802732" cy="162232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Reports =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91D06-C8A3-BD4F-BED8-9F2F59529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342301" cy="3608761"/>
          </a:xfrm>
        </p:spPr>
        <p:txBody>
          <a:bodyPr>
            <a:normAutofit/>
          </a:bodyPr>
          <a:lstStyle/>
          <a:p>
            <a:r>
              <a:rPr lang="en-US" dirty="0"/>
              <a:t>Expenses</a:t>
            </a:r>
          </a:p>
          <a:p>
            <a:r>
              <a:rPr lang="en-US" dirty="0"/>
              <a:t>Baptisms</a:t>
            </a:r>
          </a:p>
          <a:p>
            <a:r>
              <a:rPr lang="en-US" dirty="0"/>
              <a:t>Growth</a:t>
            </a:r>
          </a:p>
          <a:p>
            <a:r>
              <a:rPr lang="en-US" dirty="0"/>
              <a:t>Schedule</a:t>
            </a:r>
          </a:p>
          <a:p>
            <a:r>
              <a:rPr lang="en-US" dirty="0"/>
              <a:t>Staff </a:t>
            </a:r>
          </a:p>
          <a:p>
            <a:r>
              <a:rPr lang="en-US" dirty="0"/>
              <a:t>Training</a:t>
            </a:r>
          </a:p>
          <a:p>
            <a:r>
              <a:rPr lang="en-US" dirty="0"/>
              <a:t>Trips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7150A6-8AA4-6F49-9CC1-E7572B863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884" y="1218130"/>
            <a:ext cx="6204185" cy="482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1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D335-0FD0-EB4C-85C7-EDA83C0F9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680643"/>
            <a:ext cx="5323715" cy="1202368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/>
              <a:t>Why is reporting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6EEE0-158A-3742-ABFD-E125DAC4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24" y="2385811"/>
            <a:ext cx="4838188" cy="3351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10F45E3-CE61-D642-908E-3440AA54F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883011"/>
            <a:ext cx="4170530" cy="31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46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D335-0FD0-EB4C-85C7-EDA83C0F9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/>
              <a:t>Share 3 points you learned from the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6EEE0-158A-3742-ABFD-E125DAC4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879" y="2563940"/>
            <a:ext cx="4838188" cy="3351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10F45E3-CE61-D642-908E-3440AA54F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883011"/>
            <a:ext cx="4170530" cy="31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98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6FDA33-BAC9-5E48-9769-7E247F8D4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Paperwork </a:t>
            </a:r>
            <a:r>
              <a:rPr lang="en-US">
                <a:solidFill>
                  <a:schemeClr val="bg1"/>
                </a:solidFill>
                <a:sym typeface="Wingdings" pitchFamily="2" charset="2"/>
              </a:rPr>
              <a:t> Different Communication Types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608463C-089B-DA49-BB7B-59B1CF583C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8" r="3" b="3"/>
          <a:stretch/>
        </p:blipFill>
        <p:spPr>
          <a:xfrm>
            <a:off x="548639" y="2496310"/>
            <a:ext cx="6705600" cy="393568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58FFCFA-3352-40CA-AAB7-AF9961D98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404" y="2271084"/>
            <a:ext cx="3803904" cy="4165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200" dirty="0"/>
              <a:t>Which Types work best?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F706BA-7E6A-6D48-BD3D-F8F78BE92F91}"/>
              </a:ext>
            </a:extLst>
          </p:cNvPr>
          <p:cNvSpPr txBox="1"/>
          <p:nvPr/>
        </p:nvSpPr>
        <p:spPr>
          <a:xfrm>
            <a:off x="8184445" y="5785662"/>
            <a:ext cx="2923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=rhP4dOq6h5A&amp;t=18s</a:t>
            </a:r>
          </a:p>
        </p:txBody>
      </p:sp>
      <p:pic>
        <p:nvPicPr>
          <p:cNvPr id="6" name="Online Media 5" descr="FLAG Camp at Mt. Aetna | June 14-18 2021">
            <a:hlinkClick r:id="" action="ppaction://media"/>
            <a:extLst>
              <a:ext uri="{FF2B5EF4-FFF2-40B4-BE49-F238E27FC236}">
                <a16:creationId xmlns:a16="http://schemas.microsoft.com/office/drawing/2014/main" id="{A26E74B9-B147-4E41-A2D0-F8AC1F97D3D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460110" y="2825812"/>
            <a:ext cx="4484677" cy="253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D335-0FD0-EB4C-85C7-EDA83C0F9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680643"/>
            <a:ext cx="5323715" cy="1202368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/>
              <a:t>Share why videos &amp; pictures are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6EEE0-158A-3742-ABFD-E125DAC4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24" y="2385811"/>
            <a:ext cx="4838188" cy="3351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10F45E3-CE61-D642-908E-3440AA54F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883011"/>
            <a:ext cx="4170530" cy="31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2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6134B-8719-004B-8FF2-7EDB49A91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Paperwork/electronic form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68317-D76B-A243-AC97-0ADF1A327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2000787"/>
            <a:ext cx="3960420" cy="4008128"/>
          </a:xfrm>
        </p:spPr>
        <p:txBody>
          <a:bodyPr>
            <a:normAutofit/>
          </a:bodyPr>
          <a:lstStyle/>
          <a:p>
            <a:r>
              <a:rPr lang="en-US" sz="3200" dirty="0"/>
              <a:t>Contracts</a:t>
            </a:r>
          </a:p>
          <a:p>
            <a:r>
              <a:rPr lang="en-US" sz="3200" dirty="0"/>
              <a:t>Ministry Descriptions</a:t>
            </a:r>
          </a:p>
          <a:p>
            <a:r>
              <a:rPr lang="en-US" sz="3200" dirty="0"/>
              <a:t>Emails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3200" dirty="0"/>
              <a:t>Planners</a:t>
            </a:r>
          </a:p>
          <a:p>
            <a:r>
              <a:rPr lang="en-US" sz="3200" dirty="0"/>
              <a:t>Staging </a:t>
            </a:r>
          </a:p>
          <a:p>
            <a:r>
              <a:rPr lang="en-US" sz="3200" dirty="0"/>
              <a:t>Reports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8738A0C4-62BB-8C4E-A86F-C4151B99DFC3}"/>
              </a:ext>
            </a:extLst>
          </p:cNvPr>
          <p:cNvSpPr/>
          <p:nvPr/>
        </p:nvSpPr>
        <p:spPr>
          <a:xfrm>
            <a:off x="4857007" y="2870859"/>
            <a:ext cx="1615045" cy="1416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E83480-1C22-1946-8552-BD8A7CF3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810" y="2870859"/>
            <a:ext cx="4557653" cy="169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39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A0629-48DA-C147-A00B-F185E8025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070" y="463979"/>
            <a:ext cx="3770872" cy="84318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Planner should include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7D0B0C-7239-1248-8C76-F8272A42384F}"/>
              </a:ext>
            </a:extLst>
          </p:cNvPr>
          <p:cNvSpPr txBox="1"/>
          <p:nvPr/>
        </p:nvSpPr>
        <p:spPr>
          <a:xfrm>
            <a:off x="418070" y="1761984"/>
            <a:ext cx="400958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1-  Location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2-  Time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3-  Event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4-  Person in charge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5-  Target group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6-  Participants per session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7-  Maximum allowable participant   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for whole event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8-  Registration approach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– Hyatt / Disney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9-   % ratio for total activities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10 – Marketing Approach &amp; Cost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0B3837-7F26-6C4B-AEDC-8B419EED6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560223"/>
              </p:ext>
            </p:extLst>
          </p:nvPr>
        </p:nvGraphicFramePr>
        <p:xfrm>
          <a:off x="4646906" y="617839"/>
          <a:ext cx="7045646" cy="57088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67795">
                  <a:extLst>
                    <a:ext uri="{9D8B030D-6E8A-4147-A177-3AD203B41FA5}">
                      <a16:colId xmlns:a16="http://schemas.microsoft.com/office/drawing/2014/main" val="3542437868"/>
                    </a:ext>
                  </a:extLst>
                </a:gridCol>
                <a:gridCol w="1129110">
                  <a:extLst>
                    <a:ext uri="{9D8B030D-6E8A-4147-A177-3AD203B41FA5}">
                      <a16:colId xmlns:a16="http://schemas.microsoft.com/office/drawing/2014/main" val="2122517940"/>
                    </a:ext>
                  </a:extLst>
                </a:gridCol>
                <a:gridCol w="1174274">
                  <a:extLst>
                    <a:ext uri="{9D8B030D-6E8A-4147-A177-3AD203B41FA5}">
                      <a16:colId xmlns:a16="http://schemas.microsoft.com/office/drawing/2014/main" val="2945715484"/>
                    </a:ext>
                  </a:extLst>
                </a:gridCol>
                <a:gridCol w="1354932">
                  <a:extLst>
                    <a:ext uri="{9D8B030D-6E8A-4147-A177-3AD203B41FA5}">
                      <a16:colId xmlns:a16="http://schemas.microsoft.com/office/drawing/2014/main" val="2132682900"/>
                    </a:ext>
                  </a:extLst>
                </a:gridCol>
                <a:gridCol w="1264603">
                  <a:extLst>
                    <a:ext uri="{9D8B030D-6E8A-4147-A177-3AD203B41FA5}">
                      <a16:colId xmlns:a16="http://schemas.microsoft.com/office/drawing/2014/main" val="1261001367"/>
                    </a:ext>
                  </a:extLst>
                </a:gridCol>
                <a:gridCol w="1354932">
                  <a:extLst>
                    <a:ext uri="{9D8B030D-6E8A-4147-A177-3AD203B41FA5}">
                      <a16:colId xmlns:a16="http://schemas.microsoft.com/office/drawing/2014/main" val="619647220"/>
                    </a:ext>
                  </a:extLst>
                </a:gridCol>
              </a:tblGrid>
              <a:tr h="4605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Friend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Companion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Explorer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Ranger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Voyager/Guide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extLst>
                  <a:ext uri="{0D108BD9-81ED-4DB2-BD59-A6C34878D82A}">
                    <a16:rowId xmlns:a16="http://schemas.microsoft.com/office/drawing/2014/main" val="2354021304"/>
                  </a:ext>
                </a:extLst>
              </a:tr>
              <a:tr h="173736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90950" algn="l"/>
                        </a:tabLst>
                      </a:pPr>
                      <a:r>
                        <a:rPr lang="en-US" sz="900">
                          <a:effectLst/>
                        </a:rPr>
                        <a:t>Church Heritage will be the focus for Sabbath Morning – Session I Classes intended for designated class level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960048"/>
                  </a:ext>
                </a:extLst>
              </a:tr>
              <a:tr h="8350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Sabbath – Sept 25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9:00-10:30 am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God’s Messenger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Pam Ellis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Missionary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Pastor Bruno Lourenco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Prayer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Rae Tunney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Peacemaker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Honor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Pastor Josue Feliciano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Sanctuary Honor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Carl Rodriguez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1142332112"/>
                  </a:ext>
                </a:extLst>
              </a:tr>
              <a:tr h="173736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Nature Appreciation – Sessions 2 &amp; 3 - Pathfinders may take any class they choose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629038"/>
                  </a:ext>
                </a:extLst>
              </a:tr>
              <a:tr h="8160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Sabbath – Sept 25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10:45 – 12:15pm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Dogs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Mike Hockman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Trees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Charlie Koerting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Volcano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Hall’s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Creation Honor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Kirks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Christian Drama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Carl Rodriguez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2318880573"/>
                  </a:ext>
                </a:extLst>
              </a:tr>
              <a:tr h="8160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3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Sabbath – Sept 25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4:00 – 5:30 pm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Moths and Butterflies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Elisha Bonilla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Viruses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Charlie Koerting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Meteorite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Hall’s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Bible Marking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Michael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Tunney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Puppetry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Randy Myaing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Carl Rodriguez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515970781"/>
                  </a:ext>
                </a:extLst>
              </a:tr>
              <a:tr h="173736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First-aid, Health &amp; Safety – Session 4 – Honor classes intended for designated class level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13468"/>
                  </a:ext>
                </a:extLst>
              </a:tr>
              <a:tr h="6642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Sabbath – Sept 25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6:45 – 8:15 pm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Red Alert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Pam Ellis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First Aid, Basic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Delia Wright 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Basic Rescue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Tunney’s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5275" algn="l"/>
                          <a:tab pos="617220" algn="ctr"/>
                        </a:tabLs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First Aid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Elisha Bonilla 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CPR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Larry Zimmer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236457587"/>
                  </a:ext>
                </a:extLst>
              </a:tr>
              <a:tr h="173736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90950" algn="l"/>
                        </a:tabLst>
                      </a:pPr>
                      <a:r>
                        <a:rPr lang="en-US" sz="900">
                          <a:effectLst/>
                        </a:rPr>
                        <a:t>Arts &amp; Crafts &amp; Vocational – Sessions 5 &amp; 6 – Pathfinders may take any class they choose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037289"/>
                  </a:ext>
                </a:extLst>
              </a:tr>
              <a:tr h="7193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Sunday – Sept 26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9:00-10:30 am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Camp Skills 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Mike Hockman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Origami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Herbie Dennison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Lighthouses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Charlie Koerting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Creative Journaling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Sierra Koerting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 Reynolds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Flag Football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Randy Myaing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3512880336"/>
                  </a:ext>
                </a:extLst>
              </a:tr>
              <a:tr h="7024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Session 6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Sunday – Sept 26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10:45 – 12:15 am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Volleyball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Nahum Herter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Bridges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Likisha Young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Glass Painting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Elisha Bonilla</a:t>
                      </a:r>
                      <a:endParaRPr lang="en-US" sz="80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Disc Frisbee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Randy Myaing</a:t>
                      </a:r>
                      <a:endParaRPr lang="en-US" sz="800" dirty="0">
                        <a:effectLst/>
                        <a:latin typeface="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97" marR="54197" marT="0" marB="0" anchor="ctr"/>
                </a:tc>
                <a:extLst>
                  <a:ext uri="{0D108BD9-81ED-4DB2-BD59-A6C34878D82A}">
                    <a16:rowId xmlns:a16="http://schemas.microsoft.com/office/drawing/2014/main" val="955264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70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D335-0FD0-EB4C-85C7-EDA83C0F9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680643"/>
            <a:ext cx="5323715" cy="1202368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/>
              <a:t>Why are planners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6EEE0-158A-3742-ABFD-E125DAC4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24" y="2385811"/>
            <a:ext cx="4838188" cy="3351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10F45E3-CE61-D642-908E-3440AA54F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883011"/>
            <a:ext cx="4170530" cy="31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88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4158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AF1F1-2419-1C40-A357-29747598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096" y="1048493"/>
            <a:ext cx="2840182" cy="75368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Staging</a:t>
            </a:r>
            <a:b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 part of Paperwork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Content Placeholder 3" descr="Diagram&#10;&#10;Description automatically generated">
            <a:extLst>
              <a:ext uri="{FF2B5EF4-FFF2-40B4-BE49-F238E27FC236}">
                <a16:creationId xmlns:a16="http://schemas.microsoft.com/office/drawing/2014/main" id="{6F7C996C-7A39-A647-82AB-ACA4A30393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2831" y="1159621"/>
            <a:ext cx="5660994" cy="42402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F47F03-0449-324E-957B-2D4C536102E9}"/>
              </a:ext>
            </a:extLst>
          </p:cNvPr>
          <p:cNvSpPr txBox="1"/>
          <p:nvPr/>
        </p:nvSpPr>
        <p:spPr>
          <a:xfrm rot="20939161">
            <a:off x="1438500" y="3201144"/>
            <a:ext cx="341484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1- Set up for Group One</a:t>
            </a:r>
          </a:p>
          <a:p>
            <a:r>
              <a:rPr lang="en-US" sz="2400" dirty="0"/>
              <a:t>2- Set up for Group Two</a:t>
            </a:r>
          </a:p>
          <a:p>
            <a:endParaRPr lang="en-US" sz="1200" dirty="0"/>
          </a:p>
          <a:p>
            <a:r>
              <a:rPr lang="en-US" sz="2400" dirty="0"/>
              <a:t>3- Arrival of Group One</a:t>
            </a:r>
          </a:p>
          <a:p>
            <a:r>
              <a:rPr lang="en-US" sz="2400" dirty="0"/>
              <a:t>4- Arrival of Group Two</a:t>
            </a:r>
          </a:p>
          <a:p>
            <a:endParaRPr lang="en-US" sz="1200" dirty="0"/>
          </a:p>
          <a:p>
            <a:r>
              <a:rPr lang="en-US" sz="2400" dirty="0"/>
              <a:t>Lunch Staging  </a:t>
            </a:r>
          </a:p>
          <a:p>
            <a:r>
              <a:rPr lang="en-US" sz="2400" dirty="0"/>
              <a:t>Lunch time</a:t>
            </a:r>
          </a:p>
          <a:p>
            <a:endParaRPr lang="en-US" sz="1200" dirty="0"/>
          </a:p>
          <a:p>
            <a:r>
              <a:rPr lang="en-US" sz="2400" dirty="0"/>
              <a:t>Closure</a:t>
            </a: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2D2C572D-2541-5842-A0B3-8D1D035A72B6}"/>
              </a:ext>
            </a:extLst>
          </p:cNvPr>
          <p:cNvSpPr/>
          <p:nvPr/>
        </p:nvSpPr>
        <p:spPr>
          <a:xfrm rot="20951227">
            <a:off x="4744995" y="3429000"/>
            <a:ext cx="852616" cy="549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65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D335-0FD0-EB4C-85C7-EDA83C0F9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680643"/>
            <a:ext cx="5323715" cy="1202368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/>
              <a:t>Why is staging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6EEE0-158A-3742-ABFD-E125DAC4E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24" y="2385811"/>
            <a:ext cx="4838188" cy="3351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_________________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10F45E3-CE61-D642-908E-3440AA54F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883011"/>
            <a:ext cx="4170530" cy="31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34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473</Words>
  <Application>Microsoft Macintosh PowerPoint</Application>
  <PresentationFormat>Widescreen</PresentationFormat>
  <Paragraphs>198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</vt:lpstr>
      <vt:lpstr>Office Theme</vt:lpstr>
      <vt:lpstr>Paperwork Made Easy</vt:lpstr>
      <vt:lpstr>Share 3 points you learned from the Story</vt:lpstr>
      <vt:lpstr>Paperwork  Different Communication Types</vt:lpstr>
      <vt:lpstr>Share why videos &amp; pictures are important</vt:lpstr>
      <vt:lpstr>Why is Paperwork/electronic form important?</vt:lpstr>
      <vt:lpstr>Planner should include</vt:lpstr>
      <vt:lpstr>Why are planners important?</vt:lpstr>
      <vt:lpstr>Staging as part of Paperwork</vt:lpstr>
      <vt:lpstr>Why is staging important?</vt:lpstr>
      <vt:lpstr>Reports = Communication</vt:lpstr>
      <vt:lpstr>Why is reporting important?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Paperwork Made Easy</dc:title>
  <dc:creator>Carl Rodriguez</dc:creator>
  <cp:lastModifiedBy>Carl Rodriguez</cp:lastModifiedBy>
  <cp:revision>4</cp:revision>
  <dcterms:created xsi:type="dcterms:W3CDTF">2021-09-04T19:03:37Z</dcterms:created>
  <dcterms:modified xsi:type="dcterms:W3CDTF">2021-09-04T19:59:18Z</dcterms:modified>
</cp:coreProperties>
</file>