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319" r:id="rId3"/>
    <p:sldId id="315" r:id="rId4"/>
    <p:sldId id="290" r:id="rId5"/>
    <p:sldId id="316" r:id="rId6"/>
    <p:sldId id="317" r:id="rId7"/>
    <p:sldId id="292" r:id="rId8"/>
    <p:sldId id="273" r:id="rId9"/>
    <p:sldId id="264" r:id="rId10"/>
    <p:sldId id="318" r:id="rId11"/>
    <p:sldId id="321" r:id="rId12"/>
    <p:sldId id="293" r:id="rId13"/>
    <p:sldId id="320" r:id="rId14"/>
    <p:sldId id="294" r:id="rId15"/>
    <p:sldId id="295" r:id="rId16"/>
    <p:sldId id="296" r:id="rId17"/>
    <p:sldId id="297" r:id="rId18"/>
    <p:sldId id="298" r:id="rId19"/>
    <p:sldId id="300" r:id="rId20"/>
    <p:sldId id="299" r:id="rId21"/>
    <p:sldId id="322" r:id="rId22"/>
    <p:sldId id="304" r:id="rId23"/>
    <p:sldId id="301" r:id="rId24"/>
    <p:sldId id="305" r:id="rId25"/>
    <p:sldId id="306" r:id="rId26"/>
    <p:sldId id="308" r:id="rId27"/>
    <p:sldId id="323" r:id="rId28"/>
    <p:sldId id="329" r:id="rId29"/>
    <p:sldId id="309" r:id="rId30"/>
    <p:sldId id="310" r:id="rId31"/>
    <p:sldId id="311" r:id="rId32"/>
    <p:sldId id="324" r:id="rId33"/>
    <p:sldId id="312" r:id="rId34"/>
    <p:sldId id="325" r:id="rId35"/>
    <p:sldId id="328" r:id="rId36"/>
    <p:sldId id="327" r:id="rId37"/>
    <p:sldId id="267" r:id="rId38"/>
    <p:sldId id="313" r:id="rId39"/>
    <p:sldId id="32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0" autoAdjust="0"/>
    <p:restoredTop sz="94660"/>
  </p:normalViewPr>
  <p:slideViewPr>
    <p:cSldViewPr snapToGrid="0">
      <p:cViewPr varScale="1">
        <p:scale>
          <a:sx n="83" d="100"/>
          <a:sy n="83" d="100"/>
        </p:scale>
        <p:origin x="102"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A094F-04DE-4409-BD1F-28FB5288699B}"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80BCC4-B60C-4189-BADE-E8DFD8EA290A}" type="slidenum">
              <a:rPr lang="en-US" smtClean="0"/>
              <a:t>‹#›</a:t>
            </a:fld>
            <a:endParaRPr lang="en-US"/>
          </a:p>
        </p:txBody>
      </p:sp>
    </p:spTree>
    <p:extLst>
      <p:ext uri="{BB962C8B-B14F-4D97-AF65-F5344CB8AC3E}">
        <p14:creationId xmlns:p14="http://schemas.microsoft.com/office/powerpoint/2010/main" val="103507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38B48E5-FC12-4578-BBF6-9508002B27F7}"/>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EC49517-14A3-4220-BF7F-329D24BE76D5}"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ct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6083" name="Rectangle 2">
            <a:extLst>
              <a:ext uri="{FF2B5EF4-FFF2-40B4-BE49-F238E27FC236}">
                <a16:creationId xmlns:a16="http://schemas.microsoft.com/office/drawing/2014/main" id="{E612D060-BB4F-4C88-9F6B-C2ED6C2940AF}"/>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FA3F0BA3-F9A9-4130-A9A2-BCBFD13CF87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84542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D067A4D-6AE4-406E-AE19-3D71B4BD2F6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3D58EDA-CDC2-4E7A-9DE6-5C6000ED8139}" type="slidenum">
              <a:rPr lang="en-US" altLang="en-US"/>
              <a:pPr eaLnBrk="1" hangingPunct="1">
                <a:spcBef>
                  <a:spcPct val="0"/>
                </a:spcBef>
              </a:pPr>
              <a:t>22</a:t>
            </a:fld>
            <a:endParaRPr lang="en-US" altLang="en-US"/>
          </a:p>
        </p:txBody>
      </p:sp>
      <p:sp>
        <p:nvSpPr>
          <p:cNvPr id="44035" name="Rectangle 2">
            <a:extLst>
              <a:ext uri="{FF2B5EF4-FFF2-40B4-BE49-F238E27FC236}">
                <a16:creationId xmlns:a16="http://schemas.microsoft.com/office/drawing/2014/main" id="{BDEC8BEB-B183-45B3-A40C-E8A511A0B715}"/>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AC41928C-6A09-4767-8FA6-057F74E432E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F0469785-88DB-4099-AC83-E2028176E7E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D9B0CCF-C724-4363-9403-39D55A726955}" type="slidenum">
              <a:rPr lang="en-US" altLang="en-US"/>
              <a:pPr eaLnBrk="1" hangingPunct="1">
                <a:spcBef>
                  <a:spcPct val="0"/>
                </a:spcBef>
              </a:pPr>
              <a:t>33</a:t>
            </a:fld>
            <a:endParaRPr lang="en-US" altLang="en-US"/>
          </a:p>
        </p:txBody>
      </p:sp>
      <p:sp>
        <p:nvSpPr>
          <p:cNvPr id="45059" name="Rectangle 2">
            <a:extLst>
              <a:ext uri="{FF2B5EF4-FFF2-40B4-BE49-F238E27FC236}">
                <a16:creationId xmlns:a16="http://schemas.microsoft.com/office/drawing/2014/main" id="{61388852-92D0-4879-B0CA-BE3BD82C4889}"/>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BD2BDD20-CB9E-4015-90A7-E679C619A4E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B1ADD3CC-CDC8-4221-8782-5903DC546E1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69A2215-67B9-40C5-9611-5254F715FDC8}" type="slidenum">
              <a:rPr lang="en-US" altLang="en-US"/>
              <a:pPr eaLnBrk="1" hangingPunct="1">
                <a:spcBef>
                  <a:spcPct val="0"/>
                </a:spcBef>
              </a:pPr>
              <a:t>37</a:t>
            </a:fld>
            <a:endParaRPr lang="en-US" altLang="en-US"/>
          </a:p>
        </p:txBody>
      </p:sp>
      <p:sp>
        <p:nvSpPr>
          <p:cNvPr id="49155" name="Rectangle 2">
            <a:extLst>
              <a:ext uri="{FF2B5EF4-FFF2-40B4-BE49-F238E27FC236}">
                <a16:creationId xmlns:a16="http://schemas.microsoft.com/office/drawing/2014/main" id="{3DC27710-5096-49EC-8754-D57A1B442447}"/>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C931B2FA-520B-4984-91FB-3DAEED61471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DCC9F04-4FBD-407C-BB9F-0A1ED60339C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CE340CF-F805-430B-B2CE-811FA1E3FE39}" type="slidenum">
              <a:rPr lang="en-US" altLang="en-US"/>
              <a:pPr eaLnBrk="1" hangingPunct="1">
                <a:spcBef>
                  <a:spcPct val="0"/>
                </a:spcBef>
              </a:pPr>
              <a:t>38</a:t>
            </a:fld>
            <a:endParaRPr lang="en-US" altLang="en-US"/>
          </a:p>
        </p:txBody>
      </p:sp>
      <p:sp>
        <p:nvSpPr>
          <p:cNvPr id="50179" name="Rectangle 2">
            <a:extLst>
              <a:ext uri="{FF2B5EF4-FFF2-40B4-BE49-F238E27FC236}">
                <a16:creationId xmlns:a16="http://schemas.microsoft.com/office/drawing/2014/main" id="{D26FA5A7-9201-4E9C-93C8-F9088D6DA4B6}"/>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00514653-BEBC-47C1-9383-532191A7FE38}"/>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44A928-6348-4207-B42A-24127CADD929}"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327566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4A928-6348-4207-B42A-24127CADD929}"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93610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4A928-6348-4207-B42A-24127CADD929}"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7594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4A928-6348-4207-B42A-24127CADD929}"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1302352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4A928-6348-4207-B42A-24127CADD929}"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03241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4A928-6348-4207-B42A-24127CADD929}"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4050621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4A928-6348-4207-B42A-24127CADD929}"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2786397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4A928-6348-4207-B42A-24127CADD929}"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4053574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44A928-6348-4207-B42A-24127CADD929}"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230142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44A928-6348-4207-B42A-24127CADD929}"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2075115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44A928-6348-4207-B42A-24127CADD929}"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3997453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44A928-6348-4207-B42A-24127CADD929}" type="datetimeFigureOut">
              <a:rPr lang="en-US" smtClean="0"/>
              <a:t>9/9/2021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122865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44A928-6348-4207-B42A-24127CADD929}"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109156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44A928-6348-4207-B42A-24127CADD929}" type="datetimeFigureOut">
              <a:rPr lang="en-US" smtClean="0"/>
              <a:t>9/9/2021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397867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44A928-6348-4207-B42A-24127CADD929}"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746914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44A928-6348-4207-B42A-24127CADD929}" type="datetimeFigureOut">
              <a:rPr lang="en-US" smtClean="0"/>
              <a:t>9/9/2021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218BF6-C5A5-4E5C-8268-E4209E68A392}" type="slidenum">
              <a:rPr lang="en-US" smtClean="0"/>
              <a:t>‹#›</a:t>
            </a:fld>
            <a:endParaRPr lang="en-US"/>
          </a:p>
        </p:txBody>
      </p:sp>
    </p:spTree>
    <p:extLst>
      <p:ext uri="{BB962C8B-B14F-4D97-AF65-F5344CB8AC3E}">
        <p14:creationId xmlns:p14="http://schemas.microsoft.com/office/powerpoint/2010/main" val="399281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44A928-6348-4207-B42A-24127CADD929}" type="datetimeFigureOut">
              <a:rPr lang="en-US" smtClean="0"/>
              <a:t>9/9/2021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E218BF6-C5A5-4E5C-8268-E4209E68A392}" type="slidenum">
              <a:rPr lang="en-US" smtClean="0"/>
              <a:t>‹#›</a:t>
            </a:fld>
            <a:endParaRPr lang="en-US"/>
          </a:p>
        </p:txBody>
      </p:sp>
    </p:spTree>
    <p:extLst>
      <p:ext uri="{BB962C8B-B14F-4D97-AF65-F5344CB8AC3E}">
        <p14:creationId xmlns:p14="http://schemas.microsoft.com/office/powerpoint/2010/main" val="3283811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9DD48-A8D1-4F89-96F9-6D62D886DDB3}"/>
              </a:ext>
            </a:extLst>
          </p:cNvPr>
          <p:cNvSpPr>
            <a:spLocks noGrp="1"/>
          </p:cNvSpPr>
          <p:nvPr>
            <p:ph type="ctrTitle"/>
          </p:nvPr>
        </p:nvSpPr>
        <p:spPr/>
        <p:txBody>
          <a:bodyPr/>
          <a:lstStyle/>
          <a:p>
            <a:pPr algn="ctr"/>
            <a:r>
              <a:rPr lang="en-US" dirty="0">
                <a:solidFill>
                  <a:schemeClr val="tx1"/>
                </a:solidFill>
              </a:rPr>
              <a:t>Church Finance With a Mission</a:t>
            </a:r>
          </a:p>
        </p:txBody>
      </p:sp>
      <p:sp>
        <p:nvSpPr>
          <p:cNvPr id="3" name="Subtitle 2">
            <a:extLst>
              <a:ext uri="{FF2B5EF4-FFF2-40B4-BE49-F238E27FC236}">
                <a16:creationId xmlns:a16="http://schemas.microsoft.com/office/drawing/2014/main" id="{8FD14242-D24B-4A4C-8024-5C81506E8E89}"/>
              </a:ext>
            </a:extLst>
          </p:cNvPr>
          <p:cNvSpPr>
            <a:spLocks noGrp="1"/>
          </p:cNvSpPr>
          <p:nvPr>
            <p:ph type="subTitle" idx="1"/>
          </p:nvPr>
        </p:nvSpPr>
        <p:spPr/>
        <p:txBody>
          <a:bodyPr>
            <a:normAutofit fontScale="85000" lnSpcReduction="10000"/>
          </a:bodyPr>
          <a:lstStyle/>
          <a:p>
            <a:pPr algn="ctr"/>
            <a:r>
              <a:rPr lang="en-US" dirty="0">
                <a:solidFill>
                  <a:schemeClr val="tx1"/>
                </a:solidFill>
              </a:rPr>
              <a:t>Chesapeake Conference Youth Leaders Convention-Master Guide Advanced Track</a:t>
            </a:r>
          </a:p>
          <a:p>
            <a:pPr algn="ctr"/>
            <a:r>
              <a:rPr lang="en-US" dirty="0">
                <a:solidFill>
                  <a:schemeClr val="tx1"/>
                </a:solidFill>
              </a:rPr>
              <a:t>September 11, 2021</a:t>
            </a:r>
          </a:p>
          <a:p>
            <a:pPr algn="ctr"/>
            <a:r>
              <a:rPr lang="en-US" dirty="0">
                <a:solidFill>
                  <a:schemeClr val="tx1"/>
                </a:solidFill>
              </a:rPr>
              <a:t>Charlie Koerting</a:t>
            </a:r>
          </a:p>
        </p:txBody>
      </p:sp>
      <p:pic>
        <p:nvPicPr>
          <p:cNvPr id="4" name="Picture 3">
            <a:extLst>
              <a:ext uri="{FF2B5EF4-FFF2-40B4-BE49-F238E27FC236}">
                <a16:creationId xmlns:a16="http://schemas.microsoft.com/office/drawing/2014/main" id="{AC38F675-35A3-41D5-B304-F76BDC5BE615}"/>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404988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CC8A-9836-4D75-99C1-1FE7CCC10251}"/>
              </a:ext>
            </a:extLst>
          </p:cNvPr>
          <p:cNvSpPr>
            <a:spLocks noGrp="1"/>
          </p:cNvSpPr>
          <p:nvPr>
            <p:ph type="title"/>
          </p:nvPr>
        </p:nvSpPr>
        <p:spPr/>
        <p:txBody>
          <a:bodyPr>
            <a:normAutofit/>
          </a:bodyPr>
          <a:lstStyle/>
          <a:p>
            <a:r>
              <a:rPr lang="en-US" sz="4000" dirty="0">
                <a:solidFill>
                  <a:schemeClr val="tx1"/>
                </a:solidFill>
              </a:rPr>
              <a:t>Budgets and Mission</a:t>
            </a:r>
          </a:p>
        </p:txBody>
      </p:sp>
      <p:sp>
        <p:nvSpPr>
          <p:cNvPr id="3" name="Content Placeholder 2">
            <a:extLst>
              <a:ext uri="{FF2B5EF4-FFF2-40B4-BE49-F238E27FC236}">
                <a16:creationId xmlns:a16="http://schemas.microsoft.com/office/drawing/2014/main" id="{31C57C84-F26C-4E3C-B391-E653BE5DFCD3}"/>
              </a:ext>
            </a:extLst>
          </p:cNvPr>
          <p:cNvSpPr>
            <a:spLocks noGrp="1"/>
          </p:cNvSpPr>
          <p:nvPr>
            <p:ph idx="1"/>
          </p:nvPr>
        </p:nvSpPr>
        <p:spPr/>
        <p:txBody>
          <a:bodyPr/>
          <a:lstStyle/>
          <a:p>
            <a:r>
              <a:rPr lang="en-US" sz="2800" dirty="0">
                <a:solidFill>
                  <a:schemeClr val="tx1"/>
                </a:solidFill>
              </a:rPr>
              <a:t>Developing a budget is part of the planning process</a:t>
            </a:r>
          </a:p>
          <a:p>
            <a:r>
              <a:rPr lang="en-US" sz="2800" dirty="0">
                <a:solidFill>
                  <a:schemeClr val="tx1"/>
                </a:solidFill>
              </a:rPr>
              <a:t>Budgeting helps show you if your ministry is aligned with the mission of the local church</a:t>
            </a:r>
          </a:p>
          <a:p>
            <a:r>
              <a:rPr lang="en-US" sz="2800" dirty="0">
                <a:solidFill>
                  <a:schemeClr val="tx1"/>
                </a:solidFill>
              </a:rPr>
              <a:t>Participating in the budgeting process provides opportunities to work cooperatively with other ministries in the church</a:t>
            </a:r>
          </a:p>
          <a:p>
            <a:endParaRPr lang="en-US" dirty="0"/>
          </a:p>
        </p:txBody>
      </p:sp>
      <p:pic>
        <p:nvPicPr>
          <p:cNvPr id="4" name="Picture 3">
            <a:extLst>
              <a:ext uri="{FF2B5EF4-FFF2-40B4-BE49-F238E27FC236}">
                <a16:creationId xmlns:a16="http://schemas.microsoft.com/office/drawing/2014/main" id="{736D4858-11E4-4254-BBA0-D012D3E5CA60}"/>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370506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EF8174-D4A7-45D2-9260-E77C40214EC5}"/>
              </a:ext>
            </a:extLst>
          </p:cNvPr>
          <p:cNvSpPr>
            <a:spLocks noGrp="1"/>
          </p:cNvSpPr>
          <p:nvPr>
            <p:ph type="title"/>
          </p:nvPr>
        </p:nvSpPr>
        <p:spPr>
          <a:xfrm>
            <a:off x="1061158" y="1842912"/>
            <a:ext cx="8596668" cy="1826581"/>
          </a:xfrm>
        </p:spPr>
        <p:txBody>
          <a:bodyPr>
            <a:normAutofit/>
          </a:bodyPr>
          <a:lstStyle/>
          <a:p>
            <a:r>
              <a:rPr lang="en-US" sz="8800" dirty="0">
                <a:solidFill>
                  <a:schemeClr val="tx1"/>
                </a:solidFill>
              </a:rPr>
              <a:t>Any questions?</a:t>
            </a:r>
          </a:p>
        </p:txBody>
      </p:sp>
      <p:sp>
        <p:nvSpPr>
          <p:cNvPr id="7" name="Text Placeholder 6">
            <a:extLst>
              <a:ext uri="{FF2B5EF4-FFF2-40B4-BE49-F238E27FC236}">
                <a16:creationId xmlns:a16="http://schemas.microsoft.com/office/drawing/2014/main" id="{BD0827A8-2633-45EF-93E5-2248E93C3284}"/>
              </a:ext>
            </a:extLst>
          </p:cNvPr>
          <p:cNvSpPr>
            <a:spLocks noGrp="1"/>
          </p:cNvSpPr>
          <p:nvPr>
            <p:ph type="body" idx="1"/>
          </p:nvPr>
        </p:nvSpPr>
        <p:spPr/>
        <p:txBody>
          <a:bodyPr/>
          <a:lstStyle/>
          <a:p>
            <a:endParaRPr lang="en-US"/>
          </a:p>
        </p:txBody>
      </p:sp>
      <p:pic>
        <p:nvPicPr>
          <p:cNvPr id="2" name="Picture 1">
            <a:extLst>
              <a:ext uri="{FF2B5EF4-FFF2-40B4-BE49-F238E27FC236}">
                <a16:creationId xmlns:a16="http://schemas.microsoft.com/office/drawing/2014/main" id="{3F94EE57-F1EC-4E9D-BEEF-05E7CB67595A}"/>
              </a:ext>
            </a:extLst>
          </p:cNvPr>
          <p:cNvPicPr>
            <a:picLocks noChangeAspect="1"/>
          </p:cNvPicPr>
          <p:nvPr/>
        </p:nvPicPr>
        <p:blipFill>
          <a:blip r:embed="rId2"/>
          <a:stretch>
            <a:fillRect/>
          </a:stretch>
        </p:blipFill>
        <p:spPr>
          <a:xfrm>
            <a:off x="9832644" y="5387848"/>
            <a:ext cx="2359356" cy="1505843"/>
          </a:xfrm>
          <a:prstGeom prst="rect">
            <a:avLst/>
          </a:prstGeom>
        </p:spPr>
      </p:pic>
    </p:spTree>
    <p:extLst>
      <p:ext uri="{BB962C8B-B14F-4D97-AF65-F5344CB8AC3E}">
        <p14:creationId xmlns:p14="http://schemas.microsoft.com/office/powerpoint/2010/main" val="24014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a:extLst>
              <a:ext uri="{FF2B5EF4-FFF2-40B4-BE49-F238E27FC236}">
                <a16:creationId xmlns:a16="http://schemas.microsoft.com/office/drawing/2014/main" id="{38E8FD5B-3CC7-4A59-AC3A-8F4F70492E16}"/>
              </a:ext>
            </a:extLst>
          </p:cNvPr>
          <p:cNvSpPr>
            <a:spLocks noGrp="1"/>
          </p:cNvSpPr>
          <p:nvPr>
            <p:ph type="title"/>
          </p:nvPr>
        </p:nvSpPr>
        <p:spPr/>
        <p:txBody>
          <a:bodyPr>
            <a:normAutofit/>
          </a:bodyPr>
          <a:lstStyle/>
          <a:p>
            <a:pPr>
              <a:defRPr/>
            </a:pPr>
            <a:r>
              <a:rPr lang="en-US" altLang="en-US" sz="5400" dirty="0">
                <a:solidFill>
                  <a:schemeClr val="tx1"/>
                </a:solidFill>
              </a:rPr>
              <a:t>A Physics Lesson</a:t>
            </a:r>
          </a:p>
        </p:txBody>
      </p:sp>
      <p:sp>
        <p:nvSpPr>
          <p:cNvPr id="2" name="Content Placeholder 1">
            <a:extLst>
              <a:ext uri="{FF2B5EF4-FFF2-40B4-BE49-F238E27FC236}">
                <a16:creationId xmlns:a16="http://schemas.microsoft.com/office/drawing/2014/main" id="{6AAEF88F-C626-43D2-9639-785E4A60DA6B}"/>
              </a:ext>
            </a:extLst>
          </p:cNvPr>
          <p:cNvSpPr>
            <a:spLocks noGrp="1"/>
          </p:cNvSpPr>
          <p:nvPr>
            <p:ph idx="1"/>
          </p:nvPr>
        </p:nvSpPr>
        <p:spPr/>
        <p:txBody>
          <a:bodyPr>
            <a:normAutofit/>
          </a:bodyPr>
          <a:lstStyle/>
          <a:p>
            <a:pPr marL="0" indent="0">
              <a:buNone/>
            </a:pPr>
            <a:r>
              <a:rPr lang="en-US" altLang="en-US" sz="2800" dirty="0">
                <a:solidFill>
                  <a:schemeClr val="tx1"/>
                </a:solidFill>
              </a:rPr>
              <a:t>LASER</a:t>
            </a:r>
          </a:p>
        </p:txBody>
      </p:sp>
      <p:pic>
        <p:nvPicPr>
          <p:cNvPr id="3" name="Picture 2">
            <a:extLst>
              <a:ext uri="{FF2B5EF4-FFF2-40B4-BE49-F238E27FC236}">
                <a16:creationId xmlns:a16="http://schemas.microsoft.com/office/drawing/2014/main" id="{512AE019-2182-40D9-9B1A-59A64A3FE70C}"/>
              </a:ext>
            </a:extLst>
          </p:cNvPr>
          <p:cNvPicPr>
            <a:picLocks noChangeAspect="1"/>
          </p:cNvPicPr>
          <p:nvPr/>
        </p:nvPicPr>
        <p:blipFill>
          <a:blip r:embed="rId2"/>
          <a:stretch>
            <a:fillRect/>
          </a:stretch>
        </p:blipFill>
        <p:spPr>
          <a:xfrm>
            <a:off x="9832644" y="5352157"/>
            <a:ext cx="2359356" cy="15058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a:extLst>
              <a:ext uri="{FF2B5EF4-FFF2-40B4-BE49-F238E27FC236}">
                <a16:creationId xmlns:a16="http://schemas.microsoft.com/office/drawing/2014/main" id="{38E8FD5B-3CC7-4A59-AC3A-8F4F70492E16}"/>
              </a:ext>
            </a:extLst>
          </p:cNvPr>
          <p:cNvSpPr>
            <a:spLocks noGrp="1"/>
          </p:cNvSpPr>
          <p:nvPr>
            <p:ph type="title"/>
          </p:nvPr>
        </p:nvSpPr>
        <p:spPr/>
        <p:txBody>
          <a:bodyPr>
            <a:normAutofit/>
          </a:bodyPr>
          <a:lstStyle/>
          <a:p>
            <a:pPr>
              <a:defRPr/>
            </a:pPr>
            <a:r>
              <a:rPr lang="en-US" altLang="en-US" sz="5400" dirty="0">
                <a:solidFill>
                  <a:schemeClr val="tx1"/>
                </a:solidFill>
              </a:rPr>
              <a:t>A Physics Lesson</a:t>
            </a:r>
          </a:p>
        </p:txBody>
      </p:sp>
      <p:sp>
        <p:nvSpPr>
          <p:cNvPr id="2" name="Content Placeholder 1">
            <a:extLst>
              <a:ext uri="{FF2B5EF4-FFF2-40B4-BE49-F238E27FC236}">
                <a16:creationId xmlns:a16="http://schemas.microsoft.com/office/drawing/2014/main" id="{6AAEF88F-C626-43D2-9639-785E4A60DA6B}"/>
              </a:ext>
            </a:extLst>
          </p:cNvPr>
          <p:cNvSpPr>
            <a:spLocks noGrp="1"/>
          </p:cNvSpPr>
          <p:nvPr>
            <p:ph idx="1"/>
          </p:nvPr>
        </p:nvSpPr>
        <p:spPr/>
        <p:txBody>
          <a:bodyPr>
            <a:normAutofit/>
          </a:bodyPr>
          <a:lstStyle/>
          <a:p>
            <a:pPr marL="0" indent="0">
              <a:buNone/>
            </a:pPr>
            <a:r>
              <a:rPr lang="en-US" altLang="en-US" sz="2800" dirty="0">
                <a:solidFill>
                  <a:schemeClr val="tx1"/>
                </a:solidFill>
              </a:rPr>
              <a:t>LASER = Light Amplification by Stimulated Emission of Radiation</a:t>
            </a:r>
          </a:p>
        </p:txBody>
      </p:sp>
      <p:pic>
        <p:nvPicPr>
          <p:cNvPr id="3" name="Picture 2">
            <a:extLst>
              <a:ext uri="{FF2B5EF4-FFF2-40B4-BE49-F238E27FC236}">
                <a16:creationId xmlns:a16="http://schemas.microsoft.com/office/drawing/2014/main" id="{8B9F7C24-3E63-45B7-B762-DE79521DD9F6}"/>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1389191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FD8C91EB-4E44-4845-9BE0-888C5490B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096" y="0"/>
            <a:ext cx="8935303" cy="629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68B1FEB9-D8CC-4B6D-82AC-2C8930783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466" y="5347541"/>
            <a:ext cx="2359534" cy="151045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6F64E59A-0BE2-4FBC-B213-D5D882438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72" y="1"/>
            <a:ext cx="8932528"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994269F1-69A8-417F-99C8-03A7007B598C}"/>
              </a:ext>
            </a:extLst>
          </p:cNvPr>
          <p:cNvPicPr>
            <a:picLocks noChangeAspect="1"/>
          </p:cNvPicPr>
          <p:nvPr/>
        </p:nvPicPr>
        <p:blipFill>
          <a:blip r:embed="rId3"/>
          <a:stretch>
            <a:fillRect/>
          </a:stretch>
        </p:blipFill>
        <p:spPr>
          <a:xfrm>
            <a:off x="9832644" y="5352157"/>
            <a:ext cx="2359356" cy="150584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C5A98135-7056-4F0D-9673-A34838B7DE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0"/>
            <a:ext cx="8153400" cy="661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68B1FEB9-D8CC-4B6D-82AC-2C8930783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466" y="5347541"/>
            <a:ext cx="2359534" cy="151045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1D22127-B324-4359-8057-4F4D3BD56BF7}"/>
              </a:ext>
            </a:extLst>
          </p:cNvPr>
          <p:cNvSpPr>
            <a:spLocks noGrp="1"/>
          </p:cNvSpPr>
          <p:nvPr>
            <p:ph type="title"/>
          </p:nvPr>
        </p:nvSpPr>
        <p:spPr/>
        <p:txBody>
          <a:bodyPr>
            <a:normAutofit/>
          </a:bodyPr>
          <a:lstStyle/>
          <a:p>
            <a:pPr>
              <a:defRPr/>
            </a:pPr>
            <a:r>
              <a:rPr lang="en-US" altLang="en-US" sz="4400" dirty="0">
                <a:solidFill>
                  <a:schemeClr val="tx1"/>
                </a:solidFill>
              </a:rPr>
              <a:t>Two Key Properties of Laser Light</a:t>
            </a:r>
          </a:p>
        </p:txBody>
      </p:sp>
      <p:sp>
        <p:nvSpPr>
          <p:cNvPr id="17411" name="Content Placeholder 2">
            <a:extLst>
              <a:ext uri="{FF2B5EF4-FFF2-40B4-BE49-F238E27FC236}">
                <a16:creationId xmlns:a16="http://schemas.microsoft.com/office/drawing/2014/main" id="{0594E8D8-49E1-430D-BADC-89E17CFAE0C5}"/>
              </a:ext>
            </a:extLst>
          </p:cNvPr>
          <p:cNvSpPr>
            <a:spLocks noGrp="1"/>
          </p:cNvSpPr>
          <p:nvPr>
            <p:ph idx="1"/>
          </p:nvPr>
        </p:nvSpPr>
        <p:spPr/>
        <p:txBody>
          <a:bodyPr>
            <a:normAutofit/>
          </a:bodyPr>
          <a:lstStyle/>
          <a:p>
            <a:r>
              <a:rPr lang="en-US" altLang="en-US" sz="3600" dirty="0">
                <a:solidFill>
                  <a:schemeClr val="tx1"/>
                </a:solidFill>
              </a:rPr>
              <a:t>Uni-directionality</a:t>
            </a:r>
          </a:p>
          <a:p>
            <a:r>
              <a:rPr lang="en-US" altLang="en-US" sz="3600" dirty="0">
                <a:solidFill>
                  <a:schemeClr val="tx1"/>
                </a:solidFill>
              </a:rPr>
              <a:t>Coherence</a:t>
            </a:r>
          </a:p>
        </p:txBody>
      </p:sp>
      <p:pic>
        <p:nvPicPr>
          <p:cNvPr id="2" name="Picture 1">
            <a:extLst>
              <a:ext uri="{FF2B5EF4-FFF2-40B4-BE49-F238E27FC236}">
                <a16:creationId xmlns:a16="http://schemas.microsoft.com/office/drawing/2014/main" id="{02409B03-D6F4-4E00-A268-BFCE6C483439}"/>
              </a:ext>
            </a:extLst>
          </p:cNvPr>
          <p:cNvPicPr>
            <a:picLocks noChangeAspect="1"/>
          </p:cNvPicPr>
          <p:nvPr/>
        </p:nvPicPr>
        <p:blipFill>
          <a:blip r:embed="rId2"/>
          <a:stretch>
            <a:fillRect/>
          </a:stretch>
        </p:blipFill>
        <p:spPr>
          <a:xfrm>
            <a:off x="9832644" y="5352157"/>
            <a:ext cx="2359356" cy="1505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3">
            <a:extLst>
              <a:ext uri="{FF2B5EF4-FFF2-40B4-BE49-F238E27FC236}">
                <a16:creationId xmlns:a16="http://schemas.microsoft.com/office/drawing/2014/main" id="{C5C3529C-EE74-42E4-9FED-9338C70A4BE7}"/>
              </a:ext>
            </a:extLst>
          </p:cNvPr>
          <p:cNvSpPr>
            <a:spLocks noGrp="1"/>
          </p:cNvSpPr>
          <p:nvPr>
            <p:ph type="title"/>
          </p:nvPr>
        </p:nvSpPr>
        <p:spPr>
          <a:xfrm>
            <a:off x="677334" y="609600"/>
            <a:ext cx="8596668" cy="1851378"/>
          </a:xfrm>
        </p:spPr>
        <p:txBody>
          <a:bodyPr>
            <a:normAutofit/>
          </a:bodyPr>
          <a:lstStyle/>
          <a:p>
            <a:pPr>
              <a:defRPr/>
            </a:pPr>
            <a:r>
              <a:rPr lang="en-US" altLang="en-US" sz="4000" dirty="0">
                <a:solidFill>
                  <a:schemeClr val="tx1"/>
                </a:solidFill>
              </a:rPr>
              <a:t>What provides the “directionality” and “coherence” in the church?</a:t>
            </a:r>
          </a:p>
        </p:txBody>
      </p:sp>
      <p:sp>
        <p:nvSpPr>
          <p:cNvPr id="19458" name="Content Placeholder 4">
            <a:extLst>
              <a:ext uri="{FF2B5EF4-FFF2-40B4-BE49-F238E27FC236}">
                <a16:creationId xmlns:a16="http://schemas.microsoft.com/office/drawing/2014/main" id="{1A058940-6DF2-48C3-A41F-E4847E9899ED}"/>
              </a:ext>
            </a:extLst>
          </p:cNvPr>
          <p:cNvSpPr>
            <a:spLocks noGrp="1"/>
          </p:cNvSpPr>
          <p:nvPr>
            <p:ph idx="1"/>
          </p:nvPr>
        </p:nvSpPr>
        <p:spPr>
          <a:xfrm>
            <a:off x="1408289" y="2983090"/>
            <a:ext cx="7408863" cy="3451225"/>
          </a:xfrm>
        </p:spPr>
        <p:txBody>
          <a:bodyPr/>
          <a:lstStyle/>
          <a:p>
            <a:pPr marL="0" indent="0">
              <a:buNone/>
            </a:pPr>
            <a:r>
              <a:rPr lang="en-US" altLang="en-US" sz="4400" dirty="0">
                <a:solidFill>
                  <a:schemeClr val="tx1"/>
                </a:solidFill>
              </a:rPr>
              <a:t>It is our mission and vision!</a:t>
            </a:r>
          </a:p>
        </p:txBody>
      </p:sp>
      <p:pic>
        <p:nvPicPr>
          <p:cNvPr id="2" name="Picture 1">
            <a:extLst>
              <a:ext uri="{FF2B5EF4-FFF2-40B4-BE49-F238E27FC236}">
                <a16:creationId xmlns:a16="http://schemas.microsoft.com/office/drawing/2014/main" id="{F2B7BAE1-E0C9-4B60-B1E3-60FF715C62A9}"/>
              </a:ext>
            </a:extLst>
          </p:cNvPr>
          <p:cNvPicPr>
            <a:picLocks noChangeAspect="1"/>
          </p:cNvPicPr>
          <p:nvPr/>
        </p:nvPicPr>
        <p:blipFill>
          <a:blip r:embed="rId2"/>
          <a:stretch>
            <a:fillRect/>
          </a:stretch>
        </p:blipFill>
        <p:spPr>
          <a:xfrm>
            <a:off x="9832644" y="5352157"/>
            <a:ext cx="2359356" cy="1505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701CE61-B8DE-49A9-AB38-1B5BD810A783}"/>
              </a:ext>
            </a:extLst>
          </p:cNvPr>
          <p:cNvSpPr/>
          <p:nvPr/>
        </p:nvSpPr>
        <p:spPr>
          <a:xfrm>
            <a:off x="4724400" y="2636839"/>
            <a:ext cx="2743200" cy="280352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a:extLst>
              <a:ext uri="{FF2B5EF4-FFF2-40B4-BE49-F238E27FC236}">
                <a16:creationId xmlns:a16="http://schemas.microsoft.com/office/drawing/2014/main" id="{DCAA8F3C-E0A7-4BFA-B2B2-5B466158D79C}"/>
              </a:ext>
            </a:extLst>
          </p:cNvPr>
          <p:cNvSpPr/>
          <p:nvPr/>
        </p:nvSpPr>
        <p:spPr>
          <a:xfrm>
            <a:off x="5181600" y="3144838"/>
            <a:ext cx="1828800" cy="1752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4" name="Title 2">
            <a:extLst>
              <a:ext uri="{FF2B5EF4-FFF2-40B4-BE49-F238E27FC236}">
                <a16:creationId xmlns:a16="http://schemas.microsoft.com/office/drawing/2014/main" id="{994C9289-A5B8-4A34-B4B6-D7896A6A0D95}"/>
              </a:ext>
            </a:extLst>
          </p:cNvPr>
          <p:cNvSpPr>
            <a:spLocks noGrp="1"/>
          </p:cNvSpPr>
          <p:nvPr>
            <p:ph type="title"/>
          </p:nvPr>
        </p:nvSpPr>
        <p:spPr/>
        <p:txBody>
          <a:bodyPr>
            <a:normAutofit/>
          </a:bodyPr>
          <a:lstStyle/>
          <a:p>
            <a:pPr>
              <a:defRPr/>
            </a:pPr>
            <a:r>
              <a:rPr lang="en-US" altLang="en-US" sz="4800" dirty="0">
                <a:solidFill>
                  <a:schemeClr val="tx1"/>
                </a:solidFill>
              </a:rPr>
              <a:t>Mission and Vision</a:t>
            </a:r>
          </a:p>
        </p:txBody>
      </p:sp>
      <p:sp>
        <p:nvSpPr>
          <p:cNvPr id="4" name="Oval 3">
            <a:extLst>
              <a:ext uri="{FF2B5EF4-FFF2-40B4-BE49-F238E27FC236}">
                <a16:creationId xmlns:a16="http://schemas.microsoft.com/office/drawing/2014/main" id="{CA79AD00-0A48-4783-8B03-313B49F5500D}"/>
              </a:ext>
            </a:extLst>
          </p:cNvPr>
          <p:cNvSpPr/>
          <p:nvPr/>
        </p:nvSpPr>
        <p:spPr>
          <a:xfrm>
            <a:off x="5638800" y="3581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a:extLst>
              <a:ext uri="{FF2B5EF4-FFF2-40B4-BE49-F238E27FC236}">
                <a16:creationId xmlns:a16="http://schemas.microsoft.com/office/drawing/2014/main" id="{E1F74BCC-54C1-4F64-877D-6BDA67598C04}"/>
              </a:ext>
            </a:extLst>
          </p:cNvPr>
          <p:cNvCxnSpPr/>
          <p:nvPr/>
        </p:nvCxnSpPr>
        <p:spPr>
          <a:xfrm>
            <a:off x="4191000" y="2362200"/>
            <a:ext cx="18288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87" name="TextBox 8">
            <a:extLst>
              <a:ext uri="{FF2B5EF4-FFF2-40B4-BE49-F238E27FC236}">
                <a16:creationId xmlns:a16="http://schemas.microsoft.com/office/drawing/2014/main" id="{F8F2F5AC-6089-49A2-8F8A-DE44A587D8BD}"/>
              </a:ext>
            </a:extLst>
          </p:cNvPr>
          <p:cNvSpPr txBox="1">
            <a:spLocks noChangeArrowheads="1"/>
          </p:cNvSpPr>
          <p:nvPr/>
        </p:nvSpPr>
        <p:spPr bwMode="auto">
          <a:xfrm>
            <a:off x="2544395" y="1995501"/>
            <a:ext cx="16466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r>
              <a:rPr lang="en-US" altLang="en-US" sz="1800" dirty="0"/>
              <a:t>Ministry Goals</a:t>
            </a:r>
          </a:p>
        </p:txBody>
      </p:sp>
      <p:cxnSp>
        <p:nvCxnSpPr>
          <p:cNvPr id="10" name="Straight Arrow Connector 9">
            <a:extLst>
              <a:ext uri="{FF2B5EF4-FFF2-40B4-BE49-F238E27FC236}">
                <a16:creationId xmlns:a16="http://schemas.microsoft.com/office/drawing/2014/main" id="{BEA11803-0C84-4314-A7CA-D4F61293C8B6}"/>
              </a:ext>
            </a:extLst>
          </p:cNvPr>
          <p:cNvCxnSpPr/>
          <p:nvPr/>
        </p:nvCxnSpPr>
        <p:spPr>
          <a:xfrm flipH="1">
            <a:off x="6781800" y="3144838"/>
            <a:ext cx="1143000" cy="104616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89" name="TextBox 12">
            <a:extLst>
              <a:ext uri="{FF2B5EF4-FFF2-40B4-BE49-F238E27FC236}">
                <a16:creationId xmlns:a16="http://schemas.microsoft.com/office/drawing/2014/main" id="{4B46F506-D12B-4B31-8E07-A04F0DAB7AE5}"/>
              </a:ext>
            </a:extLst>
          </p:cNvPr>
          <p:cNvSpPr txBox="1">
            <a:spLocks noChangeArrowheads="1"/>
          </p:cNvSpPr>
          <p:nvPr/>
        </p:nvSpPr>
        <p:spPr bwMode="auto">
          <a:xfrm>
            <a:off x="7440614" y="2754314"/>
            <a:ext cx="2962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r>
              <a:rPr lang="en-US" altLang="en-US" sz="1800" dirty="0"/>
              <a:t>Ministry Mission and Vision</a:t>
            </a:r>
          </a:p>
        </p:txBody>
      </p:sp>
      <p:cxnSp>
        <p:nvCxnSpPr>
          <p:cNvPr id="15" name="Straight Arrow Connector 14">
            <a:extLst>
              <a:ext uri="{FF2B5EF4-FFF2-40B4-BE49-F238E27FC236}">
                <a16:creationId xmlns:a16="http://schemas.microsoft.com/office/drawing/2014/main" id="{EC7902CB-583D-453B-9BBC-A5FB2A8E2A1A}"/>
              </a:ext>
            </a:extLst>
          </p:cNvPr>
          <p:cNvCxnSpPr/>
          <p:nvPr/>
        </p:nvCxnSpPr>
        <p:spPr>
          <a:xfrm flipV="1">
            <a:off x="4238625" y="4724400"/>
            <a:ext cx="8763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1" name="TextBox 17">
            <a:extLst>
              <a:ext uri="{FF2B5EF4-FFF2-40B4-BE49-F238E27FC236}">
                <a16:creationId xmlns:a16="http://schemas.microsoft.com/office/drawing/2014/main" id="{06A583BC-58FE-4877-9987-A9FFAE3A215D}"/>
              </a:ext>
            </a:extLst>
          </p:cNvPr>
          <p:cNvSpPr txBox="1">
            <a:spLocks noChangeArrowheads="1"/>
          </p:cNvSpPr>
          <p:nvPr/>
        </p:nvSpPr>
        <p:spPr bwMode="auto">
          <a:xfrm>
            <a:off x="1660525" y="5181600"/>
            <a:ext cx="29120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fontAlgn="base">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spcBef>
                <a:spcPct val="0"/>
              </a:spcBef>
              <a:buClrTx/>
              <a:buSzTx/>
              <a:buFontTx/>
              <a:buNone/>
            </a:pPr>
            <a:r>
              <a:rPr lang="en-US" altLang="en-US" sz="1800" dirty="0"/>
              <a:t>Church Mission and Vision</a:t>
            </a:r>
          </a:p>
        </p:txBody>
      </p:sp>
      <p:pic>
        <p:nvPicPr>
          <p:cNvPr id="2" name="Picture 1">
            <a:extLst>
              <a:ext uri="{FF2B5EF4-FFF2-40B4-BE49-F238E27FC236}">
                <a16:creationId xmlns:a16="http://schemas.microsoft.com/office/drawing/2014/main" id="{5335F9DF-FA64-4FF8-AD60-034E1225CCD4}"/>
              </a:ext>
            </a:extLst>
          </p:cNvPr>
          <p:cNvPicPr>
            <a:picLocks noChangeAspect="1"/>
          </p:cNvPicPr>
          <p:nvPr/>
        </p:nvPicPr>
        <p:blipFill>
          <a:blip r:embed="rId2"/>
          <a:stretch>
            <a:fillRect/>
          </a:stretch>
        </p:blipFill>
        <p:spPr>
          <a:xfrm>
            <a:off x="9832644" y="5352157"/>
            <a:ext cx="2359356" cy="150584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EAEF-41F3-4A90-83FD-A312F9004E8C}"/>
              </a:ext>
            </a:extLst>
          </p:cNvPr>
          <p:cNvSpPr>
            <a:spLocks noGrp="1"/>
          </p:cNvSpPr>
          <p:nvPr>
            <p:ph type="title"/>
          </p:nvPr>
        </p:nvSpPr>
        <p:spPr/>
        <p:txBody>
          <a:bodyPr>
            <a:normAutofit/>
          </a:bodyPr>
          <a:lstStyle/>
          <a:p>
            <a:pPr algn="ctr"/>
            <a:r>
              <a:rPr lang="en-US" sz="4000" dirty="0">
                <a:solidFill>
                  <a:schemeClr val="tx1"/>
                </a:solidFill>
              </a:rPr>
              <a:t>What are the goals of this course?</a:t>
            </a:r>
          </a:p>
        </p:txBody>
      </p:sp>
      <p:sp>
        <p:nvSpPr>
          <p:cNvPr id="3" name="Content Placeholder 2">
            <a:extLst>
              <a:ext uri="{FF2B5EF4-FFF2-40B4-BE49-F238E27FC236}">
                <a16:creationId xmlns:a16="http://schemas.microsoft.com/office/drawing/2014/main" id="{1C3C46D3-1FD0-42DC-BCC6-EBCEDB6BAF30}"/>
              </a:ext>
            </a:extLst>
          </p:cNvPr>
          <p:cNvSpPr>
            <a:spLocks noGrp="1"/>
          </p:cNvSpPr>
          <p:nvPr>
            <p:ph idx="1"/>
          </p:nvPr>
        </p:nvSpPr>
        <p:spPr/>
        <p:txBody>
          <a:bodyPr>
            <a:normAutofit/>
          </a:bodyPr>
          <a:lstStyle/>
          <a:p>
            <a:r>
              <a:rPr lang="en-US" sz="2400" dirty="0">
                <a:solidFill>
                  <a:schemeClr val="tx1"/>
                </a:solidFill>
              </a:rPr>
              <a:t>Learn about the role of the church board in church finance processes</a:t>
            </a:r>
          </a:p>
          <a:p>
            <a:r>
              <a:rPr lang="en-US" sz="2400" dirty="0">
                <a:solidFill>
                  <a:schemeClr val="tx1"/>
                </a:solidFill>
              </a:rPr>
              <a:t>Understand the relations between budgets and church mission</a:t>
            </a:r>
          </a:p>
          <a:p>
            <a:r>
              <a:rPr lang="en-US" sz="2400" dirty="0">
                <a:solidFill>
                  <a:schemeClr val="tx1"/>
                </a:solidFill>
              </a:rPr>
              <a:t>Understand the importance of budgeting as a planning tool</a:t>
            </a:r>
          </a:p>
          <a:p>
            <a:r>
              <a:rPr lang="en-US" sz="2400" dirty="0">
                <a:solidFill>
                  <a:schemeClr val="tx1"/>
                </a:solidFill>
              </a:rPr>
              <a:t>Learn some tips on how to create credible budgets</a:t>
            </a:r>
          </a:p>
        </p:txBody>
      </p:sp>
      <p:pic>
        <p:nvPicPr>
          <p:cNvPr id="4" name="Picture 3">
            <a:extLst>
              <a:ext uri="{FF2B5EF4-FFF2-40B4-BE49-F238E27FC236}">
                <a16:creationId xmlns:a16="http://schemas.microsoft.com/office/drawing/2014/main" id="{27D4E2F9-3169-40BA-A90B-5A32447BF95F}"/>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330717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2A5CA6-0C92-4DAE-B7DE-ED1BBCBF5C73}"/>
              </a:ext>
            </a:extLst>
          </p:cNvPr>
          <p:cNvSpPr>
            <a:spLocks noGrp="1"/>
          </p:cNvSpPr>
          <p:nvPr>
            <p:ph type="title"/>
          </p:nvPr>
        </p:nvSpPr>
        <p:spPr/>
        <p:txBody>
          <a:bodyPr>
            <a:normAutofit/>
          </a:bodyPr>
          <a:lstStyle/>
          <a:p>
            <a:pPr>
              <a:defRPr/>
            </a:pPr>
            <a:r>
              <a:rPr lang="en-US" dirty="0">
                <a:solidFill>
                  <a:schemeClr val="tx1"/>
                </a:solidFill>
              </a:rPr>
              <a:t>The Purpose of Planning:</a:t>
            </a:r>
            <a:br>
              <a:rPr lang="en-US" dirty="0">
                <a:solidFill>
                  <a:schemeClr val="tx1"/>
                </a:solidFill>
              </a:rPr>
            </a:br>
            <a:r>
              <a:rPr lang="en-US" dirty="0">
                <a:solidFill>
                  <a:schemeClr val="tx1"/>
                </a:solidFill>
              </a:rPr>
              <a:t>Getting From Here to There</a:t>
            </a:r>
          </a:p>
        </p:txBody>
      </p:sp>
      <p:sp>
        <p:nvSpPr>
          <p:cNvPr id="5" name="Oval 4">
            <a:extLst>
              <a:ext uri="{FF2B5EF4-FFF2-40B4-BE49-F238E27FC236}">
                <a16:creationId xmlns:a16="http://schemas.microsoft.com/office/drawing/2014/main" id="{4A05CD82-275D-4759-B690-68965F6780E4}"/>
              </a:ext>
            </a:extLst>
          </p:cNvPr>
          <p:cNvSpPr/>
          <p:nvPr/>
        </p:nvSpPr>
        <p:spPr>
          <a:xfrm>
            <a:off x="3124200" y="30321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t>A</a:t>
            </a:r>
          </a:p>
        </p:txBody>
      </p:sp>
      <p:sp>
        <p:nvSpPr>
          <p:cNvPr id="6" name="Oval 5">
            <a:extLst>
              <a:ext uri="{FF2B5EF4-FFF2-40B4-BE49-F238E27FC236}">
                <a16:creationId xmlns:a16="http://schemas.microsoft.com/office/drawing/2014/main" id="{00ECD308-255A-4BBD-A62D-65A2E1F42E92}"/>
              </a:ext>
            </a:extLst>
          </p:cNvPr>
          <p:cNvSpPr/>
          <p:nvPr/>
        </p:nvSpPr>
        <p:spPr>
          <a:xfrm>
            <a:off x="8243888" y="3032125"/>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a:solidFill>
                  <a:prstClr val="white"/>
                </a:solidFill>
              </a:rPr>
              <a:t>B</a:t>
            </a:r>
          </a:p>
        </p:txBody>
      </p:sp>
      <p:sp>
        <p:nvSpPr>
          <p:cNvPr id="8" name="Curved Up Arrow 7">
            <a:extLst>
              <a:ext uri="{FF2B5EF4-FFF2-40B4-BE49-F238E27FC236}">
                <a16:creationId xmlns:a16="http://schemas.microsoft.com/office/drawing/2014/main" id="{801685D6-090B-4F37-B069-3A93FB644890}"/>
              </a:ext>
            </a:extLst>
          </p:cNvPr>
          <p:cNvSpPr/>
          <p:nvPr/>
        </p:nvSpPr>
        <p:spPr>
          <a:xfrm>
            <a:off x="3395663" y="3836989"/>
            <a:ext cx="5257800" cy="547687"/>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9" name="TextBox 8">
            <a:extLst>
              <a:ext uri="{FF2B5EF4-FFF2-40B4-BE49-F238E27FC236}">
                <a16:creationId xmlns:a16="http://schemas.microsoft.com/office/drawing/2014/main" id="{0BEA58CF-5FA2-45A3-AEB5-472D0FE14E08}"/>
              </a:ext>
            </a:extLst>
          </p:cNvPr>
          <p:cNvSpPr txBox="1">
            <a:spLocks noChangeArrowheads="1"/>
          </p:cNvSpPr>
          <p:nvPr/>
        </p:nvSpPr>
        <p:spPr bwMode="auto">
          <a:xfrm>
            <a:off x="1577975" y="3846513"/>
            <a:ext cx="1747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t>Where you </a:t>
            </a:r>
          </a:p>
          <a:p>
            <a:pPr algn="ctr" eaLnBrk="1" hangingPunct="1"/>
            <a:r>
              <a:rPr lang="en-US" altLang="en-US" sz="2400"/>
              <a:t>are</a:t>
            </a:r>
          </a:p>
        </p:txBody>
      </p:sp>
      <p:sp>
        <p:nvSpPr>
          <p:cNvPr id="10" name="TextBox 9">
            <a:extLst>
              <a:ext uri="{FF2B5EF4-FFF2-40B4-BE49-F238E27FC236}">
                <a16:creationId xmlns:a16="http://schemas.microsoft.com/office/drawing/2014/main" id="{DF959B6C-8E70-4C58-9BFD-279D21913FA5}"/>
              </a:ext>
            </a:extLst>
          </p:cNvPr>
          <p:cNvSpPr txBox="1">
            <a:spLocks noChangeArrowheads="1"/>
          </p:cNvSpPr>
          <p:nvPr/>
        </p:nvSpPr>
        <p:spPr bwMode="auto">
          <a:xfrm>
            <a:off x="8331955" y="3836988"/>
            <a:ext cx="227337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dirty="0"/>
              <a:t>Where you </a:t>
            </a:r>
          </a:p>
          <a:p>
            <a:pPr algn="ctr" eaLnBrk="1" hangingPunct="1"/>
            <a:r>
              <a:rPr lang="en-US" altLang="en-US" sz="2400" dirty="0"/>
              <a:t>need to be</a:t>
            </a:r>
          </a:p>
          <a:p>
            <a:pPr algn="ctr" eaLnBrk="1" hangingPunct="1"/>
            <a:r>
              <a:rPr lang="en-US" altLang="en-US" sz="2400" dirty="0"/>
              <a:t>(ministry goals)</a:t>
            </a:r>
          </a:p>
        </p:txBody>
      </p:sp>
      <p:pic>
        <p:nvPicPr>
          <p:cNvPr id="19464" name="Picture 2">
            <a:extLst>
              <a:ext uri="{FF2B5EF4-FFF2-40B4-BE49-F238E27FC236}">
                <a16:creationId xmlns:a16="http://schemas.microsoft.com/office/drawing/2014/main" id="{D00548E6-6844-4B5A-BC9F-98E89E306B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013" y="6708775"/>
            <a:ext cx="61912"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B7C201B-E2E0-4933-B926-DAAC5D53DACA}"/>
              </a:ext>
            </a:extLst>
          </p:cNvPr>
          <p:cNvPicPr>
            <a:picLocks noChangeAspect="1"/>
          </p:cNvPicPr>
          <p:nvPr/>
        </p:nvPicPr>
        <p:blipFill>
          <a:blip r:embed="rId3"/>
          <a:stretch>
            <a:fillRect/>
          </a:stretch>
        </p:blipFill>
        <p:spPr>
          <a:xfrm>
            <a:off x="9832644" y="5352157"/>
            <a:ext cx="2359356" cy="1505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500"/>
                                        <p:tgtEl>
                                          <p:spTgt spid="1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2" end="2"/>
                                            </p:txEl>
                                          </p:spTgt>
                                        </p:tgtEl>
                                        <p:attrNameLst>
                                          <p:attrName>style.visibility</p:attrName>
                                        </p:attrNameLst>
                                      </p:cBhvr>
                                      <p:to>
                                        <p:strVal val="visible"/>
                                      </p:to>
                                    </p:set>
                                    <p:animEffect transition="in" filter="fade">
                                      <p:cBhvr>
                                        <p:cTn id="2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EF8174-D4A7-45D2-9260-E77C40214EC5}"/>
              </a:ext>
            </a:extLst>
          </p:cNvPr>
          <p:cNvSpPr>
            <a:spLocks noGrp="1"/>
          </p:cNvSpPr>
          <p:nvPr>
            <p:ph type="title"/>
          </p:nvPr>
        </p:nvSpPr>
        <p:spPr>
          <a:xfrm>
            <a:off x="1061158" y="1842912"/>
            <a:ext cx="8596668" cy="1826581"/>
          </a:xfrm>
        </p:spPr>
        <p:txBody>
          <a:bodyPr>
            <a:normAutofit/>
          </a:bodyPr>
          <a:lstStyle/>
          <a:p>
            <a:r>
              <a:rPr lang="en-US" sz="8800" dirty="0">
                <a:solidFill>
                  <a:schemeClr val="tx1"/>
                </a:solidFill>
              </a:rPr>
              <a:t>Any questions?</a:t>
            </a:r>
          </a:p>
        </p:txBody>
      </p:sp>
      <p:sp>
        <p:nvSpPr>
          <p:cNvPr id="7" name="Text Placeholder 6">
            <a:extLst>
              <a:ext uri="{FF2B5EF4-FFF2-40B4-BE49-F238E27FC236}">
                <a16:creationId xmlns:a16="http://schemas.microsoft.com/office/drawing/2014/main" id="{BD0827A8-2633-45EF-93E5-2248E93C3284}"/>
              </a:ext>
            </a:extLst>
          </p:cNvPr>
          <p:cNvSpPr>
            <a:spLocks noGrp="1"/>
          </p:cNvSpPr>
          <p:nvPr>
            <p:ph type="body" idx="1"/>
          </p:nvPr>
        </p:nvSpPr>
        <p:spPr/>
        <p:txBody>
          <a:bodyPr/>
          <a:lstStyle/>
          <a:p>
            <a:endParaRPr lang="en-US"/>
          </a:p>
        </p:txBody>
      </p:sp>
      <p:pic>
        <p:nvPicPr>
          <p:cNvPr id="2" name="Picture 1">
            <a:extLst>
              <a:ext uri="{FF2B5EF4-FFF2-40B4-BE49-F238E27FC236}">
                <a16:creationId xmlns:a16="http://schemas.microsoft.com/office/drawing/2014/main" id="{C05CE2D7-B3AE-4402-B5DE-3D76447A896E}"/>
              </a:ext>
            </a:extLst>
          </p:cNvPr>
          <p:cNvPicPr>
            <a:picLocks noChangeAspect="1"/>
          </p:cNvPicPr>
          <p:nvPr/>
        </p:nvPicPr>
        <p:blipFill>
          <a:blip r:embed="rId2"/>
          <a:stretch>
            <a:fillRect/>
          </a:stretch>
        </p:blipFill>
        <p:spPr>
          <a:xfrm>
            <a:off x="9832644" y="5387848"/>
            <a:ext cx="2359356" cy="1505843"/>
          </a:xfrm>
          <a:prstGeom prst="rect">
            <a:avLst/>
          </a:prstGeom>
        </p:spPr>
      </p:pic>
    </p:spTree>
    <p:extLst>
      <p:ext uri="{BB962C8B-B14F-4D97-AF65-F5344CB8AC3E}">
        <p14:creationId xmlns:p14="http://schemas.microsoft.com/office/powerpoint/2010/main" val="2741297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358B4EFC-E392-4745-AB86-DC1E201FE71F}"/>
              </a:ext>
            </a:extLst>
          </p:cNvPr>
          <p:cNvSpPr>
            <a:spLocks noGrp="1" noChangeArrowheads="1"/>
          </p:cNvSpPr>
          <p:nvPr>
            <p:ph type="title"/>
          </p:nvPr>
        </p:nvSpPr>
        <p:spPr>
          <a:xfrm>
            <a:off x="666045" y="67733"/>
            <a:ext cx="8596668" cy="1320800"/>
          </a:xfrm>
        </p:spPr>
        <p:txBody>
          <a:bodyPr/>
          <a:lstStyle/>
          <a:p>
            <a:pPr algn="ctr">
              <a:defRPr/>
            </a:pPr>
            <a:r>
              <a:rPr lang="en-US" altLang="en-US" dirty="0">
                <a:solidFill>
                  <a:schemeClr val="tx1"/>
                </a:solidFill>
              </a:rPr>
              <a:t>The Order of Things</a:t>
            </a:r>
          </a:p>
        </p:txBody>
      </p:sp>
      <p:sp>
        <p:nvSpPr>
          <p:cNvPr id="10242" name="Rectangle 3">
            <a:extLst>
              <a:ext uri="{FF2B5EF4-FFF2-40B4-BE49-F238E27FC236}">
                <a16:creationId xmlns:a16="http://schemas.microsoft.com/office/drawing/2014/main" id="{9E0C3C5A-5135-4A18-929E-B70AC13E80BD}"/>
              </a:ext>
            </a:extLst>
          </p:cNvPr>
          <p:cNvSpPr>
            <a:spLocks noGrp="1" noChangeArrowheads="1"/>
          </p:cNvSpPr>
          <p:nvPr>
            <p:ph idx="1"/>
          </p:nvPr>
        </p:nvSpPr>
        <p:spPr>
          <a:xfrm>
            <a:off x="564445" y="891822"/>
            <a:ext cx="9093730" cy="4577293"/>
          </a:xfrm>
          <a:ln>
            <a:solidFill>
              <a:schemeClr val="accent1"/>
            </a:solidFill>
            <a:miter lim="800000"/>
            <a:headEnd/>
            <a:tailEnd/>
          </a:ln>
        </p:spPr>
        <p:txBody>
          <a:bodyPr rtlCol="0">
            <a:noAutofit/>
          </a:bodyPr>
          <a:lstStyle/>
          <a:p>
            <a:pPr marL="182880" indent="-182880">
              <a:defRPr/>
            </a:pPr>
            <a:r>
              <a:rPr lang="en-US" altLang="en-US" sz="2800" dirty="0">
                <a:solidFill>
                  <a:schemeClr val="tx1"/>
                </a:solidFill>
              </a:rPr>
              <a:t>Start with the Church Vision and Mission</a:t>
            </a:r>
          </a:p>
          <a:p>
            <a:pPr marL="182880" indent="-182880">
              <a:defRPr/>
            </a:pPr>
            <a:r>
              <a:rPr lang="en-US" altLang="en-US" sz="2800" dirty="0">
                <a:solidFill>
                  <a:schemeClr val="tx1"/>
                </a:solidFill>
              </a:rPr>
              <a:t>Look at your ministry mission and vision</a:t>
            </a:r>
          </a:p>
          <a:p>
            <a:pPr marL="182880" indent="-182880">
              <a:defRPr/>
            </a:pPr>
            <a:r>
              <a:rPr lang="en-US" altLang="en-US" sz="2800" dirty="0">
                <a:solidFill>
                  <a:schemeClr val="tx1"/>
                </a:solidFill>
              </a:rPr>
              <a:t>Develop your goals for the officer term</a:t>
            </a:r>
          </a:p>
          <a:p>
            <a:pPr marL="182880" indent="-182880">
              <a:defRPr/>
            </a:pPr>
            <a:r>
              <a:rPr lang="en-US" altLang="en-US" sz="2800" dirty="0">
                <a:solidFill>
                  <a:schemeClr val="tx1"/>
                </a:solidFill>
              </a:rPr>
              <a:t>Define the activities/events/programs that will accomplish your goals</a:t>
            </a:r>
          </a:p>
          <a:p>
            <a:pPr marL="182880" indent="-182880">
              <a:defRPr/>
            </a:pPr>
            <a:r>
              <a:rPr lang="en-US" altLang="en-US" sz="2800" dirty="0">
                <a:solidFill>
                  <a:schemeClr val="tx1"/>
                </a:solidFill>
              </a:rPr>
              <a:t>See how you can leverage resources across several ministries to accomplish your goals</a:t>
            </a:r>
          </a:p>
          <a:p>
            <a:pPr marL="182880" indent="-182880">
              <a:defRPr/>
            </a:pPr>
            <a:r>
              <a:rPr lang="en-US" altLang="en-US" sz="2800" dirty="0">
                <a:solidFill>
                  <a:schemeClr val="tx1"/>
                </a:solidFill>
              </a:rPr>
              <a:t>Determine the resources needed to accomplish the goals (be realistic)</a:t>
            </a:r>
          </a:p>
          <a:p>
            <a:pPr marL="182880" indent="-182880">
              <a:defRPr/>
            </a:pPr>
            <a:r>
              <a:rPr lang="en-US" altLang="en-US" sz="2800" dirty="0">
                <a:solidFill>
                  <a:schemeClr val="tx1"/>
                </a:solidFill>
              </a:rPr>
              <a:t>Build your ministry calendar</a:t>
            </a:r>
          </a:p>
          <a:p>
            <a:pPr marL="182880" indent="-182880">
              <a:defRPr/>
            </a:pPr>
            <a:r>
              <a:rPr lang="en-US" altLang="en-US" sz="2800" dirty="0">
                <a:solidFill>
                  <a:schemeClr val="tx1"/>
                </a:solidFill>
              </a:rPr>
              <a:t>Plan the work and work the plan</a:t>
            </a:r>
          </a:p>
        </p:txBody>
      </p:sp>
      <p:pic>
        <p:nvPicPr>
          <p:cNvPr id="2" name="Picture 1">
            <a:extLst>
              <a:ext uri="{FF2B5EF4-FFF2-40B4-BE49-F238E27FC236}">
                <a16:creationId xmlns:a16="http://schemas.microsoft.com/office/drawing/2014/main" id="{409DA80D-6563-4382-B713-BC91F2A63254}"/>
              </a:ext>
            </a:extLst>
          </p:cNvPr>
          <p:cNvPicPr>
            <a:picLocks noChangeAspect="1"/>
          </p:cNvPicPr>
          <p:nvPr/>
        </p:nvPicPr>
        <p:blipFill>
          <a:blip r:embed="rId3"/>
          <a:stretch>
            <a:fillRect/>
          </a:stretch>
        </p:blipFill>
        <p:spPr>
          <a:xfrm>
            <a:off x="9832644" y="5352157"/>
            <a:ext cx="2359356" cy="1505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2">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2">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242">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24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2">
            <a:extLst>
              <a:ext uri="{FF2B5EF4-FFF2-40B4-BE49-F238E27FC236}">
                <a16:creationId xmlns:a16="http://schemas.microsoft.com/office/drawing/2014/main" id="{CEBC9CF5-A3F2-43EE-979B-C54051E84AE8}"/>
              </a:ext>
            </a:extLst>
          </p:cNvPr>
          <p:cNvSpPr>
            <a:spLocks noGrp="1"/>
          </p:cNvSpPr>
          <p:nvPr>
            <p:ph type="title"/>
          </p:nvPr>
        </p:nvSpPr>
        <p:spPr/>
        <p:txBody>
          <a:bodyPr/>
          <a:lstStyle/>
          <a:p>
            <a:pPr>
              <a:defRPr/>
            </a:pPr>
            <a:endParaRPr lang="en-US" altLang="en-US"/>
          </a:p>
        </p:txBody>
      </p:sp>
      <p:sp>
        <p:nvSpPr>
          <p:cNvPr id="2" name="Content Placeholder 3">
            <a:extLst>
              <a:ext uri="{FF2B5EF4-FFF2-40B4-BE49-F238E27FC236}">
                <a16:creationId xmlns:a16="http://schemas.microsoft.com/office/drawing/2014/main" id="{3AAD42D3-D7F6-4D10-BB0A-264708FE5DA3}"/>
              </a:ext>
            </a:extLst>
          </p:cNvPr>
          <p:cNvSpPr>
            <a:spLocks noGrp="1"/>
          </p:cNvSpPr>
          <p:nvPr>
            <p:ph idx="1"/>
          </p:nvPr>
        </p:nvSpPr>
        <p:spPr/>
        <p:txBody>
          <a:bodyPr/>
          <a:lstStyle/>
          <a:p>
            <a:pPr marL="0" indent="0" algn="ctr">
              <a:buNone/>
            </a:pPr>
            <a:r>
              <a:rPr lang="en-US" altLang="en-US" sz="4400" dirty="0">
                <a:solidFill>
                  <a:schemeClr val="tx1"/>
                </a:solidFill>
              </a:rPr>
              <a:t>Always ask the “why” question to our events/programs. </a:t>
            </a:r>
            <a:r>
              <a:rPr lang="en-US" altLang="en-US" sz="4400" dirty="0"/>
              <a:t> </a:t>
            </a:r>
          </a:p>
        </p:txBody>
      </p:sp>
      <p:pic>
        <p:nvPicPr>
          <p:cNvPr id="3" name="Picture 2">
            <a:extLst>
              <a:ext uri="{FF2B5EF4-FFF2-40B4-BE49-F238E27FC236}">
                <a16:creationId xmlns:a16="http://schemas.microsoft.com/office/drawing/2014/main" id="{93E33C0A-7C9D-4327-A2D4-86EFB509A968}"/>
              </a:ext>
            </a:extLst>
          </p:cNvPr>
          <p:cNvPicPr>
            <a:picLocks noChangeAspect="1"/>
          </p:cNvPicPr>
          <p:nvPr/>
        </p:nvPicPr>
        <p:blipFill>
          <a:blip r:embed="rId2"/>
          <a:stretch>
            <a:fillRect/>
          </a:stretch>
        </p:blipFill>
        <p:spPr>
          <a:xfrm>
            <a:off x="9832644" y="5352157"/>
            <a:ext cx="2359356" cy="150584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a:extLst>
              <a:ext uri="{FF2B5EF4-FFF2-40B4-BE49-F238E27FC236}">
                <a16:creationId xmlns:a16="http://schemas.microsoft.com/office/drawing/2014/main" id="{6C779DB3-5E8C-4F5A-9993-FE8F65DFE368}"/>
              </a:ext>
            </a:extLst>
          </p:cNvPr>
          <p:cNvSpPr>
            <a:spLocks noGrp="1"/>
          </p:cNvSpPr>
          <p:nvPr>
            <p:ph type="title"/>
          </p:nvPr>
        </p:nvSpPr>
        <p:spPr/>
        <p:txBody>
          <a:bodyPr>
            <a:normAutofit/>
          </a:bodyPr>
          <a:lstStyle/>
          <a:p>
            <a:pPr>
              <a:defRPr/>
            </a:pPr>
            <a:r>
              <a:rPr lang="en-US" altLang="en-US" sz="4000" dirty="0">
                <a:solidFill>
                  <a:schemeClr val="tx1"/>
                </a:solidFill>
              </a:rPr>
              <a:t>Why Calendar Planning?</a:t>
            </a:r>
          </a:p>
        </p:txBody>
      </p:sp>
      <p:sp>
        <p:nvSpPr>
          <p:cNvPr id="2" name="Content Placeholder 1">
            <a:extLst>
              <a:ext uri="{FF2B5EF4-FFF2-40B4-BE49-F238E27FC236}">
                <a16:creationId xmlns:a16="http://schemas.microsoft.com/office/drawing/2014/main" id="{BDF0AF93-DD28-4D72-B2F4-FE0202671334}"/>
              </a:ext>
            </a:extLst>
          </p:cNvPr>
          <p:cNvSpPr>
            <a:spLocks noGrp="1"/>
          </p:cNvSpPr>
          <p:nvPr>
            <p:ph idx="1"/>
          </p:nvPr>
        </p:nvSpPr>
        <p:spPr/>
        <p:txBody>
          <a:bodyPr>
            <a:normAutofit lnSpcReduction="10000"/>
          </a:bodyPr>
          <a:lstStyle/>
          <a:p>
            <a:r>
              <a:rPr lang="en-US" altLang="en-US" sz="3600" dirty="0">
                <a:solidFill>
                  <a:schemeClr val="tx1"/>
                </a:solidFill>
              </a:rPr>
              <a:t>It allows us to adequately prepare for events</a:t>
            </a:r>
          </a:p>
          <a:p>
            <a:r>
              <a:rPr lang="en-US" altLang="en-US" sz="3600" dirty="0">
                <a:solidFill>
                  <a:schemeClr val="tx1"/>
                </a:solidFill>
              </a:rPr>
              <a:t>It allows for coordination among ministries (prevents conflicts)</a:t>
            </a:r>
          </a:p>
          <a:p>
            <a:r>
              <a:rPr lang="en-US" altLang="en-US" sz="3600" dirty="0">
                <a:solidFill>
                  <a:schemeClr val="tx1"/>
                </a:solidFill>
              </a:rPr>
              <a:t>It enables better communication with the congregation and community about the events</a:t>
            </a:r>
          </a:p>
          <a:p>
            <a:endParaRPr lang="en-US" altLang="en-US" dirty="0"/>
          </a:p>
        </p:txBody>
      </p:sp>
      <p:pic>
        <p:nvPicPr>
          <p:cNvPr id="3" name="Picture 2">
            <a:extLst>
              <a:ext uri="{FF2B5EF4-FFF2-40B4-BE49-F238E27FC236}">
                <a16:creationId xmlns:a16="http://schemas.microsoft.com/office/drawing/2014/main" id="{D761EB5E-31AD-4894-A590-8E93FA4AAB4B}"/>
              </a:ext>
            </a:extLst>
          </p:cNvPr>
          <p:cNvPicPr>
            <a:picLocks noChangeAspect="1"/>
          </p:cNvPicPr>
          <p:nvPr/>
        </p:nvPicPr>
        <p:blipFill>
          <a:blip r:embed="rId2"/>
          <a:stretch>
            <a:fillRect/>
          </a:stretch>
        </p:blipFill>
        <p:spPr>
          <a:xfrm>
            <a:off x="9832644" y="5352157"/>
            <a:ext cx="2359356" cy="1505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2">
            <a:extLst>
              <a:ext uri="{FF2B5EF4-FFF2-40B4-BE49-F238E27FC236}">
                <a16:creationId xmlns:a16="http://schemas.microsoft.com/office/drawing/2014/main" id="{15A66EE6-294E-481E-A45D-F4D4C1882B7D}"/>
              </a:ext>
            </a:extLst>
          </p:cNvPr>
          <p:cNvSpPr>
            <a:spLocks noGrp="1"/>
          </p:cNvSpPr>
          <p:nvPr>
            <p:ph type="title"/>
          </p:nvPr>
        </p:nvSpPr>
        <p:spPr/>
        <p:txBody>
          <a:bodyPr/>
          <a:lstStyle/>
          <a:p>
            <a:pPr>
              <a:defRPr/>
            </a:pPr>
            <a:r>
              <a:rPr lang="en-US" altLang="en-US" dirty="0">
                <a:solidFill>
                  <a:schemeClr val="tx1"/>
                </a:solidFill>
              </a:rPr>
              <a:t>Questions to ask about your events</a:t>
            </a:r>
          </a:p>
        </p:txBody>
      </p:sp>
      <p:sp>
        <p:nvSpPr>
          <p:cNvPr id="2" name="Content Placeholder 1">
            <a:extLst>
              <a:ext uri="{FF2B5EF4-FFF2-40B4-BE49-F238E27FC236}">
                <a16:creationId xmlns:a16="http://schemas.microsoft.com/office/drawing/2014/main" id="{DB8BA692-61AD-42ED-87D7-5F19693F444B}"/>
              </a:ext>
            </a:extLst>
          </p:cNvPr>
          <p:cNvSpPr>
            <a:spLocks noGrp="1"/>
          </p:cNvSpPr>
          <p:nvPr>
            <p:ph idx="1"/>
          </p:nvPr>
        </p:nvSpPr>
        <p:spPr/>
        <p:txBody>
          <a:bodyPr/>
          <a:lstStyle/>
          <a:p>
            <a:r>
              <a:rPr lang="en-US" altLang="en-US" sz="2400" dirty="0">
                <a:solidFill>
                  <a:schemeClr val="tx1"/>
                </a:solidFill>
              </a:rPr>
              <a:t>Are there “natural” events that are sponsored by the ministry?</a:t>
            </a:r>
          </a:p>
          <a:p>
            <a:r>
              <a:rPr lang="en-US" altLang="en-US" sz="2400" dirty="0">
                <a:solidFill>
                  <a:schemeClr val="tx1"/>
                </a:solidFill>
              </a:rPr>
              <a:t>How often do we plan events?</a:t>
            </a:r>
          </a:p>
          <a:p>
            <a:r>
              <a:rPr lang="en-US" altLang="en-US" sz="2400" dirty="0">
                <a:solidFill>
                  <a:schemeClr val="tx1"/>
                </a:solidFill>
              </a:rPr>
              <a:t>What are natural fits for co-sponsoring events with other ministries?</a:t>
            </a:r>
          </a:p>
          <a:p>
            <a:r>
              <a:rPr lang="en-US" altLang="en-US" sz="2400" dirty="0">
                <a:solidFill>
                  <a:schemeClr val="tx1"/>
                </a:solidFill>
              </a:rPr>
              <a:t>How can the leadership of these events be spread throughout the ministry team?</a:t>
            </a:r>
          </a:p>
          <a:p>
            <a:r>
              <a:rPr lang="en-US" altLang="en-US" sz="2400" dirty="0">
                <a:solidFill>
                  <a:schemeClr val="tx1"/>
                </a:solidFill>
              </a:rPr>
              <a:t>How can these events be used to reach the community?</a:t>
            </a:r>
          </a:p>
          <a:p>
            <a:endParaRPr lang="en-US" altLang="en-US" dirty="0"/>
          </a:p>
        </p:txBody>
      </p:sp>
      <p:pic>
        <p:nvPicPr>
          <p:cNvPr id="3" name="Picture 2">
            <a:extLst>
              <a:ext uri="{FF2B5EF4-FFF2-40B4-BE49-F238E27FC236}">
                <a16:creationId xmlns:a16="http://schemas.microsoft.com/office/drawing/2014/main" id="{71C91BA8-4CC8-4926-B803-01B5B447A9E6}"/>
              </a:ext>
            </a:extLst>
          </p:cNvPr>
          <p:cNvPicPr>
            <a:picLocks noChangeAspect="1"/>
          </p:cNvPicPr>
          <p:nvPr/>
        </p:nvPicPr>
        <p:blipFill>
          <a:blip r:embed="rId2"/>
          <a:stretch>
            <a:fillRect/>
          </a:stretch>
        </p:blipFill>
        <p:spPr>
          <a:xfrm>
            <a:off x="9832644" y="5352157"/>
            <a:ext cx="2359356" cy="1505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a:extLst>
              <a:ext uri="{FF2B5EF4-FFF2-40B4-BE49-F238E27FC236}">
                <a16:creationId xmlns:a16="http://schemas.microsoft.com/office/drawing/2014/main" id="{6E6706FC-C7BE-4FFB-9194-9B4C18A90BA5}"/>
              </a:ext>
            </a:extLst>
          </p:cNvPr>
          <p:cNvSpPr>
            <a:spLocks noGrp="1"/>
          </p:cNvSpPr>
          <p:nvPr>
            <p:ph type="title"/>
          </p:nvPr>
        </p:nvSpPr>
        <p:spPr/>
        <p:txBody>
          <a:bodyPr/>
          <a:lstStyle/>
          <a:p>
            <a:pPr>
              <a:defRPr/>
            </a:pPr>
            <a:r>
              <a:rPr lang="en-US" altLang="en-US" dirty="0">
                <a:solidFill>
                  <a:schemeClr val="tx1"/>
                </a:solidFill>
              </a:rPr>
              <a:t>Additional Thoughts</a:t>
            </a:r>
          </a:p>
        </p:txBody>
      </p:sp>
      <p:sp>
        <p:nvSpPr>
          <p:cNvPr id="2" name="Content Placeholder 1">
            <a:extLst>
              <a:ext uri="{FF2B5EF4-FFF2-40B4-BE49-F238E27FC236}">
                <a16:creationId xmlns:a16="http://schemas.microsoft.com/office/drawing/2014/main" id="{19F49E87-F42E-4109-8947-4706CCA7587A}"/>
              </a:ext>
            </a:extLst>
          </p:cNvPr>
          <p:cNvSpPr>
            <a:spLocks noGrp="1"/>
          </p:cNvSpPr>
          <p:nvPr>
            <p:ph idx="1"/>
          </p:nvPr>
        </p:nvSpPr>
        <p:spPr/>
        <p:txBody>
          <a:bodyPr>
            <a:normAutofit/>
          </a:bodyPr>
          <a:lstStyle/>
          <a:p>
            <a:r>
              <a:rPr lang="en-US" altLang="en-US" sz="2800" dirty="0">
                <a:solidFill>
                  <a:schemeClr val="tx1"/>
                </a:solidFill>
              </a:rPr>
              <a:t>Have a “Plan B” for outdoor events and events scheduled during the winter.</a:t>
            </a:r>
          </a:p>
          <a:p>
            <a:r>
              <a:rPr lang="en-US" altLang="en-US" sz="2800" dirty="0">
                <a:solidFill>
                  <a:schemeClr val="tx1"/>
                </a:solidFill>
              </a:rPr>
              <a:t>Our ability and desire to plan is many times a reflection of our priorities.</a:t>
            </a:r>
          </a:p>
        </p:txBody>
      </p:sp>
      <p:pic>
        <p:nvPicPr>
          <p:cNvPr id="3" name="Picture 2">
            <a:extLst>
              <a:ext uri="{FF2B5EF4-FFF2-40B4-BE49-F238E27FC236}">
                <a16:creationId xmlns:a16="http://schemas.microsoft.com/office/drawing/2014/main" id="{890BA6D0-BC95-43C5-97C1-5015219DABBB}"/>
              </a:ext>
            </a:extLst>
          </p:cNvPr>
          <p:cNvPicPr>
            <a:picLocks noChangeAspect="1"/>
          </p:cNvPicPr>
          <p:nvPr/>
        </p:nvPicPr>
        <p:blipFill>
          <a:blip r:embed="rId2"/>
          <a:stretch>
            <a:fillRect/>
          </a:stretch>
        </p:blipFill>
        <p:spPr>
          <a:xfrm>
            <a:off x="9832644" y="5352157"/>
            <a:ext cx="2359356" cy="1505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EF8174-D4A7-45D2-9260-E77C40214EC5}"/>
              </a:ext>
            </a:extLst>
          </p:cNvPr>
          <p:cNvSpPr>
            <a:spLocks noGrp="1"/>
          </p:cNvSpPr>
          <p:nvPr>
            <p:ph type="title"/>
          </p:nvPr>
        </p:nvSpPr>
        <p:spPr>
          <a:xfrm>
            <a:off x="1061158" y="1842912"/>
            <a:ext cx="8596668" cy="1826581"/>
          </a:xfrm>
        </p:spPr>
        <p:txBody>
          <a:bodyPr>
            <a:normAutofit/>
          </a:bodyPr>
          <a:lstStyle/>
          <a:p>
            <a:r>
              <a:rPr lang="en-US" sz="8800" dirty="0">
                <a:solidFill>
                  <a:schemeClr val="tx1"/>
                </a:solidFill>
              </a:rPr>
              <a:t>Any questions?</a:t>
            </a:r>
          </a:p>
        </p:txBody>
      </p:sp>
      <p:sp>
        <p:nvSpPr>
          <p:cNvPr id="7" name="Text Placeholder 6">
            <a:extLst>
              <a:ext uri="{FF2B5EF4-FFF2-40B4-BE49-F238E27FC236}">
                <a16:creationId xmlns:a16="http://schemas.microsoft.com/office/drawing/2014/main" id="{BD0827A8-2633-45EF-93E5-2248E93C3284}"/>
              </a:ext>
            </a:extLst>
          </p:cNvPr>
          <p:cNvSpPr>
            <a:spLocks noGrp="1"/>
          </p:cNvSpPr>
          <p:nvPr>
            <p:ph type="body" idx="1"/>
          </p:nvPr>
        </p:nvSpPr>
        <p:spPr/>
        <p:txBody>
          <a:bodyPr/>
          <a:lstStyle/>
          <a:p>
            <a:endParaRPr lang="en-US"/>
          </a:p>
        </p:txBody>
      </p:sp>
      <p:pic>
        <p:nvPicPr>
          <p:cNvPr id="2" name="Picture 1">
            <a:extLst>
              <a:ext uri="{FF2B5EF4-FFF2-40B4-BE49-F238E27FC236}">
                <a16:creationId xmlns:a16="http://schemas.microsoft.com/office/drawing/2014/main" id="{746C3303-A82B-4E4A-B702-A380ADB353F8}"/>
              </a:ext>
            </a:extLst>
          </p:cNvPr>
          <p:cNvPicPr>
            <a:picLocks noChangeAspect="1"/>
          </p:cNvPicPr>
          <p:nvPr/>
        </p:nvPicPr>
        <p:blipFill>
          <a:blip r:embed="rId2"/>
          <a:stretch>
            <a:fillRect/>
          </a:stretch>
        </p:blipFill>
        <p:spPr>
          <a:xfrm>
            <a:off x="9832644" y="5387848"/>
            <a:ext cx="2359356" cy="1505843"/>
          </a:xfrm>
          <a:prstGeom prst="rect">
            <a:avLst/>
          </a:prstGeom>
        </p:spPr>
      </p:pic>
    </p:spTree>
    <p:extLst>
      <p:ext uri="{BB962C8B-B14F-4D97-AF65-F5344CB8AC3E}">
        <p14:creationId xmlns:p14="http://schemas.microsoft.com/office/powerpoint/2010/main" val="3754527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7954B9-516D-4CB8-B0C8-0F9D2E173D65}"/>
              </a:ext>
            </a:extLst>
          </p:cNvPr>
          <p:cNvSpPr>
            <a:spLocks noGrp="1"/>
          </p:cNvSpPr>
          <p:nvPr>
            <p:ph type="title"/>
          </p:nvPr>
        </p:nvSpPr>
        <p:spPr/>
        <p:txBody>
          <a:bodyPr>
            <a:normAutofit/>
          </a:bodyPr>
          <a:lstStyle/>
          <a:p>
            <a:pPr algn="ctr"/>
            <a:r>
              <a:rPr lang="en-US" sz="5400" dirty="0">
                <a:solidFill>
                  <a:schemeClr val="tx1"/>
                </a:solidFill>
              </a:rPr>
              <a:t>Some Planning Aids</a:t>
            </a:r>
          </a:p>
        </p:txBody>
      </p:sp>
      <p:sp>
        <p:nvSpPr>
          <p:cNvPr id="4" name="Text Placeholder 3">
            <a:extLst>
              <a:ext uri="{FF2B5EF4-FFF2-40B4-BE49-F238E27FC236}">
                <a16:creationId xmlns:a16="http://schemas.microsoft.com/office/drawing/2014/main" id="{71D2DF7B-35DA-42C4-A690-26F80EC8C1D9}"/>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1E820EEA-5306-4153-8669-485D02BCCBC7}"/>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1387868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845536E5-8A09-4405-A228-5D46BC766166}"/>
              </a:ext>
            </a:extLst>
          </p:cNvPr>
          <p:cNvSpPr>
            <a:spLocks noGrp="1"/>
          </p:cNvSpPr>
          <p:nvPr>
            <p:ph type="title"/>
          </p:nvPr>
        </p:nvSpPr>
        <p:spPr/>
        <p:txBody>
          <a:bodyPr/>
          <a:lstStyle/>
          <a:p>
            <a:pPr>
              <a:defRPr/>
            </a:pPr>
            <a:r>
              <a:rPr lang="en-US" altLang="en-US" dirty="0">
                <a:solidFill>
                  <a:schemeClr val="tx1"/>
                </a:solidFill>
              </a:rPr>
              <a:t>Engel Diagram</a:t>
            </a:r>
          </a:p>
        </p:txBody>
      </p:sp>
      <p:pic>
        <p:nvPicPr>
          <p:cNvPr id="27651" name="Picture 2">
            <a:extLst>
              <a:ext uri="{FF2B5EF4-FFF2-40B4-BE49-F238E27FC236}">
                <a16:creationId xmlns:a16="http://schemas.microsoft.com/office/drawing/2014/main" id="{0FC6172C-B61A-45B4-A553-59CEB383DF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034" t="14853" r="32932" b="57899"/>
          <a:stretch>
            <a:fillRect/>
          </a:stretch>
        </p:blipFill>
        <p:spPr bwMode="auto">
          <a:xfrm>
            <a:off x="231601" y="1805651"/>
            <a:ext cx="904240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B32363AA-F8D9-4D31-AD14-5A71840C61AF}"/>
              </a:ext>
            </a:extLst>
          </p:cNvPr>
          <p:cNvPicPr>
            <a:picLocks noChangeAspect="1"/>
          </p:cNvPicPr>
          <p:nvPr/>
        </p:nvPicPr>
        <p:blipFill>
          <a:blip r:embed="rId3"/>
          <a:stretch>
            <a:fillRect/>
          </a:stretch>
        </p:blipFill>
        <p:spPr>
          <a:xfrm>
            <a:off x="9832644" y="5352157"/>
            <a:ext cx="2359356" cy="15058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A348D-C777-40BB-93A9-3918FC78F409}"/>
              </a:ext>
            </a:extLst>
          </p:cNvPr>
          <p:cNvSpPr>
            <a:spLocks noGrp="1"/>
          </p:cNvSpPr>
          <p:nvPr>
            <p:ph type="title"/>
          </p:nvPr>
        </p:nvSpPr>
        <p:spPr/>
        <p:txBody>
          <a:bodyPr/>
          <a:lstStyle/>
          <a:p>
            <a:r>
              <a:rPr lang="en-US" dirty="0">
                <a:solidFill>
                  <a:schemeClr val="tx1"/>
                </a:solidFill>
              </a:rPr>
              <a:t>So who is ultimately responsible for local church finances?</a:t>
            </a:r>
          </a:p>
        </p:txBody>
      </p:sp>
      <p:sp>
        <p:nvSpPr>
          <p:cNvPr id="3" name="Content Placeholder 2">
            <a:extLst>
              <a:ext uri="{FF2B5EF4-FFF2-40B4-BE49-F238E27FC236}">
                <a16:creationId xmlns:a16="http://schemas.microsoft.com/office/drawing/2014/main" id="{586B95DF-DEC4-4FD0-B4A8-C0A3FC21A80D}"/>
              </a:ext>
            </a:extLst>
          </p:cNvPr>
          <p:cNvSpPr>
            <a:spLocks noGrp="1"/>
          </p:cNvSpPr>
          <p:nvPr>
            <p:ph idx="1"/>
          </p:nvPr>
        </p:nvSpPr>
        <p:spPr/>
        <p:txBody>
          <a:bodyPr/>
          <a:lstStyle/>
          <a:p>
            <a:r>
              <a:rPr lang="en-US" sz="2800" dirty="0">
                <a:solidFill>
                  <a:schemeClr val="tx1"/>
                </a:solidFill>
              </a:rPr>
              <a:t>Not the Pastor</a:t>
            </a:r>
          </a:p>
          <a:p>
            <a:r>
              <a:rPr lang="en-US" sz="2800" dirty="0">
                <a:solidFill>
                  <a:schemeClr val="tx1"/>
                </a:solidFill>
              </a:rPr>
              <a:t>Not the Head Elder</a:t>
            </a:r>
          </a:p>
          <a:p>
            <a:r>
              <a:rPr lang="en-US" sz="2800" dirty="0">
                <a:solidFill>
                  <a:schemeClr val="tx1"/>
                </a:solidFill>
              </a:rPr>
              <a:t>Not the Church Board Chairman</a:t>
            </a:r>
          </a:p>
          <a:p>
            <a:r>
              <a:rPr lang="en-US" sz="2800" dirty="0">
                <a:solidFill>
                  <a:schemeClr val="tx1"/>
                </a:solidFill>
              </a:rPr>
              <a:t>Not the church treasurer</a:t>
            </a:r>
          </a:p>
          <a:p>
            <a:r>
              <a:rPr lang="en-US" sz="2800" dirty="0">
                <a:solidFill>
                  <a:schemeClr val="tx1"/>
                </a:solidFill>
              </a:rPr>
              <a:t>It is the church board</a:t>
            </a:r>
          </a:p>
          <a:p>
            <a:endParaRPr lang="en-US" sz="2800" dirty="0">
              <a:solidFill>
                <a:schemeClr val="tx1"/>
              </a:solidFill>
            </a:endParaRPr>
          </a:p>
          <a:p>
            <a:pPr marL="0" indent="0">
              <a:buNone/>
            </a:pPr>
            <a:endParaRPr lang="en-US" dirty="0">
              <a:solidFill>
                <a:schemeClr val="tx1"/>
              </a:solidFill>
            </a:endParaRPr>
          </a:p>
        </p:txBody>
      </p:sp>
      <p:pic>
        <p:nvPicPr>
          <p:cNvPr id="4" name="Picture 3">
            <a:extLst>
              <a:ext uri="{FF2B5EF4-FFF2-40B4-BE49-F238E27FC236}">
                <a16:creationId xmlns:a16="http://schemas.microsoft.com/office/drawing/2014/main" id="{D386EF05-E5B3-4EA6-90B9-B44E3F1F74BF}"/>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297299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a:extLst>
              <a:ext uri="{FF2B5EF4-FFF2-40B4-BE49-F238E27FC236}">
                <a16:creationId xmlns:a16="http://schemas.microsoft.com/office/drawing/2014/main" id="{49E5A315-8FA1-4BE5-823B-543A1F4CCC93}"/>
              </a:ext>
            </a:extLst>
          </p:cNvPr>
          <p:cNvSpPr>
            <a:spLocks noGrp="1"/>
          </p:cNvSpPr>
          <p:nvPr>
            <p:ph type="title"/>
          </p:nvPr>
        </p:nvSpPr>
        <p:spPr/>
        <p:txBody>
          <a:bodyPr/>
          <a:lstStyle/>
          <a:p>
            <a:pPr>
              <a:defRPr/>
            </a:pPr>
            <a:r>
              <a:rPr lang="en-US" altLang="en-US" dirty="0">
                <a:solidFill>
                  <a:schemeClr val="tx1"/>
                </a:solidFill>
              </a:rPr>
              <a:t>Engel Diagram – Pathfinders</a:t>
            </a:r>
          </a:p>
        </p:txBody>
      </p:sp>
      <p:pic>
        <p:nvPicPr>
          <p:cNvPr id="28675" name="Picture 2">
            <a:extLst>
              <a:ext uri="{FF2B5EF4-FFF2-40B4-BE49-F238E27FC236}">
                <a16:creationId xmlns:a16="http://schemas.microsoft.com/office/drawing/2014/main" id="{EE1F9BA6-35DF-402E-940D-FB5C8CD1D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2034" t="14853" r="32932" b="57899"/>
          <a:stretch>
            <a:fillRect/>
          </a:stretch>
        </p:blipFill>
        <p:spPr bwMode="auto">
          <a:xfrm>
            <a:off x="332270" y="1747778"/>
            <a:ext cx="904240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a:extLst>
              <a:ext uri="{FF2B5EF4-FFF2-40B4-BE49-F238E27FC236}">
                <a16:creationId xmlns:a16="http://schemas.microsoft.com/office/drawing/2014/main" id="{FE97F29D-7C88-47C1-9114-875BC7A8B621}"/>
              </a:ext>
            </a:extLst>
          </p:cNvPr>
          <p:cNvSpPr/>
          <p:nvPr/>
        </p:nvSpPr>
        <p:spPr>
          <a:xfrm>
            <a:off x="2939255" y="3429000"/>
            <a:ext cx="5991578" cy="1203325"/>
          </a:xfrm>
          <a:prstGeom prst="ellipse">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a:extLst>
              <a:ext uri="{FF2B5EF4-FFF2-40B4-BE49-F238E27FC236}">
                <a16:creationId xmlns:a16="http://schemas.microsoft.com/office/drawing/2014/main" id="{92697BD6-D7FB-4A7E-8919-0087FE2493C3}"/>
              </a:ext>
            </a:extLst>
          </p:cNvPr>
          <p:cNvPicPr>
            <a:picLocks noChangeAspect="1"/>
          </p:cNvPicPr>
          <p:nvPr/>
        </p:nvPicPr>
        <p:blipFill>
          <a:blip r:embed="rId3"/>
          <a:stretch>
            <a:fillRect/>
          </a:stretch>
        </p:blipFill>
        <p:spPr>
          <a:xfrm>
            <a:off x="9832644" y="5352157"/>
            <a:ext cx="2359356" cy="150584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a:extLst>
              <a:ext uri="{FF2B5EF4-FFF2-40B4-BE49-F238E27FC236}">
                <a16:creationId xmlns:a16="http://schemas.microsoft.com/office/drawing/2014/main" id="{B1104FB1-FFE7-4AE0-9EAD-F83F7AD0F1A9}"/>
              </a:ext>
            </a:extLst>
          </p:cNvPr>
          <p:cNvSpPr>
            <a:spLocks noGrp="1"/>
          </p:cNvSpPr>
          <p:nvPr>
            <p:ph type="title"/>
          </p:nvPr>
        </p:nvSpPr>
        <p:spPr/>
        <p:txBody>
          <a:bodyPr/>
          <a:lstStyle/>
          <a:p>
            <a:pPr>
              <a:defRPr/>
            </a:pPr>
            <a:r>
              <a:rPr lang="en-US" altLang="en-US" dirty="0">
                <a:solidFill>
                  <a:schemeClr val="tx1"/>
                </a:solidFill>
              </a:rPr>
              <a:t>Project Management View</a:t>
            </a:r>
          </a:p>
        </p:txBody>
      </p:sp>
      <p:pic>
        <p:nvPicPr>
          <p:cNvPr id="29699" name="Picture 2">
            <a:extLst>
              <a:ext uri="{FF2B5EF4-FFF2-40B4-BE49-F238E27FC236}">
                <a16:creationId xmlns:a16="http://schemas.microsoft.com/office/drawing/2014/main" id="{A87DBB6A-EA0A-403E-A941-9E52E14C80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56481" y="1519720"/>
            <a:ext cx="6705600" cy="5029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a16="http://schemas.microsoft.com/office/drawing/2014/main" id="{EDBA626A-29AF-4973-AE7A-3A54C956E0B8}"/>
              </a:ext>
            </a:extLst>
          </p:cNvPr>
          <p:cNvPicPr>
            <a:picLocks noChangeAspect="1"/>
          </p:cNvPicPr>
          <p:nvPr/>
        </p:nvPicPr>
        <p:blipFill>
          <a:blip r:embed="rId3"/>
          <a:stretch>
            <a:fillRect/>
          </a:stretch>
        </p:blipFill>
        <p:spPr>
          <a:xfrm>
            <a:off x="9832644" y="5352157"/>
            <a:ext cx="2359356" cy="150584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EF8174-D4A7-45D2-9260-E77C40214EC5}"/>
              </a:ext>
            </a:extLst>
          </p:cNvPr>
          <p:cNvSpPr>
            <a:spLocks noGrp="1"/>
          </p:cNvSpPr>
          <p:nvPr>
            <p:ph type="title"/>
          </p:nvPr>
        </p:nvSpPr>
        <p:spPr>
          <a:xfrm>
            <a:off x="1061158" y="1842912"/>
            <a:ext cx="8596668" cy="1826581"/>
          </a:xfrm>
        </p:spPr>
        <p:txBody>
          <a:bodyPr>
            <a:normAutofit/>
          </a:bodyPr>
          <a:lstStyle/>
          <a:p>
            <a:r>
              <a:rPr lang="en-US" sz="8800" dirty="0">
                <a:solidFill>
                  <a:schemeClr val="tx1"/>
                </a:solidFill>
              </a:rPr>
              <a:t>Any questions?</a:t>
            </a:r>
          </a:p>
        </p:txBody>
      </p:sp>
      <p:sp>
        <p:nvSpPr>
          <p:cNvPr id="7" name="Text Placeholder 6">
            <a:extLst>
              <a:ext uri="{FF2B5EF4-FFF2-40B4-BE49-F238E27FC236}">
                <a16:creationId xmlns:a16="http://schemas.microsoft.com/office/drawing/2014/main" id="{BD0827A8-2633-45EF-93E5-2248E93C3284}"/>
              </a:ext>
            </a:extLst>
          </p:cNvPr>
          <p:cNvSpPr>
            <a:spLocks noGrp="1"/>
          </p:cNvSpPr>
          <p:nvPr>
            <p:ph type="body" idx="1"/>
          </p:nvPr>
        </p:nvSpPr>
        <p:spPr/>
        <p:txBody>
          <a:bodyPr/>
          <a:lstStyle/>
          <a:p>
            <a:endParaRPr lang="en-US"/>
          </a:p>
        </p:txBody>
      </p:sp>
      <p:pic>
        <p:nvPicPr>
          <p:cNvPr id="2" name="Picture 1">
            <a:extLst>
              <a:ext uri="{FF2B5EF4-FFF2-40B4-BE49-F238E27FC236}">
                <a16:creationId xmlns:a16="http://schemas.microsoft.com/office/drawing/2014/main" id="{918FC728-C0B4-4D04-ADE4-0AECF825005F}"/>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609480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4B46350B-9FB6-4BCC-B7F0-F3A4E44ABC38}"/>
              </a:ext>
            </a:extLst>
          </p:cNvPr>
          <p:cNvSpPr>
            <a:spLocks noGrp="1" noChangeArrowheads="1"/>
          </p:cNvSpPr>
          <p:nvPr>
            <p:ph type="title"/>
          </p:nvPr>
        </p:nvSpPr>
        <p:spPr/>
        <p:txBody>
          <a:bodyPr>
            <a:normAutofit/>
          </a:bodyPr>
          <a:lstStyle/>
          <a:p>
            <a:pPr>
              <a:defRPr/>
            </a:pPr>
            <a:r>
              <a:rPr lang="en-US" altLang="en-US" sz="4400" dirty="0">
                <a:solidFill>
                  <a:schemeClr val="tx1"/>
                </a:solidFill>
              </a:rPr>
              <a:t>Accounting</a:t>
            </a:r>
          </a:p>
        </p:txBody>
      </p:sp>
      <p:pic>
        <p:nvPicPr>
          <p:cNvPr id="2" name="Picture 1">
            <a:extLst>
              <a:ext uri="{FF2B5EF4-FFF2-40B4-BE49-F238E27FC236}">
                <a16:creationId xmlns:a16="http://schemas.microsoft.com/office/drawing/2014/main" id="{15E55716-1C8E-48AC-960B-F3CEDD7E80E7}"/>
              </a:ext>
            </a:extLst>
          </p:cNvPr>
          <p:cNvPicPr>
            <a:picLocks noChangeAspect="1"/>
          </p:cNvPicPr>
          <p:nvPr/>
        </p:nvPicPr>
        <p:blipFill>
          <a:blip r:embed="rId3"/>
          <a:stretch>
            <a:fillRect/>
          </a:stretch>
        </p:blipFill>
        <p:spPr>
          <a:xfrm>
            <a:off x="321913" y="1382183"/>
            <a:ext cx="8952089" cy="5035550"/>
          </a:xfrm>
          <a:prstGeom prst="rect">
            <a:avLst/>
          </a:prstGeom>
        </p:spPr>
      </p:pic>
      <p:pic>
        <p:nvPicPr>
          <p:cNvPr id="3" name="Picture 2">
            <a:extLst>
              <a:ext uri="{FF2B5EF4-FFF2-40B4-BE49-F238E27FC236}">
                <a16:creationId xmlns:a16="http://schemas.microsoft.com/office/drawing/2014/main" id="{D59C5230-6D6B-40FE-82BC-228FC6698785}"/>
              </a:ext>
            </a:extLst>
          </p:cNvPr>
          <p:cNvPicPr>
            <a:picLocks noChangeAspect="1"/>
          </p:cNvPicPr>
          <p:nvPr/>
        </p:nvPicPr>
        <p:blipFill>
          <a:blip r:embed="rId4"/>
          <a:stretch>
            <a:fillRect/>
          </a:stretch>
        </p:blipFill>
        <p:spPr>
          <a:xfrm>
            <a:off x="9832644" y="5352157"/>
            <a:ext cx="2359356" cy="150584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843199-BF89-42FF-81F3-13773B4E7FEF}"/>
              </a:ext>
            </a:extLst>
          </p:cNvPr>
          <p:cNvSpPr>
            <a:spLocks noGrp="1"/>
          </p:cNvSpPr>
          <p:nvPr>
            <p:ph type="title"/>
          </p:nvPr>
        </p:nvSpPr>
        <p:spPr/>
        <p:txBody>
          <a:bodyPr/>
          <a:lstStyle/>
          <a:p>
            <a:r>
              <a:rPr lang="en-US" dirty="0">
                <a:solidFill>
                  <a:schemeClr val="tx1"/>
                </a:solidFill>
              </a:rPr>
              <a:t>Some thoughts on accounting</a:t>
            </a:r>
          </a:p>
        </p:txBody>
      </p:sp>
      <p:sp>
        <p:nvSpPr>
          <p:cNvPr id="4" name="Content Placeholder 3">
            <a:extLst>
              <a:ext uri="{FF2B5EF4-FFF2-40B4-BE49-F238E27FC236}">
                <a16:creationId xmlns:a16="http://schemas.microsoft.com/office/drawing/2014/main" id="{66D8AE7E-11C0-42E5-8B17-A11FC7795D65}"/>
              </a:ext>
            </a:extLst>
          </p:cNvPr>
          <p:cNvSpPr>
            <a:spLocks noGrp="1"/>
          </p:cNvSpPr>
          <p:nvPr>
            <p:ph idx="1"/>
          </p:nvPr>
        </p:nvSpPr>
        <p:spPr/>
        <p:txBody>
          <a:bodyPr>
            <a:noAutofit/>
          </a:bodyPr>
          <a:lstStyle/>
          <a:p>
            <a:r>
              <a:rPr lang="en-US" sz="2400" dirty="0">
                <a:solidFill>
                  <a:schemeClr val="tx1"/>
                </a:solidFill>
              </a:rPr>
              <a:t>There are many different variations of accounting systems</a:t>
            </a:r>
          </a:p>
          <a:p>
            <a:r>
              <a:rPr lang="en-US" sz="2400" dirty="0">
                <a:solidFill>
                  <a:schemeClr val="tx1"/>
                </a:solidFill>
              </a:rPr>
              <a:t>No two churches do accounting in exactly the same way</a:t>
            </a:r>
          </a:p>
          <a:p>
            <a:r>
              <a:rPr lang="en-US" sz="2400" dirty="0">
                <a:solidFill>
                  <a:schemeClr val="tx1"/>
                </a:solidFill>
              </a:rPr>
              <a:t>Take the time to understand the particular system you will be working within</a:t>
            </a:r>
          </a:p>
          <a:p>
            <a:r>
              <a:rPr lang="en-US" sz="2400" dirty="0">
                <a:solidFill>
                  <a:schemeClr val="tx1"/>
                </a:solidFill>
              </a:rPr>
              <a:t>Separate operating accounts (yearly Pathfinder budget) from funding for large events (i.e. International Camporee) that require fundraising over several years</a:t>
            </a:r>
          </a:p>
          <a:p>
            <a:r>
              <a:rPr lang="en-US" sz="2400" dirty="0">
                <a:solidFill>
                  <a:schemeClr val="tx1"/>
                </a:solidFill>
              </a:rPr>
              <a:t>Understand your church’s policies on cash advances, requirements for reimbursements etc.</a:t>
            </a:r>
          </a:p>
        </p:txBody>
      </p:sp>
      <p:pic>
        <p:nvPicPr>
          <p:cNvPr id="2" name="Picture 1">
            <a:extLst>
              <a:ext uri="{FF2B5EF4-FFF2-40B4-BE49-F238E27FC236}">
                <a16:creationId xmlns:a16="http://schemas.microsoft.com/office/drawing/2014/main" id="{CF847C64-5307-4665-83F1-326867BE9646}"/>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315548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EF8174-D4A7-45D2-9260-E77C40214EC5}"/>
              </a:ext>
            </a:extLst>
          </p:cNvPr>
          <p:cNvSpPr>
            <a:spLocks noGrp="1"/>
          </p:cNvSpPr>
          <p:nvPr>
            <p:ph type="title"/>
          </p:nvPr>
        </p:nvSpPr>
        <p:spPr>
          <a:xfrm>
            <a:off x="1061158" y="1842912"/>
            <a:ext cx="8596668" cy="1826581"/>
          </a:xfrm>
        </p:spPr>
        <p:txBody>
          <a:bodyPr>
            <a:normAutofit/>
          </a:bodyPr>
          <a:lstStyle/>
          <a:p>
            <a:r>
              <a:rPr lang="en-US" sz="8800" dirty="0">
                <a:solidFill>
                  <a:schemeClr val="tx1"/>
                </a:solidFill>
              </a:rPr>
              <a:t>Lets Budget!</a:t>
            </a:r>
          </a:p>
        </p:txBody>
      </p:sp>
      <p:sp>
        <p:nvSpPr>
          <p:cNvPr id="7" name="Text Placeholder 6">
            <a:extLst>
              <a:ext uri="{FF2B5EF4-FFF2-40B4-BE49-F238E27FC236}">
                <a16:creationId xmlns:a16="http://schemas.microsoft.com/office/drawing/2014/main" id="{BD0827A8-2633-45EF-93E5-2248E93C3284}"/>
              </a:ext>
            </a:extLst>
          </p:cNvPr>
          <p:cNvSpPr>
            <a:spLocks noGrp="1"/>
          </p:cNvSpPr>
          <p:nvPr>
            <p:ph type="body" idx="1"/>
          </p:nvPr>
        </p:nvSpPr>
        <p:spPr/>
        <p:txBody>
          <a:bodyPr/>
          <a:lstStyle/>
          <a:p>
            <a:endParaRPr lang="en-US"/>
          </a:p>
        </p:txBody>
      </p:sp>
      <p:pic>
        <p:nvPicPr>
          <p:cNvPr id="2" name="Picture 1">
            <a:extLst>
              <a:ext uri="{FF2B5EF4-FFF2-40B4-BE49-F238E27FC236}">
                <a16:creationId xmlns:a16="http://schemas.microsoft.com/office/drawing/2014/main" id="{E8CF8486-8C64-43D7-AEDC-8AF6313DFA4E}"/>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866245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C8378C-3FCB-4246-8E8E-93DC1BBA5608}"/>
              </a:ext>
            </a:extLst>
          </p:cNvPr>
          <p:cNvSpPr>
            <a:spLocks noGrp="1"/>
          </p:cNvSpPr>
          <p:nvPr>
            <p:ph type="title"/>
          </p:nvPr>
        </p:nvSpPr>
        <p:spPr/>
        <p:txBody>
          <a:bodyPr/>
          <a:lstStyle/>
          <a:p>
            <a:r>
              <a:rPr lang="en-US" dirty="0">
                <a:solidFill>
                  <a:schemeClr val="tx1"/>
                </a:solidFill>
              </a:rPr>
              <a:t>Exercise – Develop a Budget</a:t>
            </a:r>
          </a:p>
        </p:txBody>
      </p:sp>
      <p:sp>
        <p:nvSpPr>
          <p:cNvPr id="5" name="Content Placeholder 4">
            <a:extLst>
              <a:ext uri="{FF2B5EF4-FFF2-40B4-BE49-F238E27FC236}">
                <a16:creationId xmlns:a16="http://schemas.microsoft.com/office/drawing/2014/main" id="{B733507A-579E-4041-9A96-03AFE9CEFA5F}"/>
              </a:ext>
            </a:extLst>
          </p:cNvPr>
          <p:cNvSpPr>
            <a:spLocks noGrp="1"/>
          </p:cNvSpPr>
          <p:nvPr>
            <p:ph idx="1"/>
          </p:nvPr>
        </p:nvSpPr>
        <p:spPr/>
        <p:txBody>
          <a:bodyPr/>
          <a:lstStyle/>
          <a:p>
            <a:r>
              <a:rPr lang="en-US" sz="3200" dirty="0">
                <a:solidFill>
                  <a:schemeClr val="tx1"/>
                </a:solidFill>
              </a:rPr>
              <a:t>A club with 25 Pathfinders and 8 staff</a:t>
            </a:r>
          </a:p>
          <a:p>
            <a:r>
              <a:rPr lang="en-US" sz="3200" dirty="0">
                <a:solidFill>
                  <a:schemeClr val="tx1"/>
                </a:solidFill>
              </a:rPr>
              <a:t>Full participation in the conference events</a:t>
            </a:r>
          </a:p>
          <a:p>
            <a:endParaRPr lang="en-US" dirty="0"/>
          </a:p>
        </p:txBody>
      </p:sp>
      <p:pic>
        <p:nvPicPr>
          <p:cNvPr id="2" name="Picture 1">
            <a:extLst>
              <a:ext uri="{FF2B5EF4-FFF2-40B4-BE49-F238E27FC236}">
                <a16:creationId xmlns:a16="http://schemas.microsoft.com/office/drawing/2014/main" id="{823884A3-7338-4DC3-A4EE-612C670904F0}"/>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15901948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2C080ACF-DD82-40ED-94E0-03C5C043E159}"/>
              </a:ext>
            </a:extLst>
          </p:cNvPr>
          <p:cNvSpPr>
            <a:spLocks noGrp="1" noChangeArrowheads="1"/>
          </p:cNvSpPr>
          <p:nvPr>
            <p:ph type="title"/>
          </p:nvPr>
        </p:nvSpPr>
        <p:spPr/>
        <p:txBody>
          <a:bodyPr>
            <a:normAutofit/>
          </a:bodyPr>
          <a:lstStyle/>
          <a:p>
            <a:pPr>
              <a:defRPr/>
            </a:pPr>
            <a:r>
              <a:rPr lang="en-US" altLang="en-US" sz="4400" dirty="0">
                <a:solidFill>
                  <a:schemeClr val="tx1"/>
                </a:solidFill>
              </a:rPr>
              <a:t>Things to Remember</a:t>
            </a:r>
          </a:p>
        </p:txBody>
      </p:sp>
      <p:sp>
        <p:nvSpPr>
          <p:cNvPr id="33794" name="Rectangle 3">
            <a:extLst>
              <a:ext uri="{FF2B5EF4-FFF2-40B4-BE49-F238E27FC236}">
                <a16:creationId xmlns:a16="http://schemas.microsoft.com/office/drawing/2014/main" id="{D5128482-1860-4FD3-8987-85CB109ECD13}"/>
              </a:ext>
            </a:extLst>
          </p:cNvPr>
          <p:cNvSpPr>
            <a:spLocks noGrp="1" noChangeArrowheads="1"/>
          </p:cNvSpPr>
          <p:nvPr>
            <p:ph idx="1"/>
          </p:nvPr>
        </p:nvSpPr>
        <p:spPr/>
        <p:txBody>
          <a:bodyPr>
            <a:normAutofit lnSpcReduction="10000"/>
          </a:bodyPr>
          <a:lstStyle/>
          <a:p>
            <a:r>
              <a:rPr lang="en-US" altLang="en-US" sz="2400" dirty="0">
                <a:solidFill>
                  <a:schemeClr val="tx1"/>
                </a:solidFill>
              </a:rPr>
              <a:t>A budget is only a guide, final spending authority rests with the Church board.  The board is ultimately responsible for how the church’s funds are spent.</a:t>
            </a:r>
          </a:p>
          <a:p>
            <a:r>
              <a:rPr lang="en-US" altLang="en-US" sz="2400" dirty="0">
                <a:solidFill>
                  <a:schemeClr val="tx1"/>
                </a:solidFill>
              </a:rPr>
              <a:t>Be realistic</a:t>
            </a:r>
          </a:p>
          <a:p>
            <a:r>
              <a:rPr lang="en-US" altLang="en-US" sz="2400" dirty="0">
                <a:solidFill>
                  <a:schemeClr val="tx1"/>
                </a:solidFill>
              </a:rPr>
              <a:t>Sometimes un-anticipated things happen</a:t>
            </a:r>
          </a:p>
          <a:p>
            <a:pPr marL="457200" lvl="1" indent="0">
              <a:buNone/>
            </a:pPr>
            <a:r>
              <a:rPr lang="en-US" altLang="en-US" sz="2000" dirty="0">
                <a:solidFill>
                  <a:schemeClr val="tx1"/>
                </a:solidFill>
              </a:rPr>
              <a:t>Special opportunity</a:t>
            </a:r>
          </a:p>
          <a:p>
            <a:pPr marL="457200" lvl="1" indent="0">
              <a:buNone/>
            </a:pPr>
            <a:r>
              <a:rPr lang="en-US" altLang="en-US" sz="2000" dirty="0">
                <a:solidFill>
                  <a:schemeClr val="tx1"/>
                </a:solidFill>
              </a:rPr>
              <a:t>Something breaks</a:t>
            </a:r>
          </a:p>
          <a:p>
            <a:pPr marL="457200" lvl="1" indent="0">
              <a:buNone/>
            </a:pPr>
            <a:r>
              <a:rPr lang="en-US" altLang="en-US" sz="2000" dirty="0">
                <a:solidFill>
                  <a:schemeClr val="tx1"/>
                </a:solidFill>
              </a:rPr>
              <a:t>Income or expense situation changes</a:t>
            </a:r>
            <a:endParaRPr lang="en-US" altLang="en-US" sz="2200" dirty="0">
              <a:solidFill>
                <a:schemeClr val="tx1"/>
              </a:solidFill>
            </a:endParaRPr>
          </a:p>
          <a:p>
            <a:r>
              <a:rPr lang="en-US" altLang="en-US" sz="2400" dirty="0">
                <a:solidFill>
                  <a:schemeClr val="tx1"/>
                </a:solidFill>
              </a:rPr>
              <a:t>Be flexible</a:t>
            </a:r>
          </a:p>
        </p:txBody>
      </p:sp>
      <p:pic>
        <p:nvPicPr>
          <p:cNvPr id="2" name="Picture 1">
            <a:extLst>
              <a:ext uri="{FF2B5EF4-FFF2-40B4-BE49-F238E27FC236}">
                <a16:creationId xmlns:a16="http://schemas.microsoft.com/office/drawing/2014/main" id="{335A0484-0DCB-4ED0-8072-C2D7FBB9AF17}"/>
              </a:ext>
            </a:extLst>
          </p:cNvPr>
          <p:cNvPicPr>
            <a:picLocks noChangeAspect="1"/>
          </p:cNvPicPr>
          <p:nvPr/>
        </p:nvPicPr>
        <p:blipFill>
          <a:blip r:embed="rId3"/>
          <a:stretch>
            <a:fillRect/>
          </a:stretch>
        </p:blipFill>
        <p:spPr>
          <a:xfrm>
            <a:off x="9832644" y="5352157"/>
            <a:ext cx="2359356" cy="1505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79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4">
            <a:extLst>
              <a:ext uri="{FF2B5EF4-FFF2-40B4-BE49-F238E27FC236}">
                <a16:creationId xmlns:a16="http://schemas.microsoft.com/office/drawing/2014/main" id="{9F64F4ED-120A-4BC2-8936-40F6292030D2}"/>
              </a:ext>
            </a:extLst>
          </p:cNvPr>
          <p:cNvSpPr>
            <a:spLocks noChangeArrowheads="1"/>
          </p:cNvSpPr>
          <p:nvPr/>
        </p:nvSpPr>
        <p:spPr bwMode="auto">
          <a:xfrm>
            <a:off x="1981200" y="3429000"/>
            <a:ext cx="28956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t>Assess</a:t>
            </a:r>
          </a:p>
        </p:txBody>
      </p:sp>
      <p:sp>
        <p:nvSpPr>
          <p:cNvPr id="35843" name="Oval 5">
            <a:extLst>
              <a:ext uri="{FF2B5EF4-FFF2-40B4-BE49-F238E27FC236}">
                <a16:creationId xmlns:a16="http://schemas.microsoft.com/office/drawing/2014/main" id="{869D1FBC-8F7D-44B7-9BC9-53221A56683C}"/>
              </a:ext>
            </a:extLst>
          </p:cNvPr>
          <p:cNvSpPr>
            <a:spLocks noChangeArrowheads="1"/>
          </p:cNvSpPr>
          <p:nvPr/>
        </p:nvSpPr>
        <p:spPr bwMode="auto">
          <a:xfrm>
            <a:off x="7162800" y="3352800"/>
            <a:ext cx="28956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t>Execute</a:t>
            </a:r>
          </a:p>
        </p:txBody>
      </p:sp>
      <p:sp>
        <p:nvSpPr>
          <p:cNvPr id="35844" name="Oval 6">
            <a:extLst>
              <a:ext uri="{FF2B5EF4-FFF2-40B4-BE49-F238E27FC236}">
                <a16:creationId xmlns:a16="http://schemas.microsoft.com/office/drawing/2014/main" id="{45C3BA34-C017-4E09-B218-510CF5CA08CD}"/>
              </a:ext>
            </a:extLst>
          </p:cNvPr>
          <p:cNvSpPr>
            <a:spLocks noChangeArrowheads="1"/>
          </p:cNvSpPr>
          <p:nvPr/>
        </p:nvSpPr>
        <p:spPr bwMode="auto">
          <a:xfrm>
            <a:off x="4572000" y="762000"/>
            <a:ext cx="2895600" cy="2057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a:t>Plan</a:t>
            </a:r>
          </a:p>
        </p:txBody>
      </p:sp>
      <p:sp>
        <p:nvSpPr>
          <p:cNvPr id="35845" name="Line 10">
            <a:extLst>
              <a:ext uri="{FF2B5EF4-FFF2-40B4-BE49-F238E27FC236}">
                <a16:creationId xmlns:a16="http://schemas.microsoft.com/office/drawing/2014/main" id="{86D2FA1A-1C4F-4F4B-9CB7-032CD6D870E4}"/>
              </a:ext>
            </a:extLst>
          </p:cNvPr>
          <p:cNvSpPr>
            <a:spLocks noChangeShapeType="1"/>
          </p:cNvSpPr>
          <p:nvPr/>
        </p:nvSpPr>
        <p:spPr bwMode="auto">
          <a:xfrm>
            <a:off x="7162800" y="2514600"/>
            <a:ext cx="762000" cy="838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6" name="Line 12">
            <a:extLst>
              <a:ext uri="{FF2B5EF4-FFF2-40B4-BE49-F238E27FC236}">
                <a16:creationId xmlns:a16="http://schemas.microsoft.com/office/drawing/2014/main" id="{18DBE6BD-35D4-44CB-BE6F-91E574BE601A}"/>
              </a:ext>
            </a:extLst>
          </p:cNvPr>
          <p:cNvSpPr>
            <a:spLocks noChangeShapeType="1"/>
          </p:cNvSpPr>
          <p:nvPr/>
        </p:nvSpPr>
        <p:spPr bwMode="auto">
          <a:xfrm flipH="1">
            <a:off x="5105400" y="4419600"/>
            <a:ext cx="19050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7" name="Line 13">
            <a:extLst>
              <a:ext uri="{FF2B5EF4-FFF2-40B4-BE49-F238E27FC236}">
                <a16:creationId xmlns:a16="http://schemas.microsoft.com/office/drawing/2014/main" id="{D4E5BFA9-6B5A-4D0A-9BFC-7B1B00794EB3}"/>
              </a:ext>
            </a:extLst>
          </p:cNvPr>
          <p:cNvSpPr>
            <a:spLocks noChangeShapeType="1"/>
          </p:cNvSpPr>
          <p:nvPr/>
        </p:nvSpPr>
        <p:spPr bwMode="auto">
          <a:xfrm flipV="1">
            <a:off x="4191000" y="2667000"/>
            <a:ext cx="762000" cy="8382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5848" name="Picture 2">
            <a:extLst>
              <a:ext uri="{FF2B5EF4-FFF2-40B4-BE49-F238E27FC236}">
                <a16:creationId xmlns:a16="http://schemas.microsoft.com/office/drawing/2014/main" id="{7A6C2A16-0D1B-4E9C-B24A-58B649E97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6" y="6858000"/>
            <a:ext cx="61913"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0D3743FC-C7CE-4CA7-A010-1A0262A55E79}"/>
              </a:ext>
            </a:extLst>
          </p:cNvPr>
          <p:cNvPicPr>
            <a:picLocks noChangeAspect="1"/>
          </p:cNvPicPr>
          <p:nvPr/>
        </p:nvPicPr>
        <p:blipFill>
          <a:blip r:embed="rId4"/>
          <a:stretch>
            <a:fillRect/>
          </a:stretch>
        </p:blipFill>
        <p:spPr>
          <a:xfrm>
            <a:off x="9832644" y="5356980"/>
            <a:ext cx="2359356" cy="150584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EF8174-D4A7-45D2-9260-E77C40214EC5}"/>
              </a:ext>
            </a:extLst>
          </p:cNvPr>
          <p:cNvSpPr>
            <a:spLocks noGrp="1"/>
          </p:cNvSpPr>
          <p:nvPr>
            <p:ph type="title"/>
          </p:nvPr>
        </p:nvSpPr>
        <p:spPr>
          <a:xfrm>
            <a:off x="1061158" y="1842912"/>
            <a:ext cx="8596668" cy="1826581"/>
          </a:xfrm>
        </p:spPr>
        <p:txBody>
          <a:bodyPr>
            <a:normAutofit/>
          </a:bodyPr>
          <a:lstStyle/>
          <a:p>
            <a:r>
              <a:rPr lang="en-US" sz="8800" dirty="0">
                <a:solidFill>
                  <a:schemeClr val="tx1"/>
                </a:solidFill>
              </a:rPr>
              <a:t>Any questions?</a:t>
            </a:r>
          </a:p>
        </p:txBody>
      </p:sp>
      <p:sp>
        <p:nvSpPr>
          <p:cNvPr id="7" name="Text Placeholder 6">
            <a:extLst>
              <a:ext uri="{FF2B5EF4-FFF2-40B4-BE49-F238E27FC236}">
                <a16:creationId xmlns:a16="http://schemas.microsoft.com/office/drawing/2014/main" id="{BD0827A8-2633-45EF-93E5-2248E93C3284}"/>
              </a:ext>
            </a:extLst>
          </p:cNvPr>
          <p:cNvSpPr>
            <a:spLocks noGrp="1"/>
          </p:cNvSpPr>
          <p:nvPr>
            <p:ph type="body" idx="1"/>
          </p:nvPr>
        </p:nvSpPr>
        <p:spPr/>
        <p:txBody>
          <a:bodyPr/>
          <a:lstStyle/>
          <a:p>
            <a:endParaRPr lang="en-US"/>
          </a:p>
        </p:txBody>
      </p:sp>
      <p:pic>
        <p:nvPicPr>
          <p:cNvPr id="2" name="Picture 1">
            <a:extLst>
              <a:ext uri="{FF2B5EF4-FFF2-40B4-BE49-F238E27FC236}">
                <a16:creationId xmlns:a16="http://schemas.microsoft.com/office/drawing/2014/main" id="{A815B095-86CB-4B6C-BCC3-3AED2101654C}"/>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482546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826C-EAF2-4DA0-9476-AADACAB28A21}"/>
              </a:ext>
            </a:extLst>
          </p:cNvPr>
          <p:cNvSpPr>
            <a:spLocks noGrp="1"/>
          </p:cNvSpPr>
          <p:nvPr>
            <p:ph type="title"/>
          </p:nvPr>
        </p:nvSpPr>
        <p:spPr/>
        <p:txBody>
          <a:bodyPr>
            <a:normAutofit/>
          </a:bodyPr>
          <a:lstStyle/>
          <a:p>
            <a:r>
              <a:rPr lang="en-US" sz="4000" dirty="0">
                <a:solidFill>
                  <a:schemeClr val="tx1"/>
                </a:solidFill>
              </a:rPr>
              <a:t>The Function of the Church Board</a:t>
            </a:r>
          </a:p>
        </p:txBody>
      </p:sp>
      <p:sp>
        <p:nvSpPr>
          <p:cNvPr id="3" name="Content Placeholder 2">
            <a:extLst>
              <a:ext uri="{FF2B5EF4-FFF2-40B4-BE49-F238E27FC236}">
                <a16:creationId xmlns:a16="http://schemas.microsoft.com/office/drawing/2014/main" id="{B65F6886-43A5-474D-B042-DCAEE999683D}"/>
              </a:ext>
            </a:extLst>
          </p:cNvPr>
          <p:cNvSpPr>
            <a:spLocks noGrp="1"/>
          </p:cNvSpPr>
          <p:nvPr>
            <p:ph idx="1"/>
          </p:nvPr>
        </p:nvSpPr>
        <p:spPr/>
        <p:txBody>
          <a:bodyPr>
            <a:normAutofit fontScale="92500" lnSpcReduction="20000"/>
          </a:bodyPr>
          <a:lstStyle/>
          <a:p>
            <a:r>
              <a:rPr lang="en-US" sz="2800" dirty="0">
                <a:solidFill>
                  <a:schemeClr val="tx1"/>
                </a:solidFill>
              </a:rPr>
              <a:t>Setting policy for the church  </a:t>
            </a:r>
          </a:p>
          <a:p>
            <a:r>
              <a:rPr lang="en-US" sz="2800" dirty="0">
                <a:solidFill>
                  <a:schemeClr val="tx1"/>
                </a:solidFill>
              </a:rPr>
              <a:t>Establishing, instituting, and supporting the mission and purpose of the local church </a:t>
            </a:r>
          </a:p>
          <a:p>
            <a:r>
              <a:rPr lang="en-US" sz="2800" dirty="0">
                <a:solidFill>
                  <a:schemeClr val="tx1"/>
                </a:solidFill>
              </a:rPr>
              <a:t>Serving as fiscal agent; ensuring adequate resources and managing them  </a:t>
            </a:r>
          </a:p>
          <a:p>
            <a:r>
              <a:rPr lang="en-US" sz="2800" dirty="0">
                <a:solidFill>
                  <a:schemeClr val="tx1"/>
                </a:solidFill>
              </a:rPr>
              <a:t>Conducting periodic assessments and evaluations</a:t>
            </a:r>
          </a:p>
          <a:p>
            <a:r>
              <a:rPr lang="en-US" sz="2800" dirty="0">
                <a:solidFill>
                  <a:schemeClr val="tx1"/>
                </a:solidFill>
              </a:rPr>
              <a:t>Planning evangelism for the church</a:t>
            </a:r>
          </a:p>
          <a:p>
            <a:r>
              <a:rPr lang="en-US" sz="2800" dirty="0">
                <a:solidFill>
                  <a:schemeClr val="tx1"/>
                </a:solidFill>
              </a:rPr>
              <a:t>Acts in the best interest of the entire church, not just particular ministries</a:t>
            </a:r>
          </a:p>
        </p:txBody>
      </p:sp>
      <p:pic>
        <p:nvPicPr>
          <p:cNvPr id="4" name="Picture 3">
            <a:extLst>
              <a:ext uri="{FF2B5EF4-FFF2-40B4-BE49-F238E27FC236}">
                <a16:creationId xmlns:a16="http://schemas.microsoft.com/office/drawing/2014/main" id="{1001908E-12E4-496B-9F91-4DC5B27BEF55}"/>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346302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71101D-9ED9-461A-8DFA-BA96D685FE84}"/>
              </a:ext>
            </a:extLst>
          </p:cNvPr>
          <p:cNvSpPr>
            <a:spLocks noGrp="1"/>
          </p:cNvSpPr>
          <p:nvPr>
            <p:ph type="ctrTitle"/>
          </p:nvPr>
        </p:nvSpPr>
        <p:spPr/>
        <p:txBody>
          <a:bodyPr/>
          <a:lstStyle/>
          <a:p>
            <a:r>
              <a:rPr lang="en-US" dirty="0">
                <a:solidFill>
                  <a:schemeClr val="tx1"/>
                </a:solidFill>
              </a:rPr>
              <a:t>So how do you interact with your church board?</a:t>
            </a:r>
          </a:p>
        </p:txBody>
      </p:sp>
      <p:sp>
        <p:nvSpPr>
          <p:cNvPr id="5" name="Subtitle 4">
            <a:extLst>
              <a:ext uri="{FF2B5EF4-FFF2-40B4-BE49-F238E27FC236}">
                <a16:creationId xmlns:a16="http://schemas.microsoft.com/office/drawing/2014/main" id="{A3286AD9-9C2A-4DF7-97B9-2BD010A07873}"/>
              </a:ext>
            </a:extLst>
          </p:cNvPr>
          <p:cNvSpPr>
            <a:spLocks noGrp="1"/>
          </p:cNvSpPr>
          <p:nvPr>
            <p:ph type="subTitle" idx="1"/>
          </p:nvPr>
        </p:nvSpPr>
        <p:spPr/>
        <p:txBody>
          <a:bodyPr/>
          <a:lstStyle/>
          <a:p>
            <a:endParaRPr lang="en-US"/>
          </a:p>
        </p:txBody>
      </p:sp>
      <p:pic>
        <p:nvPicPr>
          <p:cNvPr id="2" name="Picture 1">
            <a:extLst>
              <a:ext uri="{FF2B5EF4-FFF2-40B4-BE49-F238E27FC236}">
                <a16:creationId xmlns:a16="http://schemas.microsoft.com/office/drawing/2014/main" id="{24899DEE-E456-43C3-8004-338070111B52}"/>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1175073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012BA1-0127-4968-A3A4-8A3AFF418C04}"/>
              </a:ext>
            </a:extLst>
          </p:cNvPr>
          <p:cNvSpPr>
            <a:spLocks noGrp="1"/>
          </p:cNvSpPr>
          <p:nvPr>
            <p:ph type="ctrTitle"/>
          </p:nvPr>
        </p:nvSpPr>
        <p:spPr/>
        <p:txBody>
          <a:bodyPr/>
          <a:lstStyle/>
          <a:p>
            <a:pPr algn="ctr"/>
            <a:r>
              <a:rPr lang="en-US" dirty="0">
                <a:solidFill>
                  <a:schemeClr val="tx1"/>
                </a:solidFill>
              </a:rPr>
              <a:t>It’s all about building trust!</a:t>
            </a:r>
          </a:p>
        </p:txBody>
      </p:sp>
      <p:sp>
        <p:nvSpPr>
          <p:cNvPr id="5" name="Subtitle 4">
            <a:extLst>
              <a:ext uri="{FF2B5EF4-FFF2-40B4-BE49-F238E27FC236}">
                <a16:creationId xmlns:a16="http://schemas.microsoft.com/office/drawing/2014/main" id="{9EEAFF82-6FC3-407A-8BF9-076EF476216F}"/>
              </a:ext>
            </a:extLst>
          </p:cNvPr>
          <p:cNvSpPr>
            <a:spLocks noGrp="1"/>
          </p:cNvSpPr>
          <p:nvPr>
            <p:ph type="subTitle" idx="1"/>
          </p:nvPr>
        </p:nvSpPr>
        <p:spPr/>
        <p:txBody>
          <a:bodyPr/>
          <a:lstStyle/>
          <a:p>
            <a:endParaRPr lang="en-US" dirty="0"/>
          </a:p>
        </p:txBody>
      </p:sp>
      <p:pic>
        <p:nvPicPr>
          <p:cNvPr id="2" name="Picture 1">
            <a:extLst>
              <a:ext uri="{FF2B5EF4-FFF2-40B4-BE49-F238E27FC236}">
                <a16:creationId xmlns:a16="http://schemas.microsoft.com/office/drawing/2014/main" id="{81AB49AA-4BCA-4C01-BFC0-45C643F17C57}"/>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2188389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2B4AD-45E0-4C41-BB4D-68C2B0FA10BA}"/>
              </a:ext>
            </a:extLst>
          </p:cNvPr>
          <p:cNvSpPr>
            <a:spLocks noGrp="1"/>
          </p:cNvSpPr>
          <p:nvPr>
            <p:ph type="title"/>
          </p:nvPr>
        </p:nvSpPr>
        <p:spPr>
          <a:xfrm>
            <a:off x="767646" y="4315178"/>
            <a:ext cx="8596668" cy="1826581"/>
          </a:xfrm>
        </p:spPr>
        <p:txBody>
          <a:bodyPr>
            <a:normAutofit fontScale="90000"/>
          </a:bodyPr>
          <a:lstStyle/>
          <a:p>
            <a:r>
              <a:rPr lang="en-US" sz="3100" dirty="0">
                <a:solidFill>
                  <a:schemeClr val="tx1"/>
                </a:solidFill>
              </a:rPr>
              <a:t>“Trust is the church’s most important human resource.  We live in an age that exhibits a crisis of confidence in leaders.  Strategy, technique, innovation, technology, performance, and social media are important words for organizational success.  It’s easy to become preoccupied with them.  But they are ineffectual without trust.  Where trust exists, other resources become available.  Where trust is lacking, other resources will diminish.”</a:t>
            </a:r>
            <a:br>
              <a:rPr lang="en-US" sz="3100" dirty="0"/>
            </a:br>
            <a:br>
              <a:rPr lang="en-US" dirty="0">
                <a:solidFill>
                  <a:schemeClr val="tx1"/>
                </a:solidFill>
              </a:rPr>
            </a:br>
            <a:r>
              <a:rPr lang="en-US" sz="3600" dirty="0">
                <a:solidFill>
                  <a:schemeClr val="tx1"/>
                </a:solidFill>
              </a:rPr>
              <a:t>Lowell Cooper, </a:t>
            </a:r>
            <a:r>
              <a:rPr lang="en-US" sz="3600" i="1" dirty="0">
                <a:solidFill>
                  <a:schemeClr val="tx1"/>
                </a:solidFill>
              </a:rPr>
              <a:t>Adventist Review</a:t>
            </a:r>
            <a:r>
              <a:rPr lang="en-US" sz="3600" dirty="0">
                <a:solidFill>
                  <a:schemeClr val="tx1"/>
                </a:solidFill>
              </a:rPr>
              <a:t>, March 2020</a:t>
            </a:r>
          </a:p>
        </p:txBody>
      </p:sp>
      <p:sp>
        <p:nvSpPr>
          <p:cNvPr id="3" name="Text Placeholder 2">
            <a:extLst>
              <a:ext uri="{FF2B5EF4-FFF2-40B4-BE49-F238E27FC236}">
                <a16:creationId xmlns:a16="http://schemas.microsoft.com/office/drawing/2014/main" id="{F7DF0F2D-5308-4E84-8B2D-933FCE5CA945}"/>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252B37DA-DD3B-4EA0-9414-31EBE243608C}"/>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3053292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3A83-5896-42F7-9203-5D7359F036A5}"/>
              </a:ext>
            </a:extLst>
          </p:cNvPr>
          <p:cNvSpPr>
            <a:spLocks noGrp="1"/>
          </p:cNvSpPr>
          <p:nvPr>
            <p:ph type="title"/>
          </p:nvPr>
        </p:nvSpPr>
        <p:spPr/>
        <p:txBody>
          <a:bodyPr>
            <a:normAutofit/>
          </a:bodyPr>
          <a:lstStyle/>
          <a:p>
            <a:r>
              <a:rPr lang="en-US" sz="4400" dirty="0">
                <a:solidFill>
                  <a:schemeClr val="tx1"/>
                </a:solidFill>
              </a:rPr>
              <a:t>Ethically sound ways of operating</a:t>
            </a:r>
          </a:p>
        </p:txBody>
      </p:sp>
      <p:sp>
        <p:nvSpPr>
          <p:cNvPr id="3" name="Content Placeholder 2">
            <a:extLst>
              <a:ext uri="{FF2B5EF4-FFF2-40B4-BE49-F238E27FC236}">
                <a16:creationId xmlns:a16="http://schemas.microsoft.com/office/drawing/2014/main" id="{A51CFBCE-CE29-4D0C-92AE-07DAEAF05A61}"/>
              </a:ext>
            </a:extLst>
          </p:cNvPr>
          <p:cNvSpPr>
            <a:spLocks noGrp="1"/>
          </p:cNvSpPr>
          <p:nvPr>
            <p:ph idx="1"/>
          </p:nvPr>
        </p:nvSpPr>
        <p:spPr>
          <a:xfrm>
            <a:off x="677334" y="1614311"/>
            <a:ext cx="8596668" cy="4972756"/>
          </a:xfrm>
        </p:spPr>
        <p:txBody>
          <a:bodyPr>
            <a:normAutofit lnSpcReduction="10000"/>
          </a:bodyPr>
          <a:lstStyle/>
          <a:p>
            <a:r>
              <a:rPr lang="en-US" sz="2000" dirty="0">
                <a:solidFill>
                  <a:schemeClr val="tx1"/>
                </a:solidFill>
              </a:rPr>
              <a:t>Be accountable</a:t>
            </a:r>
          </a:p>
          <a:p>
            <a:r>
              <a:rPr lang="en-US" sz="2000" dirty="0">
                <a:solidFill>
                  <a:schemeClr val="tx1"/>
                </a:solidFill>
              </a:rPr>
              <a:t>Make sure you get proper approval from your governing body</a:t>
            </a:r>
          </a:p>
          <a:p>
            <a:r>
              <a:rPr lang="en-US" sz="2000" dirty="0">
                <a:solidFill>
                  <a:schemeClr val="tx1"/>
                </a:solidFill>
              </a:rPr>
              <a:t>Be aware of your organization’s financial policy and legal responsibilities</a:t>
            </a:r>
          </a:p>
          <a:p>
            <a:r>
              <a:rPr lang="en-US" sz="2000" dirty="0">
                <a:solidFill>
                  <a:schemeClr val="tx1"/>
                </a:solidFill>
              </a:rPr>
              <a:t>Understand your spending authority</a:t>
            </a:r>
          </a:p>
          <a:p>
            <a:r>
              <a:rPr lang="en-US" sz="2000" dirty="0">
                <a:solidFill>
                  <a:schemeClr val="tx1"/>
                </a:solidFill>
              </a:rPr>
              <a:t>Always be open and “above board”</a:t>
            </a:r>
          </a:p>
          <a:p>
            <a:r>
              <a:rPr lang="en-US" sz="2000" dirty="0">
                <a:solidFill>
                  <a:schemeClr val="tx1"/>
                </a:solidFill>
              </a:rPr>
              <a:t>As a board or team member, be willing to ask hard questions</a:t>
            </a:r>
          </a:p>
          <a:p>
            <a:r>
              <a:rPr lang="en-US" sz="2000" dirty="0">
                <a:solidFill>
                  <a:schemeClr val="tx1"/>
                </a:solidFill>
              </a:rPr>
              <a:t>Ask how this action will look to someone on the outside</a:t>
            </a:r>
          </a:p>
          <a:p>
            <a:r>
              <a:rPr lang="en-US" sz="2000" dirty="0">
                <a:solidFill>
                  <a:schemeClr val="tx1"/>
                </a:solidFill>
              </a:rPr>
              <a:t>Do what you say and say what you do</a:t>
            </a:r>
          </a:p>
          <a:p>
            <a:r>
              <a:rPr lang="en-US" sz="2000" dirty="0">
                <a:solidFill>
                  <a:schemeClr val="tx1"/>
                </a:solidFill>
              </a:rPr>
              <a:t>When in doubt, seek counsel from someone on the “outside”</a:t>
            </a:r>
          </a:p>
          <a:p>
            <a:r>
              <a:rPr lang="en-US" sz="2000" dirty="0">
                <a:solidFill>
                  <a:schemeClr val="tx1"/>
                </a:solidFill>
              </a:rPr>
              <a:t>Declare any conflicts of interest</a:t>
            </a:r>
          </a:p>
          <a:p>
            <a:r>
              <a:rPr lang="en-US" sz="2000" dirty="0">
                <a:solidFill>
                  <a:schemeClr val="tx1"/>
                </a:solidFill>
              </a:rPr>
              <a:t>Practice the “Golden Rule”</a:t>
            </a:r>
          </a:p>
          <a:p>
            <a:endParaRPr lang="en-US" dirty="0"/>
          </a:p>
          <a:p>
            <a:endParaRPr lang="en-US" dirty="0"/>
          </a:p>
        </p:txBody>
      </p:sp>
      <p:pic>
        <p:nvPicPr>
          <p:cNvPr id="4" name="Picture 3">
            <a:extLst>
              <a:ext uri="{FF2B5EF4-FFF2-40B4-BE49-F238E27FC236}">
                <a16:creationId xmlns:a16="http://schemas.microsoft.com/office/drawing/2014/main" id="{E17BF9D0-1483-4EAA-886E-75E11EB9CD66}"/>
              </a:ext>
            </a:extLst>
          </p:cNvPr>
          <p:cNvPicPr>
            <a:picLocks noChangeAspect="1"/>
          </p:cNvPicPr>
          <p:nvPr/>
        </p:nvPicPr>
        <p:blipFill>
          <a:blip r:embed="rId2"/>
          <a:stretch>
            <a:fillRect/>
          </a:stretch>
        </p:blipFill>
        <p:spPr>
          <a:xfrm>
            <a:off x="9832644" y="5352157"/>
            <a:ext cx="2359356" cy="1505843"/>
          </a:xfrm>
          <a:prstGeom prst="rect">
            <a:avLst/>
          </a:prstGeom>
        </p:spPr>
      </p:pic>
    </p:spTree>
    <p:extLst>
      <p:ext uri="{BB962C8B-B14F-4D97-AF65-F5344CB8AC3E}">
        <p14:creationId xmlns:p14="http://schemas.microsoft.com/office/powerpoint/2010/main" val="32100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45E6956A-E438-41C4-B8A0-C2F4DD7F5839}"/>
              </a:ext>
            </a:extLst>
          </p:cNvPr>
          <p:cNvSpPr>
            <a:spLocks noGrp="1" noChangeArrowheads="1"/>
          </p:cNvSpPr>
          <p:nvPr>
            <p:ph type="title"/>
          </p:nvPr>
        </p:nvSpPr>
        <p:spPr/>
        <p:txBody>
          <a:bodyPr/>
          <a:lstStyle/>
          <a:p>
            <a:pPr>
              <a:defRPr/>
            </a:pPr>
            <a:r>
              <a:rPr lang="en-US" altLang="en-US" dirty="0">
                <a:solidFill>
                  <a:schemeClr val="tx1"/>
                </a:solidFill>
              </a:rPr>
              <a:t>Goals of the Church Budget Process</a:t>
            </a:r>
          </a:p>
        </p:txBody>
      </p:sp>
      <p:sp>
        <p:nvSpPr>
          <p:cNvPr id="22531" name="Rectangle 3">
            <a:extLst>
              <a:ext uri="{FF2B5EF4-FFF2-40B4-BE49-F238E27FC236}">
                <a16:creationId xmlns:a16="http://schemas.microsoft.com/office/drawing/2014/main" id="{7109386A-D70F-4275-972F-3965A1C11004}"/>
              </a:ext>
            </a:extLst>
          </p:cNvPr>
          <p:cNvSpPr>
            <a:spLocks noGrp="1" noChangeArrowheads="1"/>
          </p:cNvSpPr>
          <p:nvPr>
            <p:ph idx="1"/>
          </p:nvPr>
        </p:nvSpPr>
        <p:spPr/>
        <p:txBody>
          <a:bodyPr>
            <a:normAutofit fontScale="92500"/>
          </a:bodyPr>
          <a:lstStyle/>
          <a:p>
            <a:pPr marL="273050" indent="-273050">
              <a:lnSpc>
                <a:spcPct val="90000"/>
              </a:lnSpc>
            </a:pPr>
            <a:r>
              <a:rPr lang="en-US" altLang="en-US" sz="2800" dirty="0">
                <a:solidFill>
                  <a:schemeClr val="tx1"/>
                </a:solidFill>
              </a:rPr>
              <a:t>Provide a way in which to plan expenditures for a fiscal year.</a:t>
            </a:r>
          </a:p>
          <a:p>
            <a:pPr marL="273050" indent="-273050">
              <a:lnSpc>
                <a:spcPct val="90000"/>
              </a:lnSpc>
            </a:pPr>
            <a:r>
              <a:rPr lang="en-US" altLang="en-US" sz="2800" dirty="0">
                <a:solidFill>
                  <a:schemeClr val="tx1"/>
                </a:solidFill>
              </a:rPr>
              <a:t>To help the ministries plan their programs for the year.</a:t>
            </a:r>
          </a:p>
          <a:p>
            <a:pPr marL="273050" indent="-273050">
              <a:lnSpc>
                <a:spcPct val="90000"/>
              </a:lnSpc>
            </a:pPr>
            <a:r>
              <a:rPr lang="en-US" altLang="en-US" sz="2800" dirty="0">
                <a:solidFill>
                  <a:schemeClr val="tx1"/>
                </a:solidFill>
              </a:rPr>
              <a:t>Provide the Church Board with a tool to establish spending and program priorities.</a:t>
            </a:r>
          </a:p>
          <a:p>
            <a:pPr marL="273050" indent="-273050">
              <a:lnSpc>
                <a:spcPct val="90000"/>
              </a:lnSpc>
            </a:pPr>
            <a:r>
              <a:rPr lang="en-US" altLang="en-US" sz="2800" dirty="0">
                <a:solidFill>
                  <a:schemeClr val="tx1"/>
                </a:solidFill>
              </a:rPr>
              <a:t>Provide a process to fund the programs of the church.</a:t>
            </a:r>
          </a:p>
          <a:p>
            <a:pPr marL="273050" indent="-273050">
              <a:lnSpc>
                <a:spcPct val="90000"/>
              </a:lnSpc>
            </a:pPr>
            <a:r>
              <a:rPr lang="en-US" altLang="en-US" sz="2800" dirty="0">
                <a:solidFill>
                  <a:schemeClr val="tx1"/>
                </a:solidFill>
              </a:rPr>
              <a:t>Avoid having the ministries do their own fund raising to support day-to-day operations.</a:t>
            </a:r>
          </a:p>
          <a:p>
            <a:pPr marL="273050" indent="-273050">
              <a:lnSpc>
                <a:spcPct val="90000"/>
              </a:lnSpc>
            </a:pPr>
            <a:endParaRPr lang="en-US" altLang="en-US" sz="2800" dirty="0"/>
          </a:p>
        </p:txBody>
      </p:sp>
      <p:pic>
        <p:nvPicPr>
          <p:cNvPr id="2" name="Picture 1">
            <a:extLst>
              <a:ext uri="{FF2B5EF4-FFF2-40B4-BE49-F238E27FC236}">
                <a16:creationId xmlns:a16="http://schemas.microsoft.com/office/drawing/2014/main" id="{006C88A8-B00C-44ED-97BB-2E2F532DCDAD}"/>
              </a:ext>
            </a:extLst>
          </p:cNvPr>
          <p:cNvPicPr>
            <a:picLocks noChangeAspect="1"/>
          </p:cNvPicPr>
          <p:nvPr/>
        </p:nvPicPr>
        <p:blipFill>
          <a:blip r:embed="rId3"/>
          <a:stretch>
            <a:fillRect/>
          </a:stretch>
        </p:blipFill>
        <p:spPr>
          <a:xfrm>
            <a:off x="9832644" y="5288440"/>
            <a:ext cx="2359356" cy="1505843"/>
          </a:xfrm>
          <a:prstGeom prst="rect">
            <a:avLst/>
          </a:prstGeom>
        </p:spPr>
      </p:pic>
    </p:spTree>
    <p:extLst>
      <p:ext uri="{BB962C8B-B14F-4D97-AF65-F5344CB8AC3E}">
        <p14:creationId xmlns:p14="http://schemas.microsoft.com/office/powerpoint/2010/main" val="4268479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391</TotalTime>
  <Words>949</Words>
  <Application>Microsoft Office PowerPoint</Application>
  <PresentationFormat>Widescreen</PresentationFormat>
  <Paragraphs>127</Paragraphs>
  <Slides>39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Trebuchet MS</vt:lpstr>
      <vt:lpstr>Wingdings 3</vt:lpstr>
      <vt:lpstr>Facet</vt:lpstr>
      <vt:lpstr>Church Finance With a Mission</vt:lpstr>
      <vt:lpstr>What are the goals of this course?</vt:lpstr>
      <vt:lpstr>So who is ultimately responsible for local church finances?</vt:lpstr>
      <vt:lpstr>The Function of the Church Board</vt:lpstr>
      <vt:lpstr>So how do you interact with your church board?</vt:lpstr>
      <vt:lpstr>It’s all about building trust!</vt:lpstr>
      <vt:lpstr>“Trust is the church’s most important human resource.  We live in an age that exhibits a crisis of confidence in leaders.  Strategy, technique, innovation, technology, performance, and social media are important words for organizational success.  It’s easy to become preoccupied with them.  But they are ineffectual without trust.  Where trust exists, other resources become available.  Where trust is lacking, other resources will diminish.”  Lowell Cooper, Adventist Review, March 2020</vt:lpstr>
      <vt:lpstr>Ethically sound ways of operating</vt:lpstr>
      <vt:lpstr>Goals of the Church Budget Process</vt:lpstr>
      <vt:lpstr>Budgets and Mission</vt:lpstr>
      <vt:lpstr>Any questions?</vt:lpstr>
      <vt:lpstr>A Physics Lesson</vt:lpstr>
      <vt:lpstr>A Physics Lesson</vt:lpstr>
      <vt:lpstr>PowerPoint Presentation</vt:lpstr>
      <vt:lpstr>PowerPoint Presentation</vt:lpstr>
      <vt:lpstr>PowerPoint Presentation</vt:lpstr>
      <vt:lpstr>Two Key Properties of Laser Light</vt:lpstr>
      <vt:lpstr>What provides the “directionality” and “coherence” in the church?</vt:lpstr>
      <vt:lpstr>Mission and Vision</vt:lpstr>
      <vt:lpstr>The Purpose of Planning: Getting From Here to There</vt:lpstr>
      <vt:lpstr>Any questions?</vt:lpstr>
      <vt:lpstr>The Order of Things</vt:lpstr>
      <vt:lpstr>PowerPoint Presentation</vt:lpstr>
      <vt:lpstr>Why Calendar Planning?</vt:lpstr>
      <vt:lpstr>Questions to ask about your events</vt:lpstr>
      <vt:lpstr>Additional Thoughts</vt:lpstr>
      <vt:lpstr>Any questions?</vt:lpstr>
      <vt:lpstr>Some Planning Aids</vt:lpstr>
      <vt:lpstr>Engel Diagram</vt:lpstr>
      <vt:lpstr>Engel Diagram – Pathfinders</vt:lpstr>
      <vt:lpstr>Project Management View</vt:lpstr>
      <vt:lpstr>Any questions?</vt:lpstr>
      <vt:lpstr>Accounting</vt:lpstr>
      <vt:lpstr>Some thoughts on accounting</vt:lpstr>
      <vt:lpstr>Lets Budget!</vt:lpstr>
      <vt:lpstr>Exercise – Develop a Budget</vt:lpstr>
      <vt:lpstr>Things to Remember</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Ethics and Accountability</dc:title>
  <dc:creator>Charles Koerting</dc:creator>
  <cp:lastModifiedBy>Charles Koerting</cp:lastModifiedBy>
  <cp:revision>15</cp:revision>
  <dcterms:created xsi:type="dcterms:W3CDTF">2021-08-15T23:45:21Z</dcterms:created>
  <dcterms:modified xsi:type="dcterms:W3CDTF">2021-09-10T00:31:38Z</dcterms:modified>
</cp:coreProperties>
</file>