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2" r:id="rId4"/>
    <p:sldId id="263" r:id="rId5"/>
    <p:sldId id="264" r:id="rId6"/>
    <p:sldId id="265" r:id="rId7"/>
    <p:sldId id="266" r:id="rId8"/>
    <p:sldId id="267" r:id="rId9"/>
    <p:sldId id="268" r:id="rId10"/>
    <p:sldId id="282" r:id="rId11"/>
    <p:sldId id="283" r:id="rId12"/>
    <p:sldId id="259" r:id="rId13"/>
    <p:sldId id="257" r:id="rId14"/>
    <p:sldId id="258" r:id="rId15"/>
    <p:sldId id="260" r:id="rId16"/>
    <p:sldId id="290" r:id="rId17"/>
    <p:sldId id="291" r:id="rId18"/>
    <p:sldId id="269" r:id="rId19"/>
    <p:sldId id="270" r:id="rId20"/>
    <p:sldId id="287" r:id="rId21"/>
    <p:sldId id="271" r:id="rId22"/>
    <p:sldId id="288" r:id="rId23"/>
    <p:sldId id="272" r:id="rId24"/>
    <p:sldId id="273" r:id="rId25"/>
    <p:sldId id="292" r:id="rId26"/>
    <p:sldId id="274" r:id="rId27"/>
    <p:sldId id="276" r:id="rId28"/>
    <p:sldId id="279" r:id="rId29"/>
    <p:sldId id="277" r:id="rId30"/>
    <p:sldId id="278" r:id="rId31"/>
    <p:sldId id="280" r:id="rId32"/>
    <p:sldId id="275" r:id="rId33"/>
    <p:sldId id="284" r:id="rId34"/>
    <p:sldId id="281" r:id="rId35"/>
    <p:sldId id="286" r:id="rId36"/>
    <p:sldId id="289" r:id="rId37"/>
    <p:sldId id="28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327566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93610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759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130235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03241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4050621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278639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4053574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230142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4A928-6348-4207-B42A-24127CADD929}"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207511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44A928-6348-4207-B42A-24127CADD929}"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399745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44A928-6348-4207-B42A-24127CADD929}"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122865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4A928-6348-4207-B42A-24127CADD929}"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109156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4A928-6348-4207-B42A-24127CADD929}"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397867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44A928-6348-4207-B42A-24127CADD929}"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74691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44A928-6348-4207-B42A-24127CADD929}"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8BF6-C5A5-4E5C-8268-E4209E68A392}" type="slidenum">
              <a:rPr lang="en-US" smtClean="0"/>
              <a:t>‹#›</a:t>
            </a:fld>
            <a:endParaRPr lang="en-US"/>
          </a:p>
        </p:txBody>
      </p:sp>
    </p:spTree>
    <p:extLst>
      <p:ext uri="{BB962C8B-B14F-4D97-AF65-F5344CB8AC3E}">
        <p14:creationId xmlns:p14="http://schemas.microsoft.com/office/powerpoint/2010/main" val="399281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44A928-6348-4207-B42A-24127CADD929}" type="datetimeFigureOut">
              <a:rPr lang="en-US" smtClean="0"/>
              <a:t>9/9/2021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E218BF6-C5A5-4E5C-8268-E4209E68A392}" type="slidenum">
              <a:rPr lang="en-US" smtClean="0"/>
              <a:t>‹#›</a:t>
            </a:fld>
            <a:endParaRPr lang="en-US"/>
          </a:p>
        </p:txBody>
      </p:sp>
    </p:spTree>
    <p:extLst>
      <p:ext uri="{BB962C8B-B14F-4D97-AF65-F5344CB8AC3E}">
        <p14:creationId xmlns:p14="http://schemas.microsoft.com/office/powerpoint/2010/main" val="3283811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moneywise.adventist.org/" TargetMode="External"/><Relationship Id="rId2" Type="http://schemas.openxmlformats.org/officeDocument/2006/relationships/hyperlink" Target="https://www.nadadventist.org/sites/default/files/inline-files/SDAAM_Jan2011Final.pdf"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irs.gov/charities-and-nonprofi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DD48-A8D1-4F89-96F9-6D62D886DDB3}"/>
              </a:ext>
            </a:extLst>
          </p:cNvPr>
          <p:cNvSpPr>
            <a:spLocks noGrp="1"/>
          </p:cNvSpPr>
          <p:nvPr>
            <p:ph type="ctrTitle"/>
          </p:nvPr>
        </p:nvSpPr>
        <p:spPr/>
        <p:txBody>
          <a:bodyPr/>
          <a:lstStyle/>
          <a:p>
            <a:pPr algn="ctr"/>
            <a:r>
              <a:rPr lang="en-US" dirty="0">
                <a:solidFill>
                  <a:schemeClr val="tx1"/>
                </a:solidFill>
              </a:rPr>
              <a:t>Financial Ethics and Accountability</a:t>
            </a:r>
          </a:p>
        </p:txBody>
      </p:sp>
      <p:sp>
        <p:nvSpPr>
          <p:cNvPr id="3" name="Subtitle 2">
            <a:extLst>
              <a:ext uri="{FF2B5EF4-FFF2-40B4-BE49-F238E27FC236}">
                <a16:creationId xmlns:a16="http://schemas.microsoft.com/office/drawing/2014/main" id="{8FD14242-D24B-4A4C-8024-5C81506E8E89}"/>
              </a:ext>
            </a:extLst>
          </p:cNvPr>
          <p:cNvSpPr>
            <a:spLocks noGrp="1"/>
          </p:cNvSpPr>
          <p:nvPr>
            <p:ph type="subTitle" idx="1"/>
          </p:nvPr>
        </p:nvSpPr>
        <p:spPr/>
        <p:txBody>
          <a:bodyPr>
            <a:normAutofit fontScale="85000" lnSpcReduction="10000"/>
          </a:bodyPr>
          <a:lstStyle/>
          <a:p>
            <a:pPr algn="ctr"/>
            <a:r>
              <a:rPr lang="en-US" dirty="0">
                <a:solidFill>
                  <a:schemeClr val="tx1"/>
                </a:solidFill>
              </a:rPr>
              <a:t>Chesapeake Conference Youth Leaders Convention-Master Guide Advanced Track</a:t>
            </a:r>
          </a:p>
          <a:p>
            <a:pPr algn="ctr"/>
            <a:r>
              <a:rPr lang="en-US" dirty="0">
                <a:solidFill>
                  <a:schemeClr val="tx1"/>
                </a:solidFill>
              </a:rPr>
              <a:t>September 11, 2021</a:t>
            </a:r>
          </a:p>
          <a:p>
            <a:pPr algn="ctr"/>
            <a:r>
              <a:rPr lang="en-US" dirty="0">
                <a:solidFill>
                  <a:schemeClr val="tx1"/>
                </a:solidFill>
              </a:rPr>
              <a:t>Charlie Koerting</a:t>
            </a:r>
          </a:p>
        </p:txBody>
      </p:sp>
      <p:pic>
        <p:nvPicPr>
          <p:cNvPr id="5" name="Picture 4">
            <a:extLst>
              <a:ext uri="{FF2B5EF4-FFF2-40B4-BE49-F238E27FC236}">
                <a16:creationId xmlns:a16="http://schemas.microsoft.com/office/drawing/2014/main" id="{68B1FEB9-D8CC-4B6D-82AC-2C8930783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466" y="5294488"/>
            <a:ext cx="2359534" cy="1510459"/>
          </a:xfrm>
          <a:prstGeom prst="rect">
            <a:avLst/>
          </a:prstGeom>
        </p:spPr>
      </p:pic>
    </p:spTree>
    <p:extLst>
      <p:ext uri="{BB962C8B-B14F-4D97-AF65-F5344CB8AC3E}">
        <p14:creationId xmlns:p14="http://schemas.microsoft.com/office/powerpoint/2010/main" val="404988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8B785-522A-410B-9A85-21BA03D480CD}"/>
              </a:ext>
            </a:extLst>
          </p:cNvPr>
          <p:cNvPicPr>
            <a:picLocks noChangeAspect="1"/>
          </p:cNvPicPr>
          <p:nvPr/>
        </p:nvPicPr>
        <p:blipFill rotWithShape="1">
          <a:blip r:embed="rId2">
            <a:extLst>
              <a:ext uri="{28A0092B-C50C-407E-A947-70E740481C1C}">
                <a14:useLocalDpi xmlns:a14="http://schemas.microsoft.com/office/drawing/2010/main" val="0"/>
              </a:ext>
            </a:extLst>
          </a:blip>
          <a:srcRect r="23128" b="14074"/>
          <a:stretch/>
        </p:blipFill>
        <p:spPr>
          <a:xfrm>
            <a:off x="1812455" y="0"/>
            <a:ext cx="4701233" cy="6808318"/>
          </a:xfrm>
          <a:prstGeom prst="rect">
            <a:avLst/>
          </a:prstGeom>
        </p:spPr>
      </p:pic>
      <p:pic>
        <p:nvPicPr>
          <p:cNvPr id="2" name="Picture 1">
            <a:extLst>
              <a:ext uri="{FF2B5EF4-FFF2-40B4-BE49-F238E27FC236}">
                <a16:creationId xmlns:a16="http://schemas.microsoft.com/office/drawing/2014/main" id="{6A2D79DE-87F4-4737-BC49-FD3A1B96E41E}"/>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179925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F1F04-17F0-41A1-8A4C-3FBD682B77FB}"/>
              </a:ext>
            </a:extLst>
          </p:cNvPr>
          <p:cNvPicPr>
            <a:picLocks noChangeAspect="1"/>
          </p:cNvPicPr>
          <p:nvPr/>
        </p:nvPicPr>
        <p:blipFill rotWithShape="1">
          <a:blip r:embed="rId2">
            <a:extLst>
              <a:ext uri="{28A0092B-C50C-407E-A947-70E740481C1C}">
                <a14:useLocalDpi xmlns:a14="http://schemas.microsoft.com/office/drawing/2010/main" val="0"/>
              </a:ext>
            </a:extLst>
          </a:blip>
          <a:srcRect r="5100" b="4642"/>
          <a:stretch/>
        </p:blipFill>
        <p:spPr>
          <a:xfrm>
            <a:off x="2824312" y="0"/>
            <a:ext cx="5267822" cy="6858000"/>
          </a:xfrm>
          <a:prstGeom prst="rect">
            <a:avLst/>
          </a:prstGeom>
        </p:spPr>
      </p:pic>
    </p:spTree>
    <p:extLst>
      <p:ext uri="{BB962C8B-B14F-4D97-AF65-F5344CB8AC3E}">
        <p14:creationId xmlns:p14="http://schemas.microsoft.com/office/powerpoint/2010/main" val="322171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0862C8-7C39-429E-96B3-601ECD1D5B3A}"/>
              </a:ext>
            </a:extLst>
          </p:cNvPr>
          <p:cNvSpPr>
            <a:spLocks noGrp="1"/>
          </p:cNvSpPr>
          <p:nvPr>
            <p:ph type="title"/>
          </p:nvPr>
        </p:nvSpPr>
        <p:spPr>
          <a:xfrm>
            <a:off x="959557" y="1625600"/>
            <a:ext cx="8596668" cy="3403600"/>
          </a:xfrm>
        </p:spPr>
        <p:txBody>
          <a:bodyPr>
            <a:normAutofit/>
          </a:bodyPr>
          <a:lstStyle/>
          <a:p>
            <a:pPr algn="ctr"/>
            <a:r>
              <a:rPr lang="en-US" sz="6000" dirty="0">
                <a:solidFill>
                  <a:schemeClr val="tx1"/>
                </a:solidFill>
              </a:rPr>
              <a:t>What comes to mind when you hear the word ethics?</a:t>
            </a:r>
          </a:p>
        </p:txBody>
      </p:sp>
      <p:pic>
        <p:nvPicPr>
          <p:cNvPr id="2" name="Picture 1">
            <a:extLst>
              <a:ext uri="{FF2B5EF4-FFF2-40B4-BE49-F238E27FC236}">
                <a16:creationId xmlns:a16="http://schemas.microsoft.com/office/drawing/2014/main" id="{2A1219D2-C770-4F27-AD89-51693B3A95ED}"/>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8878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640E2-FE9D-47D6-9EFB-1E139FCF0CBF}"/>
              </a:ext>
            </a:extLst>
          </p:cNvPr>
          <p:cNvSpPr>
            <a:spLocks noGrp="1"/>
          </p:cNvSpPr>
          <p:nvPr>
            <p:ph type="title"/>
          </p:nvPr>
        </p:nvSpPr>
        <p:spPr/>
        <p:txBody>
          <a:bodyPr>
            <a:normAutofit/>
          </a:bodyPr>
          <a:lstStyle/>
          <a:p>
            <a:r>
              <a:rPr lang="en-US" sz="4800" dirty="0">
                <a:solidFill>
                  <a:schemeClr val="tx1"/>
                </a:solidFill>
              </a:rPr>
              <a:t>So exactly what is ethics?</a:t>
            </a:r>
          </a:p>
        </p:txBody>
      </p:sp>
      <p:sp>
        <p:nvSpPr>
          <p:cNvPr id="5" name="Content Placeholder 4">
            <a:extLst>
              <a:ext uri="{FF2B5EF4-FFF2-40B4-BE49-F238E27FC236}">
                <a16:creationId xmlns:a16="http://schemas.microsoft.com/office/drawing/2014/main" id="{84351404-6027-4AF3-9E30-32B7B38013EF}"/>
              </a:ext>
            </a:extLst>
          </p:cNvPr>
          <p:cNvSpPr>
            <a:spLocks noGrp="1"/>
          </p:cNvSpPr>
          <p:nvPr>
            <p:ph idx="1"/>
          </p:nvPr>
        </p:nvSpPr>
        <p:spPr/>
        <p:txBody>
          <a:bodyPr/>
          <a:lstStyle/>
          <a:p>
            <a:r>
              <a:rPr lang="en-US" sz="3200" b="0" i="0" dirty="0">
                <a:solidFill>
                  <a:srgbClr val="202124"/>
                </a:solidFill>
                <a:effectLst/>
                <a:latin typeface="Roboto" panose="02000000000000000000" pitchFamily="2" charset="0"/>
              </a:rPr>
              <a:t>the branch of knowledge that deals with moral principles.</a:t>
            </a:r>
          </a:p>
          <a:p>
            <a:r>
              <a:rPr lang="en-US" sz="3200" b="0" i="0" dirty="0">
                <a:solidFill>
                  <a:srgbClr val="202124"/>
                </a:solidFill>
                <a:effectLst/>
                <a:latin typeface="Roboto" panose="02000000000000000000" pitchFamily="2" charset="0"/>
              </a:rPr>
              <a:t>moral principles that govern a person's behavior or the conducting of an activity.</a:t>
            </a:r>
          </a:p>
          <a:p>
            <a:endParaRPr lang="en-US" dirty="0">
              <a:solidFill>
                <a:schemeClr val="tx1"/>
              </a:solidFill>
            </a:endParaRPr>
          </a:p>
        </p:txBody>
      </p:sp>
      <p:pic>
        <p:nvPicPr>
          <p:cNvPr id="2" name="Picture 1">
            <a:extLst>
              <a:ext uri="{FF2B5EF4-FFF2-40B4-BE49-F238E27FC236}">
                <a16:creationId xmlns:a16="http://schemas.microsoft.com/office/drawing/2014/main" id="{E533BDB5-7286-4483-AF2C-554EBFE06703}"/>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77845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640E2-FE9D-47D6-9EFB-1E139FCF0CBF}"/>
              </a:ext>
            </a:extLst>
          </p:cNvPr>
          <p:cNvSpPr>
            <a:spLocks noGrp="1"/>
          </p:cNvSpPr>
          <p:nvPr>
            <p:ph type="title"/>
          </p:nvPr>
        </p:nvSpPr>
        <p:spPr>
          <a:xfrm>
            <a:off x="177462" y="463296"/>
            <a:ext cx="9381066" cy="1320800"/>
          </a:xfrm>
        </p:spPr>
        <p:txBody>
          <a:bodyPr>
            <a:noAutofit/>
          </a:bodyPr>
          <a:lstStyle/>
          <a:p>
            <a:r>
              <a:rPr lang="en-US" sz="4800" dirty="0">
                <a:solidFill>
                  <a:schemeClr val="tx1"/>
                </a:solidFill>
              </a:rPr>
              <a:t>The “street” definition of ethics</a:t>
            </a:r>
          </a:p>
        </p:txBody>
      </p:sp>
      <p:sp>
        <p:nvSpPr>
          <p:cNvPr id="5" name="Content Placeholder 4">
            <a:extLst>
              <a:ext uri="{FF2B5EF4-FFF2-40B4-BE49-F238E27FC236}">
                <a16:creationId xmlns:a16="http://schemas.microsoft.com/office/drawing/2014/main" id="{84351404-6027-4AF3-9E30-32B7B38013EF}"/>
              </a:ext>
            </a:extLst>
          </p:cNvPr>
          <p:cNvSpPr>
            <a:spLocks noGrp="1"/>
          </p:cNvSpPr>
          <p:nvPr>
            <p:ph idx="1"/>
          </p:nvPr>
        </p:nvSpPr>
        <p:spPr/>
        <p:txBody>
          <a:bodyPr>
            <a:normAutofit/>
          </a:bodyPr>
          <a:lstStyle/>
          <a:p>
            <a:pPr marL="0" indent="0" algn="ctr">
              <a:buNone/>
            </a:pPr>
            <a:r>
              <a:rPr lang="en-US" sz="6000" dirty="0">
                <a:solidFill>
                  <a:schemeClr val="tx1"/>
                </a:solidFill>
              </a:rPr>
              <a:t>Doing the right thing in the right way</a:t>
            </a:r>
          </a:p>
        </p:txBody>
      </p:sp>
      <p:pic>
        <p:nvPicPr>
          <p:cNvPr id="2" name="Picture 1">
            <a:extLst>
              <a:ext uri="{FF2B5EF4-FFF2-40B4-BE49-F238E27FC236}">
                <a16:creationId xmlns:a16="http://schemas.microsoft.com/office/drawing/2014/main" id="{6161F333-5A03-4D72-B2BA-84CA4B28424F}"/>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13302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EDD4-0228-4999-866E-C7B14F35CBF6}"/>
              </a:ext>
            </a:extLst>
          </p:cNvPr>
          <p:cNvSpPr>
            <a:spLocks noGrp="1"/>
          </p:cNvSpPr>
          <p:nvPr>
            <p:ph type="title"/>
          </p:nvPr>
        </p:nvSpPr>
        <p:spPr/>
        <p:txBody>
          <a:bodyPr>
            <a:normAutofit/>
          </a:bodyPr>
          <a:lstStyle/>
          <a:p>
            <a:r>
              <a:rPr lang="en-US" sz="4800" dirty="0">
                <a:solidFill>
                  <a:schemeClr val="tx1"/>
                </a:solidFill>
              </a:rPr>
              <a:t>Biblical ethics</a:t>
            </a:r>
          </a:p>
        </p:txBody>
      </p:sp>
      <p:sp>
        <p:nvSpPr>
          <p:cNvPr id="3" name="Content Placeholder 2">
            <a:extLst>
              <a:ext uri="{FF2B5EF4-FFF2-40B4-BE49-F238E27FC236}">
                <a16:creationId xmlns:a16="http://schemas.microsoft.com/office/drawing/2014/main" id="{446ED9AB-905D-4155-A4A5-E4FD0BCC1CA5}"/>
              </a:ext>
            </a:extLst>
          </p:cNvPr>
          <p:cNvSpPr>
            <a:spLocks noGrp="1"/>
          </p:cNvSpPr>
          <p:nvPr>
            <p:ph idx="1"/>
          </p:nvPr>
        </p:nvSpPr>
        <p:spPr>
          <a:xfrm>
            <a:off x="677334" y="1463041"/>
            <a:ext cx="8596668" cy="5394960"/>
          </a:xfrm>
        </p:spPr>
        <p:txBody>
          <a:bodyPr>
            <a:normAutofit fontScale="77500" lnSpcReduction="20000"/>
          </a:bodyPr>
          <a:lstStyle/>
          <a:p>
            <a:r>
              <a:rPr lang="en-US" sz="3200" dirty="0"/>
              <a:t>Colossians 3:16</a:t>
            </a:r>
          </a:p>
          <a:p>
            <a:r>
              <a:rPr lang="en-US" sz="3200" dirty="0"/>
              <a:t>Colossians 3:23</a:t>
            </a:r>
          </a:p>
          <a:p>
            <a:r>
              <a:rPr lang="en-US" sz="3200" dirty="0"/>
              <a:t>Leviticus 19:2</a:t>
            </a:r>
          </a:p>
          <a:p>
            <a:r>
              <a:rPr lang="en-US" sz="3200" dirty="0"/>
              <a:t>Leviticus 19:13</a:t>
            </a:r>
          </a:p>
          <a:p>
            <a:r>
              <a:rPr lang="en-US" sz="3200" dirty="0"/>
              <a:t>Leviticus 19:18</a:t>
            </a:r>
          </a:p>
          <a:p>
            <a:r>
              <a:rPr lang="en-US" sz="3200" dirty="0"/>
              <a:t>Luke 6:31</a:t>
            </a:r>
          </a:p>
          <a:p>
            <a:r>
              <a:rPr lang="en-US" sz="3200" dirty="0"/>
              <a:t>Luke 16:10</a:t>
            </a:r>
          </a:p>
          <a:p>
            <a:r>
              <a:rPr lang="en-US" sz="3200" dirty="0"/>
              <a:t>Proverbs 11:1</a:t>
            </a:r>
          </a:p>
          <a:p>
            <a:r>
              <a:rPr lang="en-US" sz="3200" dirty="0"/>
              <a:t>Proverbs 11:3</a:t>
            </a:r>
          </a:p>
          <a:p>
            <a:r>
              <a:rPr lang="en-US" sz="3200" dirty="0"/>
              <a:t>Psalms 25:21</a:t>
            </a:r>
          </a:p>
          <a:p>
            <a:r>
              <a:rPr lang="en-US" sz="3200" dirty="0"/>
              <a:t>1 Corinthians 6:9-11</a:t>
            </a:r>
          </a:p>
          <a:p>
            <a:r>
              <a:rPr lang="en-US" sz="3200" dirty="0"/>
              <a:t>Matthew 5:37</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A07EF681-6C99-4FE3-B9EC-873B83F0238A}"/>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91824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D96E9C-995F-4B2C-83CA-BC03D2CE05AB}"/>
              </a:ext>
            </a:extLst>
          </p:cNvPr>
          <p:cNvSpPr>
            <a:spLocks noGrp="1"/>
          </p:cNvSpPr>
          <p:nvPr>
            <p:ph type="title"/>
          </p:nvPr>
        </p:nvSpPr>
        <p:spPr>
          <a:xfrm>
            <a:off x="677335" y="1602419"/>
            <a:ext cx="8596668" cy="1826581"/>
          </a:xfrm>
        </p:spPr>
        <p:txBody>
          <a:bodyPr>
            <a:normAutofit/>
          </a:bodyPr>
          <a:lstStyle/>
          <a:p>
            <a:pPr algn="ctr"/>
            <a:r>
              <a:rPr lang="en-US" sz="4800" dirty="0">
                <a:solidFill>
                  <a:schemeClr val="tx1"/>
                </a:solidFill>
              </a:rPr>
              <a:t>So what have these texts told us about ethics?</a:t>
            </a:r>
          </a:p>
        </p:txBody>
      </p:sp>
      <p:sp>
        <p:nvSpPr>
          <p:cNvPr id="10" name="Text Placeholder 9">
            <a:extLst>
              <a:ext uri="{FF2B5EF4-FFF2-40B4-BE49-F238E27FC236}">
                <a16:creationId xmlns:a16="http://schemas.microsoft.com/office/drawing/2014/main" id="{ED2F5893-221D-4439-B187-0E7F6D42FC96}"/>
              </a:ext>
            </a:extLst>
          </p:cNvPr>
          <p:cNvSpPr>
            <a:spLocks noGrp="1"/>
          </p:cNvSpPr>
          <p:nvPr>
            <p:ph type="body" idx="1"/>
          </p:nvPr>
        </p:nvSpPr>
        <p:spPr/>
        <p:txBody>
          <a:bodyPr/>
          <a:lstStyle/>
          <a:p>
            <a:endParaRPr lang="en-US"/>
          </a:p>
        </p:txBody>
      </p:sp>
      <p:pic>
        <p:nvPicPr>
          <p:cNvPr id="2" name="Picture 1">
            <a:extLst>
              <a:ext uri="{FF2B5EF4-FFF2-40B4-BE49-F238E27FC236}">
                <a16:creationId xmlns:a16="http://schemas.microsoft.com/office/drawing/2014/main" id="{3E6E5528-258D-4D74-8B98-64D764806743}"/>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23681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144A-A172-4B70-8A8E-8A931C20F943}"/>
              </a:ext>
            </a:extLst>
          </p:cNvPr>
          <p:cNvSpPr>
            <a:spLocks noGrp="1"/>
          </p:cNvSpPr>
          <p:nvPr>
            <p:ph type="title"/>
          </p:nvPr>
        </p:nvSpPr>
        <p:spPr>
          <a:xfrm>
            <a:off x="869246" y="1602419"/>
            <a:ext cx="8596668" cy="1826581"/>
          </a:xfrm>
        </p:spPr>
        <p:txBody>
          <a:bodyPr>
            <a:normAutofit/>
          </a:bodyPr>
          <a:lstStyle/>
          <a:p>
            <a:pPr algn="ctr"/>
            <a:r>
              <a:rPr lang="en-US" dirty="0">
                <a:solidFill>
                  <a:schemeClr val="tx1"/>
                </a:solidFill>
              </a:rPr>
              <a:t>Ethical Behavior = Moral Behavior</a:t>
            </a:r>
          </a:p>
        </p:txBody>
      </p:sp>
      <p:sp>
        <p:nvSpPr>
          <p:cNvPr id="3" name="Text Placeholder 2">
            <a:extLst>
              <a:ext uri="{FF2B5EF4-FFF2-40B4-BE49-F238E27FC236}">
                <a16:creationId xmlns:a16="http://schemas.microsoft.com/office/drawing/2014/main" id="{A503E1F5-171F-4A8F-9ACC-1320F6EB647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77DAEF4-3C6D-43D3-B19E-1A1A3ABF6AB3}"/>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20240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32B04-A7CE-4953-9F23-511B7DA9AF9C}"/>
              </a:ext>
            </a:extLst>
          </p:cNvPr>
          <p:cNvPicPr>
            <a:picLocks noChangeAspect="1"/>
          </p:cNvPicPr>
          <p:nvPr/>
        </p:nvPicPr>
        <p:blipFill>
          <a:blip r:embed="rId2"/>
          <a:stretch>
            <a:fillRect/>
          </a:stretch>
        </p:blipFill>
        <p:spPr>
          <a:xfrm>
            <a:off x="2425783" y="0"/>
            <a:ext cx="4518212" cy="6858000"/>
          </a:xfrm>
          <a:prstGeom prst="rect">
            <a:avLst/>
          </a:prstGeom>
        </p:spPr>
      </p:pic>
      <p:pic>
        <p:nvPicPr>
          <p:cNvPr id="2" name="Picture 1">
            <a:extLst>
              <a:ext uri="{FF2B5EF4-FFF2-40B4-BE49-F238E27FC236}">
                <a16:creationId xmlns:a16="http://schemas.microsoft.com/office/drawing/2014/main" id="{6CE19AAD-014D-4832-930A-1D6C3818B5B7}"/>
              </a:ext>
            </a:extLst>
          </p:cNvPr>
          <p:cNvPicPr>
            <a:picLocks noChangeAspect="1"/>
          </p:cNvPicPr>
          <p:nvPr/>
        </p:nvPicPr>
        <p:blipFill>
          <a:blip r:embed="rId3"/>
          <a:stretch>
            <a:fillRect/>
          </a:stretch>
        </p:blipFill>
        <p:spPr>
          <a:xfrm>
            <a:off x="9766217" y="5352157"/>
            <a:ext cx="2359356" cy="1505843"/>
          </a:xfrm>
          <a:prstGeom prst="rect">
            <a:avLst/>
          </a:prstGeom>
        </p:spPr>
      </p:pic>
    </p:spTree>
    <p:extLst>
      <p:ext uri="{BB962C8B-B14F-4D97-AF65-F5344CB8AC3E}">
        <p14:creationId xmlns:p14="http://schemas.microsoft.com/office/powerpoint/2010/main" val="426764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12ED-4E40-410F-B12B-D806E3829778}"/>
              </a:ext>
            </a:extLst>
          </p:cNvPr>
          <p:cNvSpPr>
            <a:spLocks noGrp="1"/>
          </p:cNvSpPr>
          <p:nvPr>
            <p:ph type="title"/>
          </p:nvPr>
        </p:nvSpPr>
        <p:spPr/>
        <p:txBody>
          <a:bodyPr>
            <a:normAutofit/>
          </a:bodyPr>
          <a:lstStyle/>
          <a:p>
            <a:r>
              <a:rPr lang="en-US" sz="4400" dirty="0" err="1">
                <a:solidFill>
                  <a:schemeClr val="tx1"/>
                </a:solidFill>
              </a:rPr>
              <a:t>Jenning’s</a:t>
            </a:r>
            <a:r>
              <a:rPr lang="en-US" sz="4400" dirty="0">
                <a:solidFill>
                  <a:schemeClr val="tx1"/>
                </a:solidFill>
              </a:rPr>
              <a:t> Seven Signs</a:t>
            </a:r>
          </a:p>
        </p:txBody>
      </p:sp>
      <p:sp>
        <p:nvSpPr>
          <p:cNvPr id="3" name="Content Placeholder 2">
            <a:extLst>
              <a:ext uri="{FF2B5EF4-FFF2-40B4-BE49-F238E27FC236}">
                <a16:creationId xmlns:a16="http://schemas.microsoft.com/office/drawing/2014/main" id="{4F70837B-7B34-42F5-92C9-111FF4979404}"/>
              </a:ext>
            </a:extLst>
          </p:cNvPr>
          <p:cNvSpPr>
            <a:spLocks noGrp="1"/>
          </p:cNvSpPr>
          <p:nvPr>
            <p:ph idx="1"/>
          </p:nvPr>
        </p:nvSpPr>
        <p:spPr/>
        <p:txBody>
          <a:bodyPr/>
          <a:lstStyle/>
          <a:p>
            <a:pPr algn="l">
              <a:buFont typeface="Arial" panose="020B0604020202020204" pitchFamily="34" charset="0"/>
              <a:buChar char="•"/>
            </a:pPr>
            <a:r>
              <a:rPr lang="en-US" sz="2800" b="0" i="0" dirty="0">
                <a:solidFill>
                  <a:srgbClr val="202124"/>
                </a:solidFill>
                <a:effectLst/>
                <a:latin typeface="Roboto" panose="02000000000000000000" pitchFamily="2" charset="0"/>
              </a:rPr>
              <a:t>Pressure to maintain numbers.</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Fear and silence.</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Young '</a:t>
            </a:r>
            <a:r>
              <a:rPr lang="en-US" sz="2800" b="0" i="0" dirty="0" err="1">
                <a:solidFill>
                  <a:srgbClr val="202124"/>
                </a:solidFill>
                <a:effectLst/>
                <a:latin typeface="Roboto" panose="02000000000000000000" pitchFamily="2" charset="0"/>
              </a:rPr>
              <a:t>uns</a:t>
            </a:r>
            <a:r>
              <a:rPr lang="en-US" sz="2800" b="0" i="0" dirty="0">
                <a:solidFill>
                  <a:srgbClr val="202124"/>
                </a:solidFill>
                <a:effectLst/>
                <a:latin typeface="Roboto" panose="02000000000000000000" pitchFamily="2" charset="0"/>
              </a:rPr>
              <a:t> and a bigger-than-life CEO.</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A weak board.</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Conflicts (of interest).</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Innovation like no other.</a:t>
            </a:r>
          </a:p>
          <a:p>
            <a:pPr algn="l">
              <a:buFont typeface="Arial" panose="020B0604020202020204" pitchFamily="34" charset="0"/>
              <a:buChar char="•"/>
            </a:pPr>
            <a:r>
              <a:rPr lang="en-US" sz="2800" b="0" i="0" dirty="0">
                <a:solidFill>
                  <a:srgbClr val="202124"/>
                </a:solidFill>
                <a:effectLst/>
                <a:latin typeface="Roboto" panose="02000000000000000000" pitchFamily="2" charset="0"/>
              </a:rPr>
              <a:t>Goodness in some areas atoning for evil in others.</a:t>
            </a:r>
          </a:p>
          <a:p>
            <a:endParaRPr lang="en-US" dirty="0"/>
          </a:p>
        </p:txBody>
      </p:sp>
      <p:pic>
        <p:nvPicPr>
          <p:cNvPr id="4" name="Picture 3">
            <a:extLst>
              <a:ext uri="{FF2B5EF4-FFF2-40B4-BE49-F238E27FC236}">
                <a16:creationId xmlns:a16="http://schemas.microsoft.com/office/drawing/2014/main" id="{8781D8F3-C535-4CFA-8B87-19A003AEBAF1}"/>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4282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20EA3-BEA2-41CD-8E78-2E75B3293D4F}"/>
              </a:ext>
            </a:extLst>
          </p:cNvPr>
          <p:cNvPicPr>
            <a:picLocks noChangeAspect="1"/>
          </p:cNvPicPr>
          <p:nvPr/>
        </p:nvPicPr>
        <p:blipFill>
          <a:blip r:embed="rId2"/>
          <a:stretch>
            <a:fillRect/>
          </a:stretch>
        </p:blipFill>
        <p:spPr>
          <a:xfrm>
            <a:off x="378178" y="0"/>
            <a:ext cx="8572500" cy="6858000"/>
          </a:xfrm>
          <a:prstGeom prst="rect">
            <a:avLst/>
          </a:prstGeom>
        </p:spPr>
      </p:pic>
      <p:pic>
        <p:nvPicPr>
          <p:cNvPr id="2" name="Picture 1">
            <a:extLst>
              <a:ext uri="{FF2B5EF4-FFF2-40B4-BE49-F238E27FC236}">
                <a16:creationId xmlns:a16="http://schemas.microsoft.com/office/drawing/2014/main" id="{B9F1B5B9-BDD4-4E39-9013-5EF1B31F2AEE}"/>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363509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2D82-51BB-4DDF-929D-5162C65176CA}"/>
              </a:ext>
            </a:extLst>
          </p:cNvPr>
          <p:cNvSpPr>
            <a:spLocks noGrp="1"/>
          </p:cNvSpPr>
          <p:nvPr>
            <p:ph type="title"/>
          </p:nvPr>
        </p:nvSpPr>
        <p:spPr/>
        <p:txBody>
          <a:bodyPr>
            <a:normAutofit/>
          </a:bodyPr>
          <a:lstStyle/>
          <a:p>
            <a:r>
              <a:rPr lang="en-US" sz="4800">
                <a:solidFill>
                  <a:schemeClr val="tx1"/>
                </a:solidFill>
              </a:rPr>
              <a:t>Conflict </a:t>
            </a:r>
            <a:r>
              <a:rPr lang="en-US" sz="4800" dirty="0">
                <a:solidFill>
                  <a:schemeClr val="tx1"/>
                </a:solidFill>
              </a:rPr>
              <a:t>of Interest</a:t>
            </a:r>
          </a:p>
        </p:txBody>
      </p:sp>
      <p:sp>
        <p:nvSpPr>
          <p:cNvPr id="3" name="Content Placeholder 2">
            <a:extLst>
              <a:ext uri="{FF2B5EF4-FFF2-40B4-BE49-F238E27FC236}">
                <a16:creationId xmlns:a16="http://schemas.microsoft.com/office/drawing/2014/main" id="{6264D051-07F7-4A99-BF41-B766EFAD0689}"/>
              </a:ext>
            </a:extLst>
          </p:cNvPr>
          <p:cNvSpPr>
            <a:spLocks noGrp="1"/>
          </p:cNvSpPr>
          <p:nvPr>
            <p:ph idx="1"/>
          </p:nvPr>
        </p:nvSpPr>
        <p:spPr/>
        <p:txBody>
          <a:bodyPr>
            <a:normAutofit/>
          </a:bodyPr>
          <a:lstStyle/>
          <a:p>
            <a:r>
              <a:rPr lang="en-US" sz="2800" b="0" i="0" dirty="0">
                <a:solidFill>
                  <a:srgbClr val="202124"/>
                </a:solidFill>
                <a:effectLst/>
                <a:latin typeface="Roboto" panose="02000000000000000000" pitchFamily="2" charset="0"/>
              </a:rPr>
              <a:t>A situation in which a person is in a position to derive personal benefit from actions or decisions made in their official capacity.</a:t>
            </a:r>
            <a:endParaRPr lang="en-US" sz="2800" dirty="0"/>
          </a:p>
        </p:txBody>
      </p:sp>
      <p:pic>
        <p:nvPicPr>
          <p:cNvPr id="4" name="Picture 3">
            <a:extLst>
              <a:ext uri="{FF2B5EF4-FFF2-40B4-BE49-F238E27FC236}">
                <a16:creationId xmlns:a16="http://schemas.microsoft.com/office/drawing/2014/main" id="{26C82BBE-36BF-4644-B5A1-E952292691C2}"/>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26302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2100-6AC2-42A1-9633-EB03686B6B16}"/>
              </a:ext>
            </a:extLst>
          </p:cNvPr>
          <p:cNvSpPr>
            <a:spLocks noGrp="1"/>
          </p:cNvSpPr>
          <p:nvPr>
            <p:ph type="title"/>
          </p:nvPr>
        </p:nvSpPr>
        <p:spPr/>
        <p:txBody>
          <a:bodyPr>
            <a:normAutofit/>
          </a:bodyPr>
          <a:lstStyle/>
          <a:p>
            <a:r>
              <a:rPr lang="en-US" sz="5400" dirty="0">
                <a:solidFill>
                  <a:schemeClr val="tx1"/>
                </a:solidFill>
              </a:rPr>
              <a:t>Ethics vs the Law</a:t>
            </a:r>
          </a:p>
        </p:txBody>
      </p:sp>
      <p:sp>
        <p:nvSpPr>
          <p:cNvPr id="3" name="Content Placeholder 2">
            <a:extLst>
              <a:ext uri="{FF2B5EF4-FFF2-40B4-BE49-F238E27FC236}">
                <a16:creationId xmlns:a16="http://schemas.microsoft.com/office/drawing/2014/main" id="{EF4D3FD0-9C3F-4A75-AD95-D17EDF088C84}"/>
              </a:ext>
            </a:extLst>
          </p:cNvPr>
          <p:cNvSpPr>
            <a:spLocks noGrp="1"/>
          </p:cNvSpPr>
          <p:nvPr>
            <p:ph idx="1"/>
          </p:nvPr>
        </p:nvSpPr>
        <p:spPr/>
        <p:txBody>
          <a:bodyPr>
            <a:normAutofit/>
          </a:bodyPr>
          <a:lstStyle/>
          <a:p>
            <a:pPr marL="0" indent="0">
              <a:buNone/>
            </a:pPr>
            <a:r>
              <a:rPr lang="en-US" sz="4000" dirty="0">
                <a:solidFill>
                  <a:schemeClr val="tx1"/>
                </a:solidFill>
              </a:rPr>
              <a:t>In general, the legal standard is a minimum requirement.  Frequently, the ethical standard is the higher standard.</a:t>
            </a:r>
          </a:p>
        </p:txBody>
      </p:sp>
      <p:pic>
        <p:nvPicPr>
          <p:cNvPr id="4" name="Picture 3">
            <a:extLst>
              <a:ext uri="{FF2B5EF4-FFF2-40B4-BE49-F238E27FC236}">
                <a16:creationId xmlns:a16="http://schemas.microsoft.com/office/drawing/2014/main" id="{9B5FAAFF-FC97-48DE-9B1B-4AE0904F0625}"/>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410473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08EF-5D72-426C-812C-9F1224445AE3}"/>
              </a:ext>
            </a:extLst>
          </p:cNvPr>
          <p:cNvSpPr>
            <a:spLocks noGrp="1"/>
          </p:cNvSpPr>
          <p:nvPr>
            <p:ph type="title"/>
          </p:nvPr>
        </p:nvSpPr>
        <p:spPr/>
        <p:txBody>
          <a:bodyPr>
            <a:normAutofit/>
          </a:bodyPr>
          <a:lstStyle/>
          <a:p>
            <a:r>
              <a:rPr lang="en-US" sz="4400" dirty="0">
                <a:solidFill>
                  <a:schemeClr val="tx1"/>
                </a:solidFill>
              </a:rPr>
              <a:t>Some IRS regulations</a:t>
            </a:r>
          </a:p>
        </p:txBody>
      </p:sp>
      <p:sp>
        <p:nvSpPr>
          <p:cNvPr id="3" name="Content Placeholder 2">
            <a:extLst>
              <a:ext uri="{FF2B5EF4-FFF2-40B4-BE49-F238E27FC236}">
                <a16:creationId xmlns:a16="http://schemas.microsoft.com/office/drawing/2014/main" id="{BA687787-40A8-4F93-969E-74FFD9C3B7A0}"/>
              </a:ext>
            </a:extLst>
          </p:cNvPr>
          <p:cNvSpPr>
            <a:spLocks noGrp="1"/>
          </p:cNvSpPr>
          <p:nvPr>
            <p:ph idx="1"/>
          </p:nvPr>
        </p:nvSpPr>
        <p:spPr/>
        <p:txBody>
          <a:bodyPr>
            <a:normAutofit/>
          </a:bodyPr>
          <a:lstStyle/>
          <a:p>
            <a:r>
              <a:rPr lang="en-US" sz="3600" dirty="0"/>
              <a:t>Disqualified persons</a:t>
            </a:r>
          </a:p>
          <a:p>
            <a:r>
              <a:rPr lang="en-US" sz="3600" dirty="0"/>
              <a:t>Excess benefits</a:t>
            </a:r>
          </a:p>
        </p:txBody>
      </p:sp>
      <p:pic>
        <p:nvPicPr>
          <p:cNvPr id="4" name="Picture 3">
            <a:extLst>
              <a:ext uri="{FF2B5EF4-FFF2-40B4-BE49-F238E27FC236}">
                <a16:creationId xmlns:a16="http://schemas.microsoft.com/office/drawing/2014/main" id="{BC4800DA-2EAA-462E-BA55-E601C57868C5}"/>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6691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FDBA-5F57-42C8-81E2-9F1DAAF98519}"/>
              </a:ext>
            </a:extLst>
          </p:cNvPr>
          <p:cNvSpPr>
            <a:spLocks noGrp="1"/>
          </p:cNvSpPr>
          <p:nvPr>
            <p:ph type="title"/>
          </p:nvPr>
        </p:nvSpPr>
        <p:spPr/>
        <p:txBody>
          <a:bodyPr>
            <a:normAutofit/>
          </a:bodyPr>
          <a:lstStyle/>
          <a:p>
            <a:r>
              <a:rPr lang="en-US" sz="4400" dirty="0">
                <a:solidFill>
                  <a:schemeClr val="tx1"/>
                </a:solidFill>
              </a:rPr>
              <a:t>The main result of ethical lapses</a:t>
            </a:r>
          </a:p>
        </p:txBody>
      </p:sp>
      <p:sp>
        <p:nvSpPr>
          <p:cNvPr id="3" name="Content Placeholder 2">
            <a:extLst>
              <a:ext uri="{FF2B5EF4-FFF2-40B4-BE49-F238E27FC236}">
                <a16:creationId xmlns:a16="http://schemas.microsoft.com/office/drawing/2014/main" id="{7A364CB0-9F0F-47D9-8562-733FE757870F}"/>
              </a:ext>
            </a:extLst>
          </p:cNvPr>
          <p:cNvSpPr>
            <a:spLocks noGrp="1"/>
          </p:cNvSpPr>
          <p:nvPr>
            <p:ph idx="1"/>
          </p:nvPr>
        </p:nvSpPr>
        <p:spPr/>
        <p:txBody>
          <a:bodyPr>
            <a:normAutofit/>
          </a:bodyPr>
          <a:lstStyle/>
          <a:p>
            <a:pPr marL="0" indent="0">
              <a:buNone/>
            </a:pPr>
            <a:r>
              <a:rPr lang="en-US" sz="3600" dirty="0">
                <a:solidFill>
                  <a:schemeClr val="tx1"/>
                </a:solidFill>
              </a:rPr>
              <a:t>Ethical problems are great destroyers of trust.  Frequently, the good work of a lifetime is destroyed by a single ethical lapse.  This applies to both individuals and organizations.</a:t>
            </a:r>
          </a:p>
        </p:txBody>
      </p:sp>
      <p:pic>
        <p:nvPicPr>
          <p:cNvPr id="4" name="Picture 3">
            <a:extLst>
              <a:ext uri="{FF2B5EF4-FFF2-40B4-BE49-F238E27FC236}">
                <a16:creationId xmlns:a16="http://schemas.microsoft.com/office/drawing/2014/main" id="{C7DB6F93-6A3A-45B6-9B55-1206F2675321}"/>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621004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3A83-5896-42F7-9203-5D7359F036A5}"/>
              </a:ext>
            </a:extLst>
          </p:cNvPr>
          <p:cNvSpPr>
            <a:spLocks noGrp="1"/>
          </p:cNvSpPr>
          <p:nvPr>
            <p:ph type="title"/>
          </p:nvPr>
        </p:nvSpPr>
        <p:spPr/>
        <p:txBody>
          <a:bodyPr>
            <a:normAutofit/>
          </a:bodyPr>
          <a:lstStyle/>
          <a:p>
            <a:r>
              <a:rPr lang="en-US" sz="4400" dirty="0">
                <a:solidFill>
                  <a:schemeClr val="tx1"/>
                </a:solidFill>
              </a:rPr>
              <a:t>Ethically sound ways of operating</a:t>
            </a:r>
          </a:p>
        </p:txBody>
      </p:sp>
      <p:sp>
        <p:nvSpPr>
          <p:cNvPr id="3" name="Content Placeholder 2">
            <a:extLst>
              <a:ext uri="{FF2B5EF4-FFF2-40B4-BE49-F238E27FC236}">
                <a16:creationId xmlns:a16="http://schemas.microsoft.com/office/drawing/2014/main" id="{A51CFBCE-CE29-4D0C-92AE-07DAEAF05A61}"/>
              </a:ext>
            </a:extLst>
          </p:cNvPr>
          <p:cNvSpPr>
            <a:spLocks noGrp="1"/>
          </p:cNvSpPr>
          <p:nvPr>
            <p:ph idx="1"/>
          </p:nvPr>
        </p:nvSpPr>
        <p:spPr/>
        <p:txBody>
          <a:bodyPr>
            <a:normAutofit/>
          </a:bodyPr>
          <a:lstStyle/>
          <a:p>
            <a:r>
              <a:rPr lang="en-US" sz="2800" dirty="0">
                <a:solidFill>
                  <a:schemeClr val="tx1"/>
                </a:solidFill>
              </a:rPr>
              <a:t>Be accountable</a:t>
            </a:r>
          </a:p>
          <a:p>
            <a:r>
              <a:rPr lang="en-US" sz="2800" dirty="0">
                <a:solidFill>
                  <a:schemeClr val="tx1"/>
                </a:solidFill>
              </a:rPr>
              <a:t>Make sure you get proper approval from your governing body</a:t>
            </a:r>
          </a:p>
          <a:p>
            <a:r>
              <a:rPr lang="en-US" sz="2800" dirty="0">
                <a:solidFill>
                  <a:schemeClr val="tx1"/>
                </a:solidFill>
              </a:rPr>
              <a:t>Be aware of your organization’s financial policies and its legal responsibilities</a:t>
            </a:r>
          </a:p>
          <a:p>
            <a:r>
              <a:rPr lang="en-US" sz="2800" dirty="0">
                <a:solidFill>
                  <a:schemeClr val="tx1"/>
                </a:solidFill>
              </a:rPr>
              <a:t>Understand your spending authority</a:t>
            </a:r>
          </a:p>
          <a:p>
            <a:r>
              <a:rPr lang="en-US" sz="2800" dirty="0">
                <a:solidFill>
                  <a:schemeClr val="tx1"/>
                </a:solidFill>
              </a:rPr>
              <a:t>Always be open and “above board”</a:t>
            </a:r>
          </a:p>
          <a:p>
            <a:endParaRPr lang="en-US" dirty="0"/>
          </a:p>
        </p:txBody>
      </p:sp>
      <p:pic>
        <p:nvPicPr>
          <p:cNvPr id="4" name="Picture 3">
            <a:extLst>
              <a:ext uri="{FF2B5EF4-FFF2-40B4-BE49-F238E27FC236}">
                <a16:creationId xmlns:a16="http://schemas.microsoft.com/office/drawing/2014/main" id="{128FCE70-09A4-4A2C-82B3-60804386A5E2}"/>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9189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3A83-5896-42F7-9203-5D7359F036A5}"/>
              </a:ext>
            </a:extLst>
          </p:cNvPr>
          <p:cNvSpPr>
            <a:spLocks noGrp="1"/>
          </p:cNvSpPr>
          <p:nvPr>
            <p:ph type="title"/>
          </p:nvPr>
        </p:nvSpPr>
        <p:spPr/>
        <p:txBody>
          <a:bodyPr>
            <a:normAutofit fontScale="90000"/>
          </a:bodyPr>
          <a:lstStyle/>
          <a:p>
            <a:r>
              <a:rPr lang="en-US" sz="4400" dirty="0">
                <a:solidFill>
                  <a:schemeClr val="tx1"/>
                </a:solidFill>
              </a:rPr>
              <a:t>Ethically sound ways of operating (</a:t>
            </a:r>
            <a:r>
              <a:rPr lang="en-US" sz="4400" dirty="0" err="1">
                <a:solidFill>
                  <a:schemeClr val="tx1"/>
                </a:solidFill>
              </a:rPr>
              <a:t>cont</a:t>
            </a:r>
            <a:r>
              <a:rPr lang="en-US" sz="4400" dirty="0">
                <a:solidFill>
                  <a:schemeClr val="tx1"/>
                </a:solidFill>
              </a:rPr>
              <a:t>)</a:t>
            </a:r>
          </a:p>
        </p:txBody>
      </p:sp>
      <p:sp>
        <p:nvSpPr>
          <p:cNvPr id="3" name="Content Placeholder 2">
            <a:extLst>
              <a:ext uri="{FF2B5EF4-FFF2-40B4-BE49-F238E27FC236}">
                <a16:creationId xmlns:a16="http://schemas.microsoft.com/office/drawing/2014/main" id="{A51CFBCE-CE29-4D0C-92AE-07DAEAF05A61}"/>
              </a:ext>
            </a:extLst>
          </p:cNvPr>
          <p:cNvSpPr>
            <a:spLocks noGrp="1"/>
          </p:cNvSpPr>
          <p:nvPr>
            <p:ph idx="1"/>
          </p:nvPr>
        </p:nvSpPr>
        <p:spPr>
          <a:xfrm>
            <a:off x="767645" y="1917878"/>
            <a:ext cx="8596668" cy="4330522"/>
          </a:xfrm>
        </p:spPr>
        <p:txBody>
          <a:bodyPr>
            <a:noAutofit/>
          </a:bodyPr>
          <a:lstStyle/>
          <a:p>
            <a:r>
              <a:rPr lang="en-US" sz="2800" dirty="0">
                <a:solidFill>
                  <a:schemeClr val="tx1"/>
                </a:solidFill>
              </a:rPr>
              <a:t>As a board or team member, be willing to ask hard questions</a:t>
            </a:r>
          </a:p>
          <a:p>
            <a:r>
              <a:rPr lang="en-US" sz="2800" dirty="0">
                <a:solidFill>
                  <a:schemeClr val="tx1"/>
                </a:solidFill>
              </a:rPr>
              <a:t>Ask how this action will look to someone on the outside</a:t>
            </a:r>
          </a:p>
          <a:p>
            <a:r>
              <a:rPr lang="en-US" sz="2800" dirty="0">
                <a:solidFill>
                  <a:schemeClr val="tx1"/>
                </a:solidFill>
              </a:rPr>
              <a:t>Do what you say and say what you do</a:t>
            </a:r>
          </a:p>
          <a:p>
            <a:r>
              <a:rPr lang="en-US" sz="2800" dirty="0">
                <a:solidFill>
                  <a:schemeClr val="tx1"/>
                </a:solidFill>
              </a:rPr>
              <a:t>When in doubt, seek counsel from someone on the “outside”</a:t>
            </a:r>
          </a:p>
          <a:p>
            <a:r>
              <a:rPr lang="en-US" sz="2800" dirty="0">
                <a:solidFill>
                  <a:schemeClr val="tx1"/>
                </a:solidFill>
              </a:rPr>
              <a:t>Declare any conflicts of interest</a:t>
            </a:r>
          </a:p>
          <a:p>
            <a:r>
              <a:rPr lang="en-US" sz="2800" dirty="0">
                <a:solidFill>
                  <a:schemeClr val="tx1"/>
                </a:solidFill>
              </a:rPr>
              <a:t>Practice the “Golden Rule”</a:t>
            </a:r>
          </a:p>
          <a:p>
            <a:endParaRPr lang="en-US" sz="2800" dirty="0">
              <a:solidFill>
                <a:schemeClr val="tx1"/>
              </a:solidFill>
            </a:endParaRPr>
          </a:p>
          <a:p>
            <a:endParaRPr lang="en-US" sz="2800" dirty="0"/>
          </a:p>
        </p:txBody>
      </p:sp>
      <p:pic>
        <p:nvPicPr>
          <p:cNvPr id="4" name="Picture 3">
            <a:extLst>
              <a:ext uri="{FF2B5EF4-FFF2-40B4-BE49-F238E27FC236}">
                <a16:creationId xmlns:a16="http://schemas.microsoft.com/office/drawing/2014/main" id="{3C9BA90E-9AA0-422C-B5B6-5761DC576878}"/>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7934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C1D51-4871-4FEC-A961-78B8F3D164D4}"/>
              </a:ext>
            </a:extLst>
          </p:cNvPr>
          <p:cNvSpPr>
            <a:spLocks noGrp="1"/>
          </p:cNvSpPr>
          <p:nvPr>
            <p:ph type="title"/>
          </p:nvPr>
        </p:nvSpPr>
        <p:spPr>
          <a:xfrm>
            <a:off x="1004713" y="2091266"/>
            <a:ext cx="8596668" cy="1826581"/>
          </a:xfrm>
        </p:spPr>
        <p:txBody>
          <a:bodyPr>
            <a:normAutofit fontScale="90000"/>
          </a:bodyPr>
          <a:lstStyle/>
          <a:p>
            <a:pPr algn="ctr"/>
            <a:r>
              <a:rPr lang="en-US" sz="6000" dirty="0">
                <a:solidFill>
                  <a:schemeClr val="tx1"/>
                </a:solidFill>
              </a:rPr>
              <a:t>Some Case Studies for Discussion</a:t>
            </a:r>
          </a:p>
        </p:txBody>
      </p:sp>
      <p:sp>
        <p:nvSpPr>
          <p:cNvPr id="5" name="Text Placeholder 4">
            <a:extLst>
              <a:ext uri="{FF2B5EF4-FFF2-40B4-BE49-F238E27FC236}">
                <a16:creationId xmlns:a16="http://schemas.microsoft.com/office/drawing/2014/main" id="{B6C2BE05-7B26-4CF0-A715-2F9A6487D240}"/>
              </a:ext>
            </a:extLst>
          </p:cNvPr>
          <p:cNvSpPr>
            <a:spLocks noGrp="1"/>
          </p:cNvSpPr>
          <p:nvPr>
            <p:ph type="body" idx="1"/>
          </p:nvPr>
        </p:nvSpPr>
        <p:spPr/>
        <p:txBody>
          <a:bodyPr/>
          <a:lstStyle/>
          <a:p>
            <a:endParaRPr lang="en-US"/>
          </a:p>
        </p:txBody>
      </p:sp>
      <p:pic>
        <p:nvPicPr>
          <p:cNvPr id="2" name="Picture 1">
            <a:extLst>
              <a:ext uri="{FF2B5EF4-FFF2-40B4-BE49-F238E27FC236}">
                <a16:creationId xmlns:a16="http://schemas.microsoft.com/office/drawing/2014/main" id="{31EBC1ED-585B-41F7-B0BD-9A015A753275}"/>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225292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937B-6BE4-4C9F-AC60-6F3D67008AD5}"/>
              </a:ext>
            </a:extLst>
          </p:cNvPr>
          <p:cNvSpPr>
            <a:spLocks noGrp="1"/>
          </p:cNvSpPr>
          <p:nvPr>
            <p:ph type="title"/>
          </p:nvPr>
        </p:nvSpPr>
        <p:spPr/>
        <p:txBody>
          <a:bodyPr>
            <a:normAutofit/>
          </a:bodyPr>
          <a:lstStyle/>
          <a:p>
            <a:r>
              <a:rPr lang="en-US" sz="4400" dirty="0">
                <a:solidFill>
                  <a:schemeClr val="tx1"/>
                </a:solidFill>
              </a:rPr>
              <a:t>The Disappearing Memorial Funds</a:t>
            </a:r>
          </a:p>
        </p:txBody>
      </p:sp>
      <p:sp>
        <p:nvSpPr>
          <p:cNvPr id="3" name="Content Placeholder 2">
            <a:extLst>
              <a:ext uri="{FF2B5EF4-FFF2-40B4-BE49-F238E27FC236}">
                <a16:creationId xmlns:a16="http://schemas.microsoft.com/office/drawing/2014/main" id="{7938E364-5E80-4CD0-A9C5-0574462294A5}"/>
              </a:ext>
            </a:extLst>
          </p:cNvPr>
          <p:cNvSpPr>
            <a:spLocks noGrp="1"/>
          </p:cNvSpPr>
          <p:nvPr>
            <p:ph idx="1"/>
          </p:nvPr>
        </p:nvSpPr>
        <p:spPr/>
        <p:txBody>
          <a:bodyPr>
            <a:normAutofit/>
          </a:bodyPr>
          <a:lstStyle/>
          <a:p>
            <a:pPr marL="0" indent="0">
              <a:buNone/>
            </a:pPr>
            <a:r>
              <a:rPr lang="en-US" sz="2400" dirty="0">
                <a:solidFill>
                  <a:schemeClr val="tx1"/>
                </a:solidFill>
              </a:rPr>
              <a:t>An individual bequeathed the church a significant amount of money to renovate the chapel on the church campus.  The church experienced several lean years in giving but since there was no separate distinction between the operating and memorial funds, it looked like there was money in the bank and the board spent it in spite of warnings from the treasurer.  Several years had passed and when the church wanted to renovate the chapel, there was not enough money in the bank to cover the amount that was supposed to be in the memorial funds.</a:t>
            </a:r>
          </a:p>
        </p:txBody>
      </p:sp>
      <p:pic>
        <p:nvPicPr>
          <p:cNvPr id="4" name="Picture 3">
            <a:extLst>
              <a:ext uri="{FF2B5EF4-FFF2-40B4-BE49-F238E27FC236}">
                <a16:creationId xmlns:a16="http://schemas.microsoft.com/office/drawing/2014/main" id="{2D68B67B-0D9F-4D65-B87D-9B13E0E6D319}"/>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2659315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A135-2544-4981-ADEF-DBA6A5D841FA}"/>
              </a:ext>
            </a:extLst>
          </p:cNvPr>
          <p:cNvSpPr>
            <a:spLocks noGrp="1"/>
          </p:cNvSpPr>
          <p:nvPr>
            <p:ph type="title"/>
          </p:nvPr>
        </p:nvSpPr>
        <p:spPr/>
        <p:txBody>
          <a:bodyPr>
            <a:normAutofit/>
          </a:bodyPr>
          <a:lstStyle/>
          <a:p>
            <a:r>
              <a:rPr lang="en-US" sz="4800" dirty="0">
                <a:solidFill>
                  <a:schemeClr val="tx1"/>
                </a:solidFill>
              </a:rPr>
              <a:t>A Family Affair</a:t>
            </a:r>
          </a:p>
        </p:txBody>
      </p:sp>
      <p:sp>
        <p:nvSpPr>
          <p:cNvPr id="3" name="Content Placeholder 2">
            <a:extLst>
              <a:ext uri="{FF2B5EF4-FFF2-40B4-BE49-F238E27FC236}">
                <a16:creationId xmlns:a16="http://schemas.microsoft.com/office/drawing/2014/main" id="{3DBEDD0A-23A7-42A0-9BDA-C1FFE7A5FA6A}"/>
              </a:ext>
            </a:extLst>
          </p:cNvPr>
          <p:cNvSpPr>
            <a:spLocks noGrp="1"/>
          </p:cNvSpPr>
          <p:nvPr>
            <p:ph idx="1"/>
          </p:nvPr>
        </p:nvSpPr>
        <p:spPr/>
        <p:txBody>
          <a:bodyPr>
            <a:normAutofit/>
          </a:bodyPr>
          <a:lstStyle/>
          <a:p>
            <a:pPr marL="0" indent="0">
              <a:buNone/>
            </a:pPr>
            <a:r>
              <a:rPr lang="en-US" sz="2400" dirty="0">
                <a:solidFill>
                  <a:schemeClr val="tx1"/>
                </a:solidFill>
              </a:rPr>
              <a:t>After a Pathfinder International Camporee, which was paid for by fundraisers run by the club there were funds leftover.  At the camporee, several families of Pathfinders as well as some non-Pathfinders were present.  These people had paid their own way.  The funds that remained where used to reimburse these families for their expenses.  This was not budgeted or approved in advance by the board and several members of the families were also on the Church Board.  These reimbursements were also paid out of the personal business account of one of the Pathfinder staff.</a:t>
            </a:r>
          </a:p>
        </p:txBody>
      </p:sp>
      <p:pic>
        <p:nvPicPr>
          <p:cNvPr id="4" name="Picture 3">
            <a:extLst>
              <a:ext uri="{FF2B5EF4-FFF2-40B4-BE49-F238E27FC236}">
                <a16:creationId xmlns:a16="http://schemas.microsoft.com/office/drawing/2014/main" id="{C4BB89D2-B95A-4953-A242-6F939A27C7AA}"/>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523718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A3E3-3818-476E-B527-DCD271CBD5A3}"/>
              </a:ext>
            </a:extLst>
          </p:cNvPr>
          <p:cNvSpPr>
            <a:spLocks noGrp="1"/>
          </p:cNvSpPr>
          <p:nvPr>
            <p:ph type="title"/>
          </p:nvPr>
        </p:nvSpPr>
        <p:spPr/>
        <p:txBody>
          <a:bodyPr>
            <a:normAutofit/>
          </a:bodyPr>
          <a:lstStyle/>
          <a:p>
            <a:r>
              <a:rPr lang="en-US" sz="4400" dirty="0">
                <a:solidFill>
                  <a:schemeClr val="tx1"/>
                </a:solidFill>
              </a:rPr>
              <a:t>Dealing With Excess Funds</a:t>
            </a:r>
          </a:p>
        </p:txBody>
      </p:sp>
      <p:sp>
        <p:nvSpPr>
          <p:cNvPr id="3" name="Content Placeholder 2">
            <a:extLst>
              <a:ext uri="{FF2B5EF4-FFF2-40B4-BE49-F238E27FC236}">
                <a16:creationId xmlns:a16="http://schemas.microsoft.com/office/drawing/2014/main" id="{E3BCCC66-0AF0-48BF-9ADA-D55607734B75}"/>
              </a:ext>
            </a:extLst>
          </p:cNvPr>
          <p:cNvSpPr>
            <a:spLocks noGrp="1"/>
          </p:cNvSpPr>
          <p:nvPr>
            <p:ph idx="1"/>
          </p:nvPr>
        </p:nvSpPr>
        <p:spPr/>
        <p:txBody>
          <a:bodyPr>
            <a:normAutofit/>
          </a:bodyPr>
          <a:lstStyle/>
          <a:p>
            <a:pPr marL="0" indent="0">
              <a:buNone/>
            </a:pPr>
            <a:r>
              <a:rPr lang="en-US" sz="3200" dirty="0">
                <a:solidFill>
                  <a:schemeClr val="tx1"/>
                </a:solidFill>
              </a:rPr>
              <a:t>Money was raised for a Pathfinder Event and when it was over several thousand dollars remained in the account.  The youth needed some money for a mission trip so the Youth Council asked the board to redesignate those funds for the Mission Trip.</a:t>
            </a:r>
          </a:p>
        </p:txBody>
      </p:sp>
      <p:pic>
        <p:nvPicPr>
          <p:cNvPr id="4" name="Picture 3">
            <a:extLst>
              <a:ext uri="{FF2B5EF4-FFF2-40B4-BE49-F238E27FC236}">
                <a16:creationId xmlns:a16="http://schemas.microsoft.com/office/drawing/2014/main" id="{477535CE-D2A7-4DC9-91F2-7870E1F88518}"/>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26061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23D23-28FA-4C02-A679-727F7C044A63}"/>
              </a:ext>
            </a:extLst>
          </p:cNvPr>
          <p:cNvPicPr>
            <a:picLocks noChangeAspect="1"/>
          </p:cNvPicPr>
          <p:nvPr/>
        </p:nvPicPr>
        <p:blipFill>
          <a:blip r:embed="rId2"/>
          <a:stretch>
            <a:fillRect/>
          </a:stretch>
        </p:blipFill>
        <p:spPr>
          <a:xfrm>
            <a:off x="1253382" y="0"/>
            <a:ext cx="6953612" cy="6858000"/>
          </a:xfrm>
          <a:prstGeom prst="rect">
            <a:avLst/>
          </a:prstGeom>
        </p:spPr>
      </p:pic>
      <p:pic>
        <p:nvPicPr>
          <p:cNvPr id="3" name="Picture 2">
            <a:extLst>
              <a:ext uri="{FF2B5EF4-FFF2-40B4-BE49-F238E27FC236}">
                <a16:creationId xmlns:a16="http://schemas.microsoft.com/office/drawing/2014/main" id="{BECCE25E-4439-4699-8601-65850AA19007}"/>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2204674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3F45-F4B8-431F-8C82-8142AC88AE88}"/>
              </a:ext>
            </a:extLst>
          </p:cNvPr>
          <p:cNvSpPr>
            <a:spLocks noGrp="1"/>
          </p:cNvSpPr>
          <p:nvPr>
            <p:ph type="title"/>
          </p:nvPr>
        </p:nvSpPr>
        <p:spPr/>
        <p:txBody>
          <a:bodyPr>
            <a:normAutofit/>
          </a:bodyPr>
          <a:lstStyle/>
          <a:p>
            <a:r>
              <a:rPr lang="en-US" sz="4800" dirty="0">
                <a:solidFill>
                  <a:schemeClr val="tx1"/>
                </a:solidFill>
              </a:rPr>
              <a:t>The Fundraiser</a:t>
            </a:r>
          </a:p>
        </p:txBody>
      </p:sp>
      <p:sp>
        <p:nvSpPr>
          <p:cNvPr id="3" name="Content Placeholder 2">
            <a:extLst>
              <a:ext uri="{FF2B5EF4-FFF2-40B4-BE49-F238E27FC236}">
                <a16:creationId xmlns:a16="http://schemas.microsoft.com/office/drawing/2014/main" id="{FD29880F-03A5-4A09-A076-A89F928C0EB8}"/>
              </a:ext>
            </a:extLst>
          </p:cNvPr>
          <p:cNvSpPr>
            <a:spLocks noGrp="1"/>
          </p:cNvSpPr>
          <p:nvPr>
            <p:ph idx="1"/>
          </p:nvPr>
        </p:nvSpPr>
        <p:spPr/>
        <p:txBody>
          <a:bodyPr>
            <a:normAutofit/>
          </a:bodyPr>
          <a:lstStyle/>
          <a:p>
            <a:pPr marL="0" indent="0">
              <a:buNone/>
            </a:pPr>
            <a:r>
              <a:rPr lang="en-US" sz="2800" dirty="0">
                <a:solidFill>
                  <a:schemeClr val="tx1"/>
                </a:solidFill>
              </a:rPr>
              <a:t>An opportunity arose at the last minute to participate in a fundraiser for the Pathfinder Club through an organization that was run by a friend of the club director.  The club fronted the organization several hundred dollars, without getting approval from the Church Board, to get the materials for the fund raiser.</a:t>
            </a:r>
          </a:p>
        </p:txBody>
      </p:sp>
      <p:pic>
        <p:nvPicPr>
          <p:cNvPr id="4" name="Picture 3">
            <a:extLst>
              <a:ext uri="{FF2B5EF4-FFF2-40B4-BE49-F238E27FC236}">
                <a16:creationId xmlns:a16="http://schemas.microsoft.com/office/drawing/2014/main" id="{571D1964-BDD9-4041-9FE5-1F0B5690896B}"/>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193472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CB79-7367-4D65-A934-C46C483E91E1}"/>
              </a:ext>
            </a:extLst>
          </p:cNvPr>
          <p:cNvSpPr>
            <a:spLocks noGrp="1"/>
          </p:cNvSpPr>
          <p:nvPr>
            <p:ph type="title"/>
          </p:nvPr>
        </p:nvSpPr>
        <p:spPr/>
        <p:txBody>
          <a:bodyPr>
            <a:normAutofit/>
          </a:bodyPr>
          <a:lstStyle/>
          <a:p>
            <a:r>
              <a:rPr lang="en-US" sz="4400" dirty="0">
                <a:solidFill>
                  <a:schemeClr val="tx1"/>
                </a:solidFill>
              </a:rPr>
              <a:t>The </a:t>
            </a:r>
            <a:r>
              <a:rPr lang="en-US" sz="4400" dirty="0" err="1">
                <a:solidFill>
                  <a:schemeClr val="tx1"/>
                </a:solidFill>
              </a:rPr>
              <a:t>Budgetless</a:t>
            </a:r>
            <a:r>
              <a:rPr lang="en-US" sz="4400" dirty="0">
                <a:solidFill>
                  <a:schemeClr val="tx1"/>
                </a:solidFill>
              </a:rPr>
              <a:t> Event</a:t>
            </a:r>
          </a:p>
        </p:txBody>
      </p:sp>
      <p:sp>
        <p:nvSpPr>
          <p:cNvPr id="3" name="Content Placeholder 2">
            <a:extLst>
              <a:ext uri="{FF2B5EF4-FFF2-40B4-BE49-F238E27FC236}">
                <a16:creationId xmlns:a16="http://schemas.microsoft.com/office/drawing/2014/main" id="{E7668A1D-1D58-48FD-9C71-0F42D2C65EF5}"/>
              </a:ext>
            </a:extLst>
          </p:cNvPr>
          <p:cNvSpPr>
            <a:spLocks noGrp="1"/>
          </p:cNvSpPr>
          <p:nvPr>
            <p:ph idx="1"/>
          </p:nvPr>
        </p:nvSpPr>
        <p:spPr/>
        <p:txBody>
          <a:bodyPr>
            <a:normAutofit/>
          </a:bodyPr>
          <a:lstStyle/>
          <a:p>
            <a:pPr marL="0" indent="0">
              <a:buNone/>
            </a:pPr>
            <a:r>
              <a:rPr lang="en-US" sz="3200" dirty="0">
                <a:solidFill>
                  <a:schemeClr val="tx1"/>
                </a:solidFill>
              </a:rPr>
              <a:t>The Pathfinder club was planning on attending a camporee and had raised money to cover the costs.  However no budget was submitted to the church board and the club asked for a large cash advance for the trip at the last minute.</a:t>
            </a:r>
          </a:p>
        </p:txBody>
      </p:sp>
      <p:pic>
        <p:nvPicPr>
          <p:cNvPr id="4" name="Picture 3">
            <a:extLst>
              <a:ext uri="{FF2B5EF4-FFF2-40B4-BE49-F238E27FC236}">
                <a16:creationId xmlns:a16="http://schemas.microsoft.com/office/drawing/2014/main" id="{239C7E89-82C9-4778-B797-E7813AC3E75D}"/>
              </a:ext>
            </a:extLst>
          </p:cNvPr>
          <p:cNvPicPr>
            <a:picLocks noChangeAspect="1"/>
          </p:cNvPicPr>
          <p:nvPr/>
        </p:nvPicPr>
        <p:blipFill>
          <a:blip r:embed="rId2"/>
          <a:stretch>
            <a:fillRect/>
          </a:stretch>
        </p:blipFill>
        <p:spPr>
          <a:xfrm>
            <a:off x="9832644" y="5288440"/>
            <a:ext cx="2359356" cy="1505843"/>
          </a:xfrm>
          <a:prstGeom prst="rect">
            <a:avLst/>
          </a:prstGeom>
        </p:spPr>
      </p:pic>
    </p:spTree>
    <p:extLst>
      <p:ext uri="{BB962C8B-B14F-4D97-AF65-F5344CB8AC3E}">
        <p14:creationId xmlns:p14="http://schemas.microsoft.com/office/powerpoint/2010/main" val="1325624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1CA812-D8E9-465A-92F6-EC0DFE4F0CA4}"/>
              </a:ext>
            </a:extLst>
          </p:cNvPr>
          <p:cNvSpPr>
            <a:spLocks noGrp="1"/>
          </p:cNvSpPr>
          <p:nvPr>
            <p:ph type="title"/>
          </p:nvPr>
        </p:nvSpPr>
        <p:spPr/>
        <p:txBody>
          <a:bodyPr>
            <a:normAutofit/>
          </a:bodyPr>
          <a:lstStyle/>
          <a:p>
            <a:r>
              <a:rPr lang="en-US" sz="4800" dirty="0">
                <a:solidFill>
                  <a:schemeClr val="tx1"/>
                </a:solidFill>
              </a:rPr>
              <a:t>The Needy Family</a:t>
            </a:r>
          </a:p>
        </p:txBody>
      </p:sp>
      <p:sp>
        <p:nvSpPr>
          <p:cNvPr id="5" name="Content Placeholder 4">
            <a:extLst>
              <a:ext uri="{FF2B5EF4-FFF2-40B4-BE49-F238E27FC236}">
                <a16:creationId xmlns:a16="http://schemas.microsoft.com/office/drawing/2014/main" id="{AA5A6BA8-31A3-481D-B4AF-2C2AEEF4FFB0}"/>
              </a:ext>
            </a:extLst>
          </p:cNvPr>
          <p:cNvSpPr>
            <a:spLocks noGrp="1"/>
          </p:cNvSpPr>
          <p:nvPr>
            <p:ph idx="1"/>
          </p:nvPr>
        </p:nvSpPr>
        <p:spPr>
          <a:xfrm>
            <a:off x="677334" y="1788056"/>
            <a:ext cx="8596668" cy="3880773"/>
          </a:xfrm>
        </p:spPr>
        <p:txBody>
          <a:bodyPr>
            <a:normAutofit/>
          </a:bodyPr>
          <a:lstStyle/>
          <a:p>
            <a:pPr marL="0" indent="0">
              <a:buNone/>
            </a:pPr>
            <a:r>
              <a:rPr lang="en-US" sz="3200" dirty="0">
                <a:solidFill>
                  <a:schemeClr val="tx1"/>
                </a:solidFill>
              </a:rPr>
              <a:t>The head of the Community Services Ministry had a financial problem and needed funds to pay her electric bill.  Since she felt she qualified as a person of need, she took a cash advance from the treasurer and paid her bill.  The receipts were turned in to the treasurer for this expenditure.</a:t>
            </a:r>
          </a:p>
        </p:txBody>
      </p:sp>
      <p:pic>
        <p:nvPicPr>
          <p:cNvPr id="2" name="Picture 1">
            <a:extLst>
              <a:ext uri="{FF2B5EF4-FFF2-40B4-BE49-F238E27FC236}">
                <a16:creationId xmlns:a16="http://schemas.microsoft.com/office/drawing/2014/main" id="{916080FE-7548-4BD4-80D8-34EEED435E97}"/>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552317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5756-B84C-4733-BE5F-400F5348023C}"/>
              </a:ext>
            </a:extLst>
          </p:cNvPr>
          <p:cNvSpPr>
            <a:spLocks noGrp="1"/>
          </p:cNvSpPr>
          <p:nvPr>
            <p:ph type="title"/>
          </p:nvPr>
        </p:nvSpPr>
        <p:spPr/>
        <p:txBody>
          <a:bodyPr>
            <a:normAutofit/>
          </a:bodyPr>
          <a:lstStyle/>
          <a:p>
            <a:r>
              <a:rPr lang="en-US" sz="4400" dirty="0">
                <a:solidFill>
                  <a:schemeClr val="tx1"/>
                </a:solidFill>
              </a:rPr>
              <a:t>I Want It My Way</a:t>
            </a:r>
          </a:p>
        </p:txBody>
      </p:sp>
      <p:sp>
        <p:nvSpPr>
          <p:cNvPr id="3" name="Content Placeholder 2">
            <a:extLst>
              <a:ext uri="{FF2B5EF4-FFF2-40B4-BE49-F238E27FC236}">
                <a16:creationId xmlns:a16="http://schemas.microsoft.com/office/drawing/2014/main" id="{04FF8A9A-D5BB-4438-8202-BD094BE34051}"/>
              </a:ext>
            </a:extLst>
          </p:cNvPr>
          <p:cNvSpPr>
            <a:spLocks noGrp="1"/>
          </p:cNvSpPr>
          <p:nvPr>
            <p:ph idx="1"/>
          </p:nvPr>
        </p:nvSpPr>
        <p:spPr>
          <a:xfrm>
            <a:off x="677334" y="1821923"/>
            <a:ext cx="8596668" cy="3880773"/>
          </a:xfrm>
        </p:spPr>
        <p:txBody>
          <a:bodyPr>
            <a:normAutofit/>
          </a:bodyPr>
          <a:lstStyle/>
          <a:p>
            <a:pPr marL="0" indent="0">
              <a:buNone/>
            </a:pPr>
            <a:r>
              <a:rPr lang="en-US" sz="2400" dirty="0">
                <a:solidFill>
                  <a:schemeClr val="tx1"/>
                </a:solidFill>
              </a:rPr>
              <a:t>A ministry was set up as a cooperative venture between several SDA churches.  It was set up as a quasi independent ministry, with it’s own board but being accountable to the churches through a triannual constituency meeting, in which the officers and board were to be chosen.  A leader was chosen for this ministry who did not appreciate active oversight and chose his own picks for the board, did away with the constituency meetings, and even set up a separate 501C for this ministry, all without constituency or board approval from the constituent churches.</a:t>
            </a:r>
          </a:p>
        </p:txBody>
      </p:sp>
      <p:pic>
        <p:nvPicPr>
          <p:cNvPr id="4" name="Picture 3">
            <a:extLst>
              <a:ext uri="{FF2B5EF4-FFF2-40B4-BE49-F238E27FC236}">
                <a16:creationId xmlns:a16="http://schemas.microsoft.com/office/drawing/2014/main" id="{AF5E24F2-DE83-489B-AC26-A61ABACC151D}"/>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371749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89349-A966-4CB4-A878-CA9540E6D7B7}"/>
              </a:ext>
            </a:extLst>
          </p:cNvPr>
          <p:cNvSpPr>
            <a:spLocks noGrp="1"/>
          </p:cNvSpPr>
          <p:nvPr>
            <p:ph type="title"/>
          </p:nvPr>
        </p:nvSpPr>
        <p:spPr/>
        <p:txBody>
          <a:bodyPr>
            <a:noAutofit/>
          </a:bodyPr>
          <a:lstStyle/>
          <a:p>
            <a:pPr algn="ctr"/>
            <a:r>
              <a:rPr lang="en-US" sz="6000" dirty="0">
                <a:solidFill>
                  <a:schemeClr val="tx1"/>
                </a:solidFill>
              </a:rPr>
              <a:t>“Trust is the ultimate human currency”</a:t>
            </a:r>
            <a:br>
              <a:rPr lang="en-US" sz="6000" dirty="0">
                <a:solidFill>
                  <a:schemeClr val="tx1"/>
                </a:solidFill>
              </a:rPr>
            </a:br>
            <a:br>
              <a:rPr lang="en-US" sz="6000" dirty="0">
                <a:solidFill>
                  <a:schemeClr val="tx1"/>
                </a:solidFill>
              </a:rPr>
            </a:br>
            <a:r>
              <a:rPr lang="en-US" sz="3600" dirty="0">
                <a:solidFill>
                  <a:schemeClr val="tx1"/>
                </a:solidFill>
              </a:rPr>
              <a:t>Bill McDermott</a:t>
            </a:r>
          </a:p>
        </p:txBody>
      </p:sp>
      <p:sp>
        <p:nvSpPr>
          <p:cNvPr id="5" name="Text Placeholder 4">
            <a:extLst>
              <a:ext uri="{FF2B5EF4-FFF2-40B4-BE49-F238E27FC236}">
                <a16:creationId xmlns:a16="http://schemas.microsoft.com/office/drawing/2014/main" id="{FF384128-1DD2-4BC4-AA1F-47925E5878EC}"/>
              </a:ext>
            </a:extLst>
          </p:cNvPr>
          <p:cNvSpPr>
            <a:spLocks noGrp="1"/>
          </p:cNvSpPr>
          <p:nvPr>
            <p:ph type="body" idx="1"/>
          </p:nvPr>
        </p:nvSpPr>
        <p:spPr/>
        <p:txBody>
          <a:bodyPr/>
          <a:lstStyle/>
          <a:p>
            <a:endParaRPr lang="en-US"/>
          </a:p>
        </p:txBody>
      </p:sp>
      <p:pic>
        <p:nvPicPr>
          <p:cNvPr id="2" name="Picture 1">
            <a:extLst>
              <a:ext uri="{FF2B5EF4-FFF2-40B4-BE49-F238E27FC236}">
                <a16:creationId xmlns:a16="http://schemas.microsoft.com/office/drawing/2014/main" id="{DA22E22A-C434-47BB-BC6E-71A5964D7AF8}"/>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896985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B4AD-45E0-4C41-BB4D-68C2B0FA10BA}"/>
              </a:ext>
            </a:extLst>
          </p:cNvPr>
          <p:cNvSpPr>
            <a:spLocks noGrp="1"/>
          </p:cNvSpPr>
          <p:nvPr>
            <p:ph type="title"/>
          </p:nvPr>
        </p:nvSpPr>
        <p:spPr>
          <a:xfrm>
            <a:off x="767646" y="4315178"/>
            <a:ext cx="8596668" cy="1826581"/>
          </a:xfrm>
        </p:spPr>
        <p:txBody>
          <a:bodyPr>
            <a:normAutofit fontScale="90000"/>
          </a:bodyPr>
          <a:lstStyle/>
          <a:p>
            <a:r>
              <a:rPr lang="en-US" sz="3100" dirty="0">
                <a:solidFill>
                  <a:schemeClr val="tx1"/>
                </a:solidFill>
              </a:rPr>
              <a:t>“Trust is the church’s most important human resource.  We live in an age that exhibits a crisis of confidence in leaders.  Strategy, technique, innovation, technology, performance, and social media are important words for organizational success.  It’s easy to become preoccupied with them.  But they are ineffectual without trust.  Where trust exists, other resources become available.  Where trust is lacking, other resources will diminish.”</a:t>
            </a:r>
            <a:br>
              <a:rPr lang="en-US" sz="3100" dirty="0"/>
            </a:br>
            <a:br>
              <a:rPr lang="en-US" dirty="0">
                <a:solidFill>
                  <a:schemeClr val="tx1"/>
                </a:solidFill>
              </a:rPr>
            </a:br>
            <a:r>
              <a:rPr lang="en-US" sz="3100" dirty="0">
                <a:solidFill>
                  <a:schemeClr val="tx1"/>
                </a:solidFill>
              </a:rPr>
              <a:t>Lowell Cooper, </a:t>
            </a:r>
            <a:r>
              <a:rPr lang="en-US" sz="3100" i="1" dirty="0">
                <a:solidFill>
                  <a:schemeClr val="tx1"/>
                </a:solidFill>
              </a:rPr>
              <a:t>Adventist Review</a:t>
            </a:r>
            <a:r>
              <a:rPr lang="en-US" sz="3100" dirty="0">
                <a:solidFill>
                  <a:schemeClr val="tx1"/>
                </a:solidFill>
              </a:rPr>
              <a:t>, March 2020</a:t>
            </a:r>
          </a:p>
        </p:txBody>
      </p:sp>
      <p:sp>
        <p:nvSpPr>
          <p:cNvPr id="3" name="Text Placeholder 2">
            <a:extLst>
              <a:ext uri="{FF2B5EF4-FFF2-40B4-BE49-F238E27FC236}">
                <a16:creationId xmlns:a16="http://schemas.microsoft.com/office/drawing/2014/main" id="{F7DF0F2D-5308-4E84-8B2D-933FCE5CA945}"/>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AED4F0FD-8E8D-49C4-BCBE-4333DF5DAEFC}"/>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069411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2A291-1489-4526-AA1D-EEDB0B7EB6D7}"/>
              </a:ext>
            </a:extLst>
          </p:cNvPr>
          <p:cNvSpPr txBox="1"/>
          <p:nvPr/>
        </p:nvSpPr>
        <p:spPr>
          <a:xfrm>
            <a:off x="548640" y="377952"/>
            <a:ext cx="8583168" cy="6186309"/>
          </a:xfrm>
          <a:prstGeom prst="rect">
            <a:avLst/>
          </a:prstGeom>
          <a:noFill/>
        </p:spPr>
        <p:txBody>
          <a:bodyPr wrap="square" rtlCol="0">
            <a:spAutoFit/>
          </a:bodyPr>
          <a:lstStyle/>
          <a:p>
            <a:r>
              <a:rPr lang="en-US" sz="3600" b="0" dirty="0">
                <a:solidFill>
                  <a:srgbClr val="222222"/>
                </a:solidFill>
                <a:effectLst/>
              </a:rPr>
              <a:t>“The greatest want of the world is the want of men - men who will not be bought or sold; men who in their inmost souls are true and honest; men who do not fear to call sin by its right name; men whose conscience is as true to duty as the needle to the pole; men who will stand for the right though the heavens fall.”</a:t>
            </a:r>
          </a:p>
          <a:p>
            <a:endParaRPr lang="en-US" sz="3600" dirty="0">
              <a:solidFill>
                <a:srgbClr val="222222"/>
              </a:solidFill>
            </a:endParaRPr>
          </a:p>
          <a:p>
            <a:r>
              <a:rPr lang="en-US" sz="3600" dirty="0">
                <a:solidFill>
                  <a:srgbClr val="222222"/>
                </a:solidFill>
              </a:rPr>
              <a:t>E. G. White, </a:t>
            </a:r>
            <a:r>
              <a:rPr lang="en-US" sz="3600" i="1" dirty="0">
                <a:solidFill>
                  <a:srgbClr val="222222"/>
                </a:solidFill>
              </a:rPr>
              <a:t>Education</a:t>
            </a:r>
            <a:r>
              <a:rPr lang="en-US" sz="3600" dirty="0">
                <a:solidFill>
                  <a:srgbClr val="222222"/>
                </a:solidFill>
              </a:rPr>
              <a:t> p 12</a:t>
            </a:r>
            <a:endParaRPr lang="en-US" sz="3600" dirty="0"/>
          </a:p>
        </p:txBody>
      </p:sp>
      <p:pic>
        <p:nvPicPr>
          <p:cNvPr id="2" name="Picture 1">
            <a:extLst>
              <a:ext uri="{FF2B5EF4-FFF2-40B4-BE49-F238E27FC236}">
                <a16:creationId xmlns:a16="http://schemas.microsoft.com/office/drawing/2014/main" id="{16B72B10-70E3-4608-B1CC-56C48B75E5A0}"/>
              </a:ext>
            </a:extLst>
          </p:cNvPr>
          <p:cNvPicPr>
            <a:picLocks noChangeAspect="1"/>
          </p:cNvPicPr>
          <p:nvPr/>
        </p:nvPicPr>
        <p:blipFill>
          <a:blip r:embed="rId2"/>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3409868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6F18B4-A5F6-4C9F-B24C-17EC3C880895}"/>
              </a:ext>
            </a:extLst>
          </p:cNvPr>
          <p:cNvSpPr>
            <a:spLocks noGrp="1"/>
          </p:cNvSpPr>
          <p:nvPr>
            <p:ph type="title"/>
          </p:nvPr>
        </p:nvSpPr>
        <p:spPr/>
        <p:txBody>
          <a:bodyPr>
            <a:normAutofit/>
          </a:bodyPr>
          <a:lstStyle/>
          <a:p>
            <a:r>
              <a:rPr lang="en-US" sz="4400" dirty="0">
                <a:solidFill>
                  <a:schemeClr val="tx1"/>
                </a:solidFill>
              </a:rPr>
              <a:t>Resources</a:t>
            </a:r>
          </a:p>
        </p:txBody>
      </p:sp>
      <p:sp>
        <p:nvSpPr>
          <p:cNvPr id="5" name="Content Placeholder 4">
            <a:extLst>
              <a:ext uri="{FF2B5EF4-FFF2-40B4-BE49-F238E27FC236}">
                <a16:creationId xmlns:a16="http://schemas.microsoft.com/office/drawing/2014/main" id="{CF9D1CA4-6F00-4D19-8A41-7A6D047BD90C}"/>
              </a:ext>
            </a:extLst>
          </p:cNvPr>
          <p:cNvSpPr>
            <a:spLocks noGrp="1"/>
          </p:cNvSpPr>
          <p:nvPr>
            <p:ph idx="1"/>
          </p:nvPr>
        </p:nvSpPr>
        <p:spPr/>
        <p:txBody>
          <a:bodyPr/>
          <a:lstStyle/>
          <a:p>
            <a:r>
              <a:rPr lang="en-US" dirty="0"/>
              <a:t>SDA Accounting Manual </a:t>
            </a:r>
            <a:r>
              <a:rPr lang="en-US" dirty="0">
                <a:solidFill>
                  <a:schemeClr val="tx1"/>
                </a:solidFill>
                <a:hlinkClick r:id="rId2">
                  <a:extLst>
                    <a:ext uri="{A12FA001-AC4F-418D-AE19-62706E023703}">
                      <ahyp:hlinkClr xmlns:ahyp="http://schemas.microsoft.com/office/drawing/2018/hyperlinkcolor" val="tx"/>
                    </a:ext>
                  </a:extLst>
                </a:hlinkClick>
              </a:rPr>
              <a:t>https://www.nadadventist.org/sites/default/files/inline-files/SDAAM_Jan2011Final.pdf</a:t>
            </a:r>
            <a:endParaRPr lang="en-US" dirty="0">
              <a:solidFill>
                <a:schemeClr val="tx1"/>
              </a:solidFill>
            </a:endParaRPr>
          </a:p>
          <a:p>
            <a:r>
              <a:rPr lang="en-US" dirty="0">
                <a:solidFill>
                  <a:schemeClr val="tx1"/>
                </a:solidFill>
                <a:hlinkClick r:id="rId3">
                  <a:extLst>
                    <a:ext uri="{A12FA001-AC4F-418D-AE19-62706E023703}">
                      <ahyp:hlinkClr xmlns:ahyp="http://schemas.microsoft.com/office/drawing/2018/hyperlinkcolor" val="tx"/>
                    </a:ext>
                  </a:extLst>
                </a:hlinkClick>
              </a:rPr>
              <a:t>https://moneywise.adventist.org/</a:t>
            </a:r>
            <a:endParaRPr lang="en-US" dirty="0">
              <a:solidFill>
                <a:schemeClr val="tx1"/>
              </a:solidFill>
            </a:endParaRPr>
          </a:p>
          <a:p>
            <a:r>
              <a:rPr lang="en-US" dirty="0">
                <a:solidFill>
                  <a:schemeClr val="tx1"/>
                </a:solidFill>
                <a:hlinkClick r:id="rId4">
                  <a:extLst>
                    <a:ext uri="{A12FA001-AC4F-418D-AE19-62706E023703}">
                      <ahyp:hlinkClr xmlns:ahyp="http://schemas.microsoft.com/office/drawing/2018/hyperlinkcolor" val="tx"/>
                    </a:ext>
                  </a:extLst>
                </a:hlinkClick>
              </a:rPr>
              <a:t>https://www.irs.gov/charities-and-nonprofits</a:t>
            </a:r>
            <a:endParaRPr lang="en-US" dirty="0">
              <a:solidFill>
                <a:schemeClr val="tx1"/>
              </a:solidFill>
            </a:endParaRPr>
          </a:p>
          <a:p>
            <a:r>
              <a:rPr lang="en-US" dirty="0"/>
              <a:t>https://nonprofitrisk.org/resources/articles/how-to-lose-your-501c3-tax-exempt-status-without-really-trying/</a:t>
            </a:r>
          </a:p>
          <a:p>
            <a:endParaRPr lang="en-US" dirty="0"/>
          </a:p>
        </p:txBody>
      </p:sp>
      <p:pic>
        <p:nvPicPr>
          <p:cNvPr id="2" name="Picture 1">
            <a:extLst>
              <a:ext uri="{FF2B5EF4-FFF2-40B4-BE49-F238E27FC236}">
                <a16:creationId xmlns:a16="http://schemas.microsoft.com/office/drawing/2014/main" id="{6C32A0BF-80A2-421A-837C-F048050757A8}"/>
              </a:ext>
            </a:extLst>
          </p:cNvPr>
          <p:cNvPicPr>
            <a:picLocks noChangeAspect="1"/>
          </p:cNvPicPr>
          <p:nvPr/>
        </p:nvPicPr>
        <p:blipFill>
          <a:blip r:embed="rId5"/>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4106900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A7735-469A-4BC6-BE4E-E7DFB597E478}"/>
              </a:ext>
            </a:extLst>
          </p:cNvPr>
          <p:cNvPicPr>
            <a:picLocks noChangeAspect="1"/>
          </p:cNvPicPr>
          <p:nvPr/>
        </p:nvPicPr>
        <p:blipFill>
          <a:blip r:embed="rId2"/>
          <a:stretch>
            <a:fillRect/>
          </a:stretch>
        </p:blipFill>
        <p:spPr>
          <a:xfrm>
            <a:off x="412767" y="0"/>
            <a:ext cx="8905728" cy="6296628"/>
          </a:xfrm>
          <a:prstGeom prst="rect">
            <a:avLst/>
          </a:prstGeom>
        </p:spPr>
      </p:pic>
      <p:pic>
        <p:nvPicPr>
          <p:cNvPr id="3" name="Picture 2">
            <a:extLst>
              <a:ext uri="{FF2B5EF4-FFF2-40B4-BE49-F238E27FC236}">
                <a16:creationId xmlns:a16="http://schemas.microsoft.com/office/drawing/2014/main" id="{32782154-9ACB-463D-97AB-56DFAF0F4E74}"/>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93705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482966-F7FA-45E5-8B53-16DA9D70820F}"/>
              </a:ext>
            </a:extLst>
          </p:cNvPr>
          <p:cNvPicPr>
            <a:picLocks noChangeAspect="1"/>
          </p:cNvPicPr>
          <p:nvPr/>
        </p:nvPicPr>
        <p:blipFill>
          <a:blip r:embed="rId2"/>
          <a:stretch>
            <a:fillRect/>
          </a:stretch>
        </p:blipFill>
        <p:spPr>
          <a:xfrm>
            <a:off x="1689904" y="505524"/>
            <a:ext cx="6948660" cy="4610486"/>
          </a:xfrm>
          <a:prstGeom prst="rect">
            <a:avLst/>
          </a:prstGeom>
        </p:spPr>
      </p:pic>
      <p:pic>
        <p:nvPicPr>
          <p:cNvPr id="3" name="Picture 2">
            <a:extLst>
              <a:ext uri="{FF2B5EF4-FFF2-40B4-BE49-F238E27FC236}">
                <a16:creationId xmlns:a16="http://schemas.microsoft.com/office/drawing/2014/main" id="{919B4619-F56E-4ABA-8E3A-57B0F06209F7}"/>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266256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085CE-4B74-4F38-B754-981453BC0B3D}"/>
              </a:ext>
            </a:extLst>
          </p:cNvPr>
          <p:cNvPicPr>
            <a:picLocks noChangeAspect="1"/>
          </p:cNvPicPr>
          <p:nvPr/>
        </p:nvPicPr>
        <p:blipFill>
          <a:blip r:embed="rId2"/>
          <a:stretch>
            <a:fillRect/>
          </a:stretch>
        </p:blipFill>
        <p:spPr>
          <a:xfrm>
            <a:off x="434948" y="361709"/>
            <a:ext cx="8763688" cy="4907665"/>
          </a:xfrm>
          <a:prstGeom prst="rect">
            <a:avLst/>
          </a:prstGeom>
        </p:spPr>
      </p:pic>
      <p:pic>
        <p:nvPicPr>
          <p:cNvPr id="3" name="Picture 2">
            <a:extLst>
              <a:ext uri="{FF2B5EF4-FFF2-40B4-BE49-F238E27FC236}">
                <a16:creationId xmlns:a16="http://schemas.microsoft.com/office/drawing/2014/main" id="{99786063-7E91-4663-9767-54F5F0CEBC14}"/>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40069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E5ACE-6154-4FDF-9B86-2A41EC35504E}"/>
              </a:ext>
            </a:extLst>
          </p:cNvPr>
          <p:cNvPicPr>
            <a:picLocks noChangeAspect="1"/>
          </p:cNvPicPr>
          <p:nvPr/>
        </p:nvPicPr>
        <p:blipFill>
          <a:blip r:embed="rId2"/>
          <a:stretch>
            <a:fillRect/>
          </a:stretch>
        </p:blipFill>
        <p:spPr>
          <a:xfrm>
            <a:off x="458146" y="0"/>
            <a:ext cx="3867912" cy="6858000"/>
          </a:xfrm>
          <a:prstGeom prst="rect">
            <a:avLst/>
          </a:prstGeom>
        </p:spPr>
      </p:pic>
      <p:pic>
        <p:nvPicPr>
          <p:cNvPr id="3" name="Picture 2">
            <a:extLst>
              <a:ext uri="{FF2B5EF4-FFF2-40B4-BE49-F238E27FC236}">
                <a16:creationId xmlns:a16="http://schemas.microsoft.com/office/drawing/2014/main" id="{85AE2C59-0656-4707-B448-9328E7DF0B01}"/>
              </a:ext>
            </a:extLst>
          </p:cNvPr>
          <p:cNvPicPr>
            <a:picLocks noChangeAspect="1"/>
          </p:cNvPicPr>
          <p:nvPr/>
        </p:nvPicPr>
        <p:blipFill>
          <a:blip r:embed="rId3"/>
          <a:stretch>
            <a:fillRect/>
          </a:stretch>
        </p:blipFill>
        <p:spPr>
          <a:xfrm>
            <a:off x="4326058" y="118640"/>
            <a:ext cx="4877094" cy="6620719"/>
          </a:xfrm>
          <a:prstGeom prst="rect">
            <a:avLst/>
          </a:prstGeom>
        </p:spPr>
      </p:pic>
      <p:pic>
        <p:nvPicPr>
          <p:cNvPr id="4" name="Picture 3">
            <a:extLst>
              <a:ext uri="{FF2B5EF4-FFF2-40B4-BE49-F238E27FC236}">
                <a16:creationId xmlns:a16="http://schemas.microsoft.com/office/drawing/2014/main" id="{CE471B6A-11DC-493D-A481-37984A510F4C}"/>
              </a:ext>
            </a:extLst>
          </p:cNvPr>
          <p:cNvPicPr>
            <a:picLocks noChangeAspect="1"/>
          </p:cNvPicPr>
          <p:nvPr/>
        </p:nvPicPr>
        <p:blipFill>
          <a:blip r:embed="rId4"/>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191638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E83C2-69BE-419C-A677-3E594CA8D0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brightnessContrast bright="-3000" contrast="-18000"/>
                    </a14:imgEffect>
                  </a14:imgLayer>
                </a14:imgProps>
              </a:ext>
            </a:extLst>
          </a:blip>
          <a:srcRect l="36482" t="4445" r="25277"/>
          <a:stretch/>
        </p:blipFill>
        <p:spPr>
          <a:xfrm>
            <a:off x="1970840" y="-1"/>
            <a:ext cx="4939246" cy="6942451"/>
          </a:xfrm>
          <a:prstGeom prst="rect">
            <a:avLst/>
          </a:prstGeom>
        </p:spPr>
      </p:pic>
      <p:pic>
        <p:nvPicPr>
          <p:cNvPr id="2" name="Picture 1">
            <a:extLst>
              <a:ext uri="{FF2B5EF4-FFF2-40B4-BE49-F238E27FC236}">
                <a16:creationId xmlns:a16="http://schemas.microsoft.com/office/drawing/2014/main" id="{E3DA5E1B-F63C-4BD8-82CC-4C4A8AE7DFE3}"/>
              </a:ext>
            </a:extLst>
          </p:cNvPr>
          <p:cNvPicPr>
            <a:picLocks noChangeAspect="1"/>
          </p:cNvPicPr>
          <p:nvPr/>
        </p:nvPicPr>
        <p:blipFill>
          <a:blip r:embed="rId4"/>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56710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F2E22-5EE5-421E-89BA-C75AEBA725C3}"/>
              </a:ext>
            </a:extLst>
          </p:cNvPr>
          <p:cNvPicPr>
            <a:picLocks noChangeAspect="1"/>
          </p:cNvPicPr>
          <p:nvPr/>
        </p:nvPicPr>
        <p:blipFill rotWithShape="1">
          <a:blip r:embed="rId2"/>
          <a:srcRect l="8449" t="11451" r="32026"/>
          <a:stretch/>
        </p:blipFill>
        <p:spPr>
          <a:xfrm>
            <a:off x="445697" y="81381"/>
            <a:ext cx="8373497" cy="6695237"/>
          </a:xfrm>
          <a:prstGeom prst="rect">
            <a:avLst/>
          </a:prstGeom>
        </p:spPr>
      </p:pic>
      <p:pic>
        <p:nvPicPr>
          <p:cNvPr id="2" name="Picture 1">
            <a:extLst>
              <a:ext uri="{FF2B5EF4-FFF2-40B4-BE49-F238E27FC236}">
                <a16:creationId xmlns:a16="http://schemas.microsoft.com/office/drawing/2014/main" id="{7ADD26BC-2DAF-48E7-9888-3718FDBCA5BF}"/>
              </a:ext>
            </a:extLst>
          </p:cNvPr>
          <p:cNvPicPr>
            <a:picLocks noChangeAspect="1"/>
          </p:cNvPicPr>
          <p:nvPr/>
        </p:nvPicPr>
        <p:blipFill>
          <a:blip r:embed="rId3"/>
          <a:stretch>
            <a:fillRect/>
          </a:stretch>
        </p:blipFill>
        <p:spPr>
          <a:xfrm>
            <a:off x="9832644" y="5352157"/>
            <a:ext cx="2359356" cy="1505843"/>
          </a:xfrm>
          <a:prstGeom prst="rect">
            <a:avLst/>
          </a:prstGeom>
        </p:spPr>
      </p:pic>
    </p:spTree>
    <p:extLst>
      <p:ext uri="{BB962C8B-B14F-4D97-AF65-F5344CB8AC3E}">
        <p14:creationId xmlns:p14="http://schemas.microsoft.com/office/powerpoint/2010/main" val="426044589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285</TotalTime>
  <Words>1129</Words>
  <Application>Microsoft Office PowerPoint</Application>
  <PresentationFormat>Widescreen</PresentationFormat>
  <Paragraphs>81</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Roboto</vt:lpstr>
      <vt:lpstr>Trebuchet MS</vt:lpstr>
      <vt:lpstr>Wingdings 3</vt:lpstr>
      <vt:lpstr>Facet</vt:lpstr>
      <vt:lpstr>Financial Ethics and Accountability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comes to mind when you hear the word ethics?</vt:lpstr>
      <vt:lpstr>So exactly what is ethics?</vt:lpstr>
      <vt:lpstr>The “street” definition of ethics</vt:lpstr>
      <vt:lpstr>Biblical ethics</vt:lpstr>
      <vt:lpstr>So what have these texts told us about ethics?</vt:lpstr>
      <vt:lpstr>Ethical Behavior = Moral Behavior</vt:lpstr>
      <vt:lpstr>PowerPoint Presentation</vt:lpstr>
      <vt:lpstr>Jenning’s Seven Signs</vt:lpstr>
      <vt:lpstr>Conflict of Interest</vt:lpstr>
      <vt:lpstr>Ethics vs the Law</vt:lpstr>
      <vt:lpstr>Some IRS regulations</vt:lpstr>
      <vt:lpstr>The main result of ethical lapses</vt:lpstr>
      <vt:lpstr>Ethically sound ways of operating</vt:lpstr>
      <vt:lpstr>Ethically sound ways of operating (cont)</vt:lpstr>
      <vt:lpstr>Some Case Studies for Discussion</vt:lpstr>
      <vt:lpstr>The Disappearing Memorial Funds</vt:lpstr>
      <vt:lpstr>A Family Affair</vt:lpstr>
      <vt:lpstr>Dealing With Excess Funds</vt:lpstr>
      <vt:lpstr>The Fundraiser</vt:lpstr>
      <vt:lpstr>The Budgetless Event</vt:lpstr>
      <vt:lpstr>The Needy Family</vt:lpstr>
      <vt:lpstr>I Want It My Way</vt:lpstr>
      <vt:lpstr>“Trust is the ultimate human currency”  Bill McDermott</vt:lpstr>
      <vt:lpstr>“Trust is the church’s most important human resource.  We live in an age that exhibits a crisis of confidence in leaders.  Strategy, technique, innovation, technology, performance, and social media are important words for organizational success.  It’s easy to become preoccupied with them.  But they are ineffectual without trust.  Where trust exists, other resources become available.  Where trust is lacking, other resources will diminish.”  Lowell Cooper, Adventist Review, March 2020</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Ethics and Accountability</dc:title>
  <dc:creator>Charles Koerting</dc:creator>
  <cp:lastModifiedBy>Charles Koerting</cp:lastModifiedBy>
  <cp:revision>11</cp:revision>
  <dcterms:created xsi:type="dcterms:W3CDTF">2021-08-15T23:45:21Z</dcterms:created>
  <dcterms:modified xsi:type="dcterms:W3CDTF">2021-09-09T23:33:45Z</dcterms:modified>
</cp:coreProperties>
</file>