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8BB9F-B0A3-B000-DA7B-A203D188B1E2}" v="793" dt="2021-04-07T17:48:01.874"/>
    <p1510:client id="{9E0FAA95-9098-B29D-962B-96EB55472C99}" v="713" dt="2021-04-07T03:10:04.525"/>
    <p1510:client id="{9E24015B-E84D-E7F2-E1B0-74241D50E4F3}" v="575" dt="2021-04-07T17:08:23.487"/>
    <p1510:client id="{F13E93F3-5F9E-2ED9-BDEE-9260B6FB62A0}" v="260" dt="2021-04-07T18:09:59.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2" autoAdjust="0"/>
    <p:restoredTop sz="94660"/>
  </p:normalViewPr>
  <p:slideViewPr>
    <p:cSldViewPr snapToGrid="0">
      <p:cViewPr varScale="1">
        <p:scale>
          <a:sx n="88" d="100"/>
          <a:sy n="88" d="100"/>
        </p:scale>
        <p:origin x="21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4/9/21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979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4809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8577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391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9136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609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532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3957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0512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2484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4/9/21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0515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4/9/21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13449194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09" r:id="rId6"/>
    <p:sldLayoutId id="2147483814" r:id="rId7"/>
    <p:sldLayoutId id="2147483810" r:id="rId8"/>
    <p:sldLayoutId id="2147483811" r:id="rId9"/>
    <p:sldLayoutId id="2147483812" r:id="rId10"/>
    <p:sldLayoutId id="214748381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hristiansincontext.com/2018/10/come-let-us-worship.html"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kingdavid.wordpress.com/2011/01/01/a-new-year-a-new-look-the-same-god/"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j_baer/5976503592"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aynardlifeoutdoors.com/2017/08/congregational-church-1852-2017.html"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lickr.com/photos/amanky/2245791102"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13728947"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inbibleteaching.com/2020/08/01/16th-year-of-plain-bible-teaching/"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allsbox.blogspot.com/2010/03/earth-terra-high-definition-wallpapers.html"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pitemnein-epitomic.blogspot.com/2011/10/living-good-life-truly.html"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9" name="Rectangle 48">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1" name="Bottom Right">
            <a:extLst>
              <a:ext uri="{FF2B5EF4-FFF2-40B4-BE49-F238E27FC236}">
                <a16:creationId xmlns:a16="http://schemas.microsoft.com/office/drawing/2014/main" id="{DC909108-F42E-42CB-A99C-D90DAB8794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2" name="Graphic 157">
              <a:extLst>
                <a:ext uri="{FF2B5EF4-FFF2-40B4-BE49-F238E27FC236}">
                  <a16:creationId xmlns:a16="http://schemas.microsoft.com/office/drawing/2014/main" id="{8BCCB5FC-5754-43E5-B516-7C56226B67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5CBA7B0D-D346-4D0A-AC82-23BB849BD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F2A85B8B-B3DB-448B-BCD3-80B9A6CAF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0C55ECD-51B3-46CB-ABB2-5A651D1E8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4E08245-0236-4655-BBFD-4C0350F6A9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DB9FA807-1A85-4E0F-8268-2E93BAC45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AC858CAA-A2CC-422A-890E-BB5FF4209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6B6C3183-339E-4437-8B62-1D7E96C30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7B850164-4919-4350-920C-E6EE5AF21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7409930" y="744909"/>
            <a:ext cx="3776416" cy="3155419"/>
          </a:xfrm>
        </p:spPr>
        <p:txBody>
          <a:bodyPr anchor="b">
            <a:normAutofit/>
          </a:bodyPr>
          <a:lstStyle/>
          <a:p>
            <a:pPr algn="l"/>
            <a:r>
              <a:rPr lang="en-US" sz="5400" b="1">
                <a:latin typeface="Abadi"/>
                <a:cs typeface="Calibri Light"/>
              </a:rPr>
              <a:t>Meaningful Worship</a:t>
            </a:r>
            <a:endParaRPr lang="en-US" sz="5400" b="1">
              <a:latin typeface="Abadi"/>
            </a:endParaRPr>
          </a:p>
        </p:txBody>
      </p:sp>
      <p:sp>
        <p:nvSpPr>
          <p:cNvPr id="3" name="Subtitle 2"/>
          <p:cNvSpPr>
            <a:spLocks noGrp="1"/>
          </p:cNvSpPr>
          <p:nvPr>
            <p:ph type="subTitle" idx="1"/>
          </p:nvPr>
        </p:nvSpPr>
        <p:spPr>
          <a:xfrm>
            <a:off x="7402801" y="4074784"/>
            <a:ext cx="3776415" cy="2054306"/>
          </a:xfrm>
        </p:spPr>
        <p:txBody>
          <a:bodyPr vert="horz" lIns="91440" tIns="45720" rIns="91440" bIns="45720" rtlCol="0" anchor="t">
            <a:normAutofit/>
          </a:bodyPr>
          <a:lstStyle/>
          <a:p>
            <a:pPr algn="l"/>
            <a:r>
              <a:rPr lang="en-US" sz="2200">
                <a:cs typeface="Calibri"/>
              </a:rPr>
              <a:t>Javier Scharon</a:t>
            </a:r>
          </a:p>
          <a:p>
            <a:pPr algn="l"/>
            <a:r>
              <a:rPr lang="en-US" sz="2200">
                <a:cs typeface="Calibri"/>
              </a:rPr>
              <a:t>Chesapeake Conference</a:t>
            </a:r>
          </a:p>
        </p:txBody>
      </p:sp>
      <p:pic>
        <p:nvPicPr>
          <p:cNvPr id="4" name="Picture 3">
            <a:extLst>
              <a:ext uri="{FF2B5EF4-FFF2-40B4-BE49-F238E27FC236}">
                <a16:creationId xmlns:a16="http://schemas.microsoft.com/office/drawing/2014/main" id="{DF89BF75-6B79-4FB4-ACCE-79E3CC83FFCF}"/>
              </a:ext>
            </a:extLst>
          </p:cNvPr>
          <p:cNvPicPr>
            <a:picLocks noChangeAspect="1"/>
          </p:cNvPicPr>
          <p:nvPr/>
        </p:nvPicPr>
        <p:blipFill rotWithShape="1">
          <a:blip r:embed="rId2"/>
          <a:srcRect t="5791" r="-1" b="21390"/>
          <a:stretch/>
        </p:blipFill>
        <p:spPr>
          <a:xfrm>
            <a:off x="1337588" y="567942"/>
            <a:ext cx="4933496" cy="2775196"/>
          </a:xfrm>
          <a:prstGeom prst="rect">
            <a:avLst/>
          </a:prstGeom>
        </p:spPr>
      </p:pic>
      <p:grpSp>
        <p:nvGrpSpPr>
          <p:cNvPr id="62" name="Top left">
            <a:extLst>
              <a:ext uri="{FF2B5EF4-FFF2-40B4-BE49-F238E27FC236}">
                <a16:creationId xmlns:a16="http://schemas.microsoft.com/office/drawing/2014/main" id="{4962E681-2F4B-4903-9942-C77B13A81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63" name="Freeform: Shape 62">
              <a:extLst>
                <a:ext uri="{FF2B5EF4-FFF2-40B4-BE49-F238E27FC236}">
                  <a16:creationId xmlns:a16="http://schemas.microsoft.com/office/drawing/2014/main" id="{BA88604C-B6F0-44A0-A62D-3024645B2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4" name="Freeform: Shape 63">
              <a:extLst>
                <a:ext uri="{FF2B5EF4-FFF2-40B4-BE49-F238E27FC236}">
                  <a16:creationId xmlns:a16="http://schemas.microsoft.com/office/drawing/2014/main" id="{2A7210C2-CEF7-41FD-8974-93D6F02ED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378DDD80-3891-465E-BB60-4D8E11B84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79528DBF-6DD3-45D1-897B-306A37FEE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320B7E20-44E8-4F25-89EB-017EF36D9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81D41203-6A6A-48A5-BCF0-66746BC85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9A7E4584-A81F-4A38-9987-E9E005499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72445772-C3DC-472B-B470-545680DB8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72" name="Cross">
            <a:extLst>
              <a:ext uri="{FF2B5EF4-FFF2-40B4-BE49-F238E27FC236}">
                <a16:creationId xmlns:a16="http://schemas.microsoft.com/office/drawing/2014/main" id="{B1667827-94D5-448C-A93D-841EC47A3A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73" name="Straight Connector 72">
              <a:extLst>
                <a:ext uri="{FF2B5EF4-FFF2-40B4-BE49-F238E27FC236}">
                  <a16:creationId xmlns:a16="http://schemas.microsoft.com/office/drawing/2014/main" id="{73E2B56B-C40E-420E-A93C-19F4481389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4" name="Straight Connector 73">
              <a:extLst>
                <a:ext uri="{FF2B5EF4-FFF2-40B4-BE49-F238E27FC236}">
                  <a16:creationId xmlns:a16="http://schemas.microsoft.com/office/drawing/2014/main" id="{B5A362CE-2E17-439E-8806-E42A4F364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32" name="Picture 31" descr="Logo&#10;&#10;Description automatically generated with medium confidence">
            <a:extLst>
              <a:ext uri="{FF2B5EF4-FFF2-40B4-BE49-F238E27FC236}">
                <a16:creationId xmlns:a16="http://schemas.microsoft.com/office/drawing/2014/main" id="{DBD510D4-C97B-5049-806A-5349AD80C651}"/>
              </a:ext>
            </a:extLst>
          </p:cNvPr>
          <p:cNvPicPr/>
          <p:nvPr/>
        </p:nvPicPr>
        <p:blipFill>
          <a:blip r:embed="rId3"/>
          <a:stretch>
            <a:fillRect/>
          </a:stretch>
        </p:blipFill>
        <p:spPr>
          <a:xfrm>
            <a:off x="603229" y="3518147"/>
            <a:ext cx="6402214" cy="256088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0B6CD8-1D9A-4CB2-A569-11D26A44EDB4}"/>
              </a:ext>
            </a:extLst>
          </p:cNvPr>
          <p:cNvSpPr txBox="1"/>
          <p:nvPr/>
        </p:nvSpPr>
        <p:spPr>
          <a:xfrm>
            <a:off x="1983318" y="935566"/>
            <a:ext cx="9389532"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u="sng">
                <a:cs typeface="Arial"/>
              </a:rPr>
              <a:t>Elements of Meaningful Worship:</a:t>
            </a:r>
          </a:p>
          <a:p>
            <a:pPr marL="285750" indent="-285750">
              <a:buFont typeface="Arial"/>
              <a:buChar char="•"/>
            </a:pPr>
            <a:endParaRPr lang="en-US" sz="3200" dirty="0">
              <a:cs typeface="Arial"/>
            </a:endParaRPr>
          </a:p>
        </p:txBody>
      </p:sp>
      <p:sp>
        <p:nvSpPr>
          <p:cNvPr id="3" name="TextBox 2">
            <a:extLst>
              <a:ext uri="{FF2B5EF4-FFF2-40B4-BE49-F238E27FC236}">
                <a16:creationId xmlns:a16="http://schemas.microsoft.com/office/drawing/2014/main" id="{78D08626-66BD-4F45-9C4C-F0FBB5429C0F}"/>
              </a:ext>
            </a:extLst>
          </p:cNvPr>
          <p:cNvSpPr txBox="1"/>
          <p:nvPr/>
        </p:nvSpPr>
        <p:spPr>
          <a:xfrm>
            <a:off x="1967442" y="1903942"/>
            <a:ext cx="943186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4800">
                <a:ea typeface="+mn-lt"/>
                <a:cs typeface="+mn-lt"/>
              </a:rPr>
              <a:t>Joy</a:t>
            </a:r>
          </a:p>
          <a:p>
            <a:pPr marL="285750" indent="-285750">
              <a:buFont typeface="Arial,Sans-Serif"/>
              <a:buChar char="•"/>
            </a:pPr>
            <a:r>
              <a:rPr lang="en-US" sz="4800">
                <a:ea typeface="+mn-lt"/>
                <a:cs typeface="+mn-lt"/>
              </a:rPr>
              <a:t>Thankfullness</a:t>
            </a:r>
          </a:p>
          <a:p>
            <a:pPr marL="285750" indent="-285750">
              <a:buFont typeface="Arial,Sans-Serif"/>
              <a:buChar char="•"/>
            </a:pPr>
            <a:r>
              <a:rPr lang="en-US" sz="4800">
                <a:ea typeface="+mn-lt"/>
                <a:cs typeface="+mn-lt"/>
              </a:rPr>
              <a:t>Recognition of who God is</a:t>
            </a:r>
          </a:p>
          <a:p>
            <a:pPr marL="285750" indent="-285750">
              <a:buFont typeface="Arial,Sans-Serif"/>
              <a:buChar char="•"/>
            </a:pPr>
            <a:r>
              <a:rPr lang="en-US" sz="4800">
                <a:ea typeface="+mn-lt"/>
                <a:cs typeface="+mn-lt"/>
              </a:rPr>
              <a:t>Recognition of God's power</a:t>
            </a:r>
          </a:p>
          <a:p>
            <a:pPr marL="285750" indent="-285750">
              <a:buFont typeface="Arial,Sans-Serif"/>
              <a:buChar char="•"/>
            </a:pPr>
            <a:r>
              <a:rPr lang="en-US" sz="4800">
                <a:ea typeface="+mn-lt"/>
                <a:cs typeface="+mn-lt"/>
              </a:rPr>
              <a:t>Recognition of God's sovereignty</a:t>
            </a:r>
          </a:p>
          <a:p>
            <a:pPr marL="285750" indent="-285750">
              <a:buFont typeface="Arial,Sans-Serif"/>
              <a:buChar char="•"/>
            </a:pPr>
            <a:r>
              <a:rPr lang="en-US" sz="4800">
                <a:ea typeface="+mn-lt"/>
                <a:cs typeface="+mn-lt"/>
              </a:rPr>
              <a:t>Act of obedience and reverance</a:t>
            </a:r>
            <a:endParaRPr lang="en-US"/>
          </a:p>
        </p:txBody>
      </p:sp>
    </p:spTree>
    <p:extLst>
      <p:ext uri="{BB962C8B-B14F-4D97-AF65-F5344CB8AC3E}">
        <p14:creationId xmlns:p14="http://schemas.microsoft.com/office/powerpoint/2010/main" val="131511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 name="Picture 3">
            <a:extLst>
              <a:ext uri="{FF2B5EF4-FFF2-40B4-BE49-F238E27FC236}">
                <a16:creationId xmlns:a16="http://schemas.microsoft.com/office/drawing/2014/main" id="{750155DB-9F0A-4910-8B92-3BCA02E40DD5}"/>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15726" r="-1" b="-1"/>
          <a:stretch/>
        </p:blipFill>
        <p:spPr>
          <a:xfrm>
            <a:off x="20" y="10"/>
            <a:ext cx="12188932" cy="6856614"/>
          </a:xfrm>
          <a:prstGeom prst="rect">
            <a:avLst/>
          </a:prstGeom>
        </p:spPr>
      </p:pic>
      <p:sp>
        <p:nvSpPr>
          <p:cNvPr id="39" name="Rectangle 38">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0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5EBC473-F606-4D9C-8833-7473772CC62A}"/>
              </a:ext>
            </a:extLst>
          </p:cNvPr>
          <p:cNvSpPr txBox="1"/>
          <p:nvPr/>
        </p:nvSpPr>
        <p:spPr>
          <a:xfrm>
            <a:off x="996275" y="4306431"/>
            <a:ext cx="10190071" cy="129929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85000" lnSpcReduction="10000"/>
          </a:bodyPr>
          <a:lstStyle/>
          <a:p>
            <a:pPr algn="ctr">
              <a:spcBef>
                <a:spcPct val="0"/>
              </a:spcBef>
              <a:spcAft>
                <a:spcPts val="600"/>
              </a:spcAft>
            </a:pPr>
            <a:r>
              <a:rPr lang="en-US" sz="5400" b="1" kern="1200" dirty="0">
                <a:solidFill>
                  <a:srgbClr val="FFFFFF"/>
                </a:solidFill>
                <a:latin typeface="+mj-lt"/>
                <a:ea typeface="+mj-ea"/>
                <a:cs typeface="+mj-cs"/>
              </a:rPr>
              <a:t>What </a:t>
            </a:r>
            <a:r>
              <a:rPr lang="en-US" sz="5400" b="1" dirty="0">
                <a:solidFill>
                  <a:srgbClr val="FFFFFF"/>
                </a:solidFill>
                <a:latin typeface="+mj-lt"/>
                <a:ea typeface="+mj-ea"/>
                <a:cs typeface="+mj-cs"/>
              </a:rPr>
              <a:t>does  my worship look like</a:t>
            </a:r>
            <a:r>
              <a:rPr lang="en-US" sz="5400" b="1" kern="1200" dirty="0">
                <a:solidFill>
                  <a:srgbClr val="FFFFFF"/>
                </a:solidFill>
                <a:latin typeface="+mj-lt"/>
                <a:ea typeface="+mj-ea"/>
                <a:cs typeface="+mj-cs"/>
              </a:rPr>
              <a:t>?</a:t>
            </a:r>
          </a:p>
        </p:txBody>
      </p:sp>
      <p:grpSp>
        <p:nvGrpSpPr>
          <p:cNvPr id="41"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EA064031-B230-4D2D-AB20-12106B85D5A7}"/>
              </a:ext>
            </a:extLst>
          </p:cNvPr>
          <p:cNvSpPr txBox="1"/>
          <p:nvPr/>
        </p:nvSpPr>
        <p:spPr>
          <a:xfrm>
            <a:off x="9598179" y="6656569"/>
            <a:ext cx="259077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
        <p:nvSpPr>
          <p:cNvPr id="5" name="TextBox 4">
            <a:extLst>
              <a:ext uri="{FF2B5EF4-FFF2-40B4-BE49-F238E27FC236}">
                <a16:creationId xmlns:a16="http://schemas.microsoft.com/office/drawing/2014/main" id="{55E3F7D4-8A6F-4356-A8B4-9861B4EBCD91}"/>
              </a:ext>
            </a:extLst>
          </p:cNvPr>
          <p:cNvSpPr txBox="1"/>
          <p:nvPr/>
        </p:nvSpPr>
        <p:spPr>
          <a:xfrm>
            <a:off x="1115484" y="3126317"/>
            <a:ext cx="48916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Discussion Question 2</a:t>
            </a:r>
          </a:p>
        </p:txBody>
      </p:sp>
    </p:spTree>
    <p:extLst>
      <p:ext uri="{BB962C8B-B14F-4D97-AF65-F5344CB8AC3E}">
        <p14:creationId xmlns:p14="http://schemas.microsoft.com/office/powerpoint/2010/main" val="9998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Free Images : sky, cloud, daytime, atmosphere, purple ...">
            <a:extLst>
              <a:ext uri="{FF2B5EF4-FFF2-40B4-BE49-F238E27FC236}">
                <a16:creationId xmlns:a16="http://schemas.microsoft.com/office/drawing/2014/main" id="{DED550C1-4DCE-4C2B-87ED-215362238A98}"/>
              </a:ext>
            </a:extLst>
          </p:cNvPr>
          <p:cNvPicPr>
            <a:picLocks noChangeAspect="1"/>
          </p:cNvPicPr>
          <p:nvPr/>
        </p:nvPicPr>
        <p:blipFill rotWithShape="1">
          <a:blip r:embed="rId2">
            <a:alphaModFix amt="60000"/>
          </a:blip>
          <a:srcRect t="8549" r="-1" b="7176"/>
          <a:stretch/>
        </p:blipFill>
        <p:spPr>
          <a:xfrm>
            <a:off x="20" y="10"/>
            <a:ext cx="12188932" cy="6856614"/>
          </a:xfrm>
          <a:prstGeom prst="rect">
            <a:avLst/>
          </a:prstGeom>
        </p:spPr>
      </p:pic>
      <p:grpSp>
        <p:nvGrpSpPr>
          <p:cNvPr id="42"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3" name="Freeform: Shape 42">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51"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2"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BF29E7A4-D868-4C9E-AE38-928B7F414B82}"/>
              </a:ext>
            </a:extLst>
          </p:cNvPr>
          <p:cNvSpPr txBox="1"/>
          <p:nvPr/>
        </p:nvSpPr>
        <p:spPr>
          <a:xfrm>
            <a:off x="1465221" y="-236745"/>
            <a:ext cx="7249527" cy="50170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10000"/>
              </a:lnSpc>
              <a:spcAft>
                <a:spcPts val="600"/>
              </a:spcAft>
              <a:buClr>
                <a:schemeClr val="accent5"/>
              </a:buClr>
            </a:pPr>
            <a:r>
              <a:rPr lang="en-US" sz="5400" b="1" dirty="0">
                <a:solidFill>
                  <a:srgbClr val="FFFFFF"/>
                </a:solidFill>
              </a:rPr>
              <a:t>1. Exodus 19: 1-24</a:t>
            </a:r>
            <a:endParaRPr lang="en-US"/>
          </a:p>
        </p:txBody>
      </p:sp>
      <p:sp>
        <p:nvSpPr>
          <p:cNvPr id="3" name="TextBox 2">
            <a:extLst>
              <a:ext uri="{FF2B5EF4-FFF2-40B4-BE49-F238E27FC236}">
                <a16:creationId xmlns:a16="http://schemas.microsoft.com/office/drawing/2014/main" id="{8D7CA3EA-DEEC-4A58-82CD-3E89419CC8D0}"/>
              </a:ext>
            </a:extLst>
          </p:cNvPr>
          <p:cNvSpPr txBox="1"/>
          <p:nvPr/>
        </p:nvSpPr>
        <p:spPr>
          <a:xfrm>
            <a:off x="1460740" y="2970362"/>
            <a:ext cx="75452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5400" b="1" dirty="0">
                <a:solidFill>
                  <a:schemeClr val="bg1"/>
                </a:solidFill>
              </a:rPr>
              <a:t>2. 2Chronicles 7:1-3</a:t>
            </a:r>
            <a:endParaRPr lang="en-US" sz="5400" b="1">
              <a:solidFill>
                <a:schemeClr val="bg1"/>
              </a:solidFill>
              <a:cs typeface="Arial"/>
            </a:endParaRPr>
          </a:p>
        </p:txBody>
      </p:sp>
      <p:sp>
        <p:nvSpPr>
          <p:cNvPr id="4" name="TextBox 3">
            <a:extLst>
              <a:ext uri="{FF2B5EF4-FFF2-40B4-BE49-F238E27FC236}">
                <a16:creationId xmlns:a16="http://schemas.microsoft.com/office/drawing/2014/main" id="{3A20FA66-DF08-4165-A862-CC759F9C5263}"/>
              </a:ext>
            </a:extLst>
          </p:cNvPr>
          <p:cNvSpPr txBox="1"/>
          <p:nvPr/>
        </p:nvSpPr>
        <p:spPr>
          <a:xfrm>
            <a:off x="1459841" y="4220295"/>
            <a:ext cx="44397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5400" b="1" dirty="0">
                <a:solidFill>
                  <a:schemeClr val="bg1"/>
                </a:solidFill>
                <a:cs typeface="Arial"/>
              </a:rPr>
              <a:t>3. Acts 1&amp;2</a:t>
            </a:r>
            <a:endParaRPr lang="en-US" sz="5400" b="1">
              <a:solidFill>
                <a:schemeClr val="bg1"/>
              </a:solidFill>
              <a:cs typeface="Arial"/>
            </a:endParaRPr>
          </a:p>
        </p:txBody>
      </p:sp>
    </p:spTree>
    <p:extLst>
      <p:ext uri="{BB962C8B-B14F-4D97-AF65-F5344CB8AC3E}">
        <p14:creationId xmlns:p14="http://schemas.microsoft.com/office/powerpoint/2010/main" val="8448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68" name="Freeform: Shape 6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3" name="Freeform: Shape 7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8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2" name="Freeform: Shape 8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0" name="Rectangle 89">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 name="Rectangle 91">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4" name="Rectangle 93">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dark, clouds, light, sky&#10;&#10;Description automatically generated">
            <a:extLst>
              <a:ext uri="{FF2B5EF4-FFF2-40B4-BE49-F238E27FC236}">
                <a16:creationId xmlns:a16="http://schemas.microsoft.com/office/drawing/2014/main" id="{588909C4-D522-4141-A43C-B40BF04C71E7}"/>
              </a:ext>
            </a:extLst>
          </p:cNvPr>
          <p:cNvPicPr>
            <a:picLocks noChangeAspect="1"/>
          </p:cNvPicPr>
          <p:nvPr/>
        </p:nvPicPr>
        <p:blipFill rotWithShape="1">
          <a:blip r:embed="rId2">
            <a:alphaModFix amt="70000"/>
            <a:extLst>
              <a:ext uri="{837473B0-CC2E-450A-ABE3-18F120FF3D39}">
                <a1611:picAttrSrcUrl xmlns:a1611="http://schemas.microsoft.com/office/drawing/2016/11/main" r:id="rId3"/>
              </a:ext>
            </a:extLst>
          </a:blip>
          <a:srcRect t="8478" r="-1" b="7562"/>
          <a:stretch/>
        </p:blipFill>
        <p:spPr>
          <a:xfrm>
            <a:off x="20" y="10593"/>
            <a:ext cx="12188932" cy="6856614"/>
          </a:xfrm>
          <a:prstGeom prst="rect">
            <a:avLst/>
          </a:prstGeom>
        </p:spPr>
      </p:pic>
      <p:grpSp>
        <p:nvGrpSpPr>
          <p:cNvPr id="96"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97" name="Freeform: Shape 96">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103" name="Freeform: Shape 102">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109" name="Freeform: Shape 108">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115" name="Freeform: Shape 114">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122"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23"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25" name="Freeform: Shape 124">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26" name="Freeform: Shape 125">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27" name="Freeform: Shape 126">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28" name="Freeform: Shape 127">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29" name="Freeform: Shape 128">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30" name="Freeform: Shape 129">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24" name="Freeform: Shape 123">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3B077E12-139D-4AEF-9C47-ECC9DB66A985}"/>
              </a:ext>
            </a:extLst>
          </p:cNvPr>
          <p:cNvSpPr txBox="1"/>
          <p:nvPr/>
        </p:nvSpPr>
        <p:spPr>
          <a:xfrm>
            <a:off x="5533803" y="252188"/>
            <a:ext cx="5998193" cy="318742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spcBef>
                <a:spcPct val="0"/>
              </a:spcBef>
              <a:spcAft>
                <a:spcPts val="600"/>
              </a:spcAft>
            </a:pPr>
            <a:r>
              <a:rPr lang="en-US" sz="5400" b="1" kern="1200">
                <a:solidFill>
                  <a:srgbClr val="FFFFFF"/>
                </a:solidFill>
                <a:latin typeface="+mj-lt"/>
                <a:ea typeface="+mj-ea"/>
                <a:cs typeface="+mj-cs"/>
              </a:rPr>
              <a:t>How does God respond to worship?</a:t>
            </a:r>
          </a:p>
        </p:txBody>
      </p:sp>
      <p:grpSp>
        <p:nvGrpSpPr>
          <p:cNvPr id="133"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134" name="Straight Connector 133">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35" name="Straight Connector 134">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4" name="TextBox 3">
            <a:extLst>
              <a:ext uri="{FF2B5EF4-FFF2-40B4-BE49-F238E27FC236}">
                <a16:creationId xmlns:a16="http://schemas.microsoft.com/office/drawing/2014/main" id="{EE004FDB-494B-4573-A0C8-C806490B5E97}"/>
              </a:ext>
            </a:extLst>
          </p:cNvPr>
          <p:cNvSpPr txBox="1"/>
          <p:nvPr/>
        </p:nvSpPr>
        <p:spPr>
          <a:xfrm>
            <a:off x="9449099" y="6656569"/>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5" name="TextBox 4">
            <a:extLst>
              <a:ext uri="{FF2B5EF4-FFF2-40B4-BE49-F238E27FC236}">
                <a16:creationId xmlns:a16="http://schemas.microsoft.com/office/drawing/2014/main" id="{D5158267-9FC0-4C84-9F51-9C63221969A4}"/>
              </a:ext>
            </a:extLst>
          </p:cNvPr>
          <p:cNvSpPr txBox="1"/>
          <p:nvPr/>
        </p:nvSpPr>
        <p:spPr>
          <a:xfrm>
            <a:off x="374650" y="5465233"/>
            <a:ext cx="58017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FFFFFF"/>
                </a:solidFill>
                <a:cs typeface="Arial"/>
              </a:rPr>
              <a:t>Discussion Question 3</a:t>
            </a:r>
          </a:p>
        </p:txBody>
      </p:sp>
    </p:spTree>
    <p:extLst>
      <p:ext uri="{BB962C8B-B14F-4D97-AF65-F5344CB8AC3E}">
        <p14:creationId xmlns:p14="http://schemas.microsoft.com/office/powerpoint/2010/main" val="320468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 name="Picture 3" descr="A picture containing outdoor, wave, riding, nature&#10;&#10;Description automatically generated">
            <a:extLst>
              <a:ext uri="{FF2B5EF4-FFF2-40B4-BE49-F238E27FC236}">
                <a16:creationId xmlns:a16="http://schemas.microsoft.com/office/drawing/2014/main" id="{CD3897D7-40DC-4377-9F3D-CFE3587B272B}"/>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9996" r="-1" b="-1"/>
          <a:stretch/>
        </p:blipFill>
        <p:spPr>
          <a:xfrm>
            <a:off x="20" y="10"/>
            <a:ext cx="12188932" cy="6856614"/>
          </a:xfrm>
          <a:prstGeom prst="rect">
            <a:avLst/>
          </a:prstGeom>
        </p:spPr>
      </p:pic>
      <p:sp>
        <p:nvSpPr>
          <p:cNvPr id="39" name="Rectangle 38">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402C1D-C099-4B71-A04B-EF081F8DB84F}"/>
              </a:ext>
            </a:extLst>
          </p:cNvPr>
          <p:cNvSpPr txBox="1"/>
          <p:nvPr/>
        </p:nvSpPr>
        <p:spPr>
          <a:xfrm>
            <a:off x="996275" y="400893"/>
            <a:ext cx="10190071" cy="151509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Bef>
                <a:spcPct val="0"/>
              </a:spcBef>
              <a:spcAft>
                <a:spcPts val="600"/>
              </a:spcAft>
            </a:pPr>
            <a:r>
              <a:rPr lang="en-US" sz="8000" b="1" kern="1200" dirty="0">
                <a:solidFill>
                  <a:srgbClr val="FFFFFF"/>
                </a:solidFill>
                <a:latin typeface="+mj-lt"/>
                <a:ea typeface="+mj-ea"/>
                <a:cs typeface="+mj-cs"/>
              </a:rPr>
              <a:t>Worship is 24/7</a:t>
            </a:r>
          </a:p>
        </p:txBody>
      </p:sp>
      <p:grpSp>
        <p:nvGrpSpPr>
          <p:cNvPr id="41"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D4C9EE86-2A1E-48AD-935C-0EF8F94E6EE8}"/>
              </a:ext>
            </a:extLst>
          </p:cNvPr>
          <p:cNvSpPr txBox="1"/>
          <p:nvPr/>
        </p:nvSpPr>
        <p:spPr>
          <a:xfrm>
            <a:off x="9607797" y="6656569"/>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6" name="TextBox 5">
            <a:extLst>
              <a:ext uri="{FF2B5EF4-FFF2-40B4-BE49-F238E27FC236}">
                <a16:creationId xmlns:a16="http://schemas.microsoft.com/office/drawing/2014/main" id="{011D9825-62D7-4E9A-B49B-6F7907C292AC}"/>
              </a:ext>
            </a:extLst>
          </p:cNvPr>
          <p:cNvSpPr txBox="1"/>
          <p:nvPr/>
        </p:nvSpPr>
        <p:spPr>
          <a:xfrm>
            <a:off x="252144" y="2408746"/>
            <a:ext cx="1226101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cs typeface="Arial"/>
              </a:rPr>
              <a:t>I will bless the LORD at all times; His praise shall continually be in my mouth.</a:t>
            </a:r>
          </a:p>
          <a:p>
            <a:r>
              <a:rPr lang="en-US" sz="4400" b="1" dirty="0">
                <a:solidFill>
                  <a:schemeClr val="bg1"/>
                </a:solidFill>
                <a:cs typeface="Arial"/>
              </a:rPr>
              <a:t>                                                                                                                                Psalm 34:1</a:t>
            </a:r>
          </a:p>
        </p:txBody>
      </p:sp>
    </p:spTree>
    <p:extLst>
      <p:ext uri="{BB962C8B-B14F-4D97-AF65-F5344CB8AC3E}">
        <p14:creationId xmlns:p14="http://schemas.microsoft.com/office/powerpoint/2010/main" val="317799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81BED-F25A-4CF4-87E0-C14D7CE519AF}"/>
              </a:ext>
            </a:extLst>
          </p:cNvPr>
          <p:cNvSpPr txBox="1"/>
          <p:nvPr/>
        </p:nvSpPr>
        <p:spPr>
          <a:xfrm>
            <a:off x="1043797" y="2424023"/>
            <a:ext cx="1010440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ea typeface="+mn-lt"/>
                <a:cs typeface="+mn-lt"/>
              </a:rPr>
              <a:t>Draw near to God, and he will draw near to you.</a:t>
            </a:r>
          </a:p>
          <a:p>
            <a:endParaRPr lang="en-US" sz="5400" b="1" dirty="0">
              <a:cs typeface="Arial"/>
            </a:endParaRPr>
          </a:p>
          <a:p>
            <a:r>
              <a:rPr lang="en-US" sz="5400" b="1" dirty="0">
                <a:cs typeface="Arial"/>
              </a:rPr>
              <a:t>                         </a:t>
            </a:r>
            <a:r>
              <a:rPr lang="en-US" sz="3600" b="1" dirty="0">
                <a:cs typeface="Arial"/>
              </a:rPr>
              <a:t>James 4:8a NRSV</a:t>
            </a:r>
          </a:p>
        </p:txBody>
      </p:sp>
    </p:spTree>
    <p:extLst>
      <p:ext uri="{BB962C8B-B14F-4D97-AF65-F5344CB8AC3E}">
        <p14:creationId xmlns:p14="http://schemas.microsoft.com/office/powerpoint/2010/main" val="368980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Freeform: Shape 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2" name="Freeform: Shape 1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7" name="Freeform: Shape 1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6" name="Freeform: Shape 2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4" name="Rectangle 3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Worship Young Blue - Free image on Pixabay">
            <a:extLst>
              <a:ext uri="{FF2B5EF4-FFF2-40B4-BE49-F238E27FC236}">
                <a16:creationId xmlns:a16="http://schemas.microsoft.com/office/drawing/2014/main" id="{E7C8D520-612E-401F-9FD4-EC8A1E788C79}"/>
              </a:ext>
            </a:extLst>
          </p:cNvPr>
          <p:cNvPicPr>
            <a:picLocks noChangeAspect="1"/>
          </p:cNvPicPr>
          <p:nvPr/>
        </p:nvPicPr>
        <p:blipFill rotWithShape="1">
          <a:blip r:embed="rId2">
            <a:alphaModFix amt="70000"/>
          </a:blip>
          <a:srcRect r="5" b="1"/>
          <a:stretch/>
        </p:blipFill>
        <p:spPr>
          <a:xfrm>
            <a:off x="52140" y="47531"/>
            <a:ext cx="12188932" cy="6856614"/>
          </a:xfrm>
          <a:prstGeom prst="rect">
            <a:avLst/>
          </a:prstGeom>
        </p:spPr>
      </p:pic>
      <p:sp>
        <p:nvSpPr>
          <p:cNvPr id="2" name="TextBox 1">
            <a:extLst>
              <a:ext uri="{FF2B5EF4-FFF2-40B4-BE49-F238E27FC236}">
                <a16:creationId xmlns:a16="http://schemas.microsoft.com/office/drawing/2014/main" id="{40529151-E440-448F-8429-3043724FDC8B}"/>
              </a:ext>
            </a:extLst>
          </p:cNvPr>
          <p:cNvSpPr txBox="1"/>
          <p:nvPr/>
        </p:nvSpPr>
        <p:spPr>
          <a:xfrm>
            <a:off x="996275" y="744909"/>
            <a:ext cx="10190071" cy="314585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Bef>
                <a:spcPct val="0"/>
              </a:spcBef>
              <a:spcAft>
                <a:spcPts val="600"/>
              </a:spcAft>
            </a:pPr>
            <a:r>
              <a:rPr lang="en-US" sz="8800" b="1" kern="1200" dirty="0">
                <a:solidFill>
                  <a:srgbClr val="FFFFFF"/>
                </a:solidFill>
                <a:latin typeface="+mj-lt"/>
                <a:ea typeface="+mj-ea"/>
                <a:cs typeface="+mj-cs"/>
              </a:rPr>
              <a:t>What Is Worship?</a:t>
            </a:r>
          </a:p>
        </p:txBody>
      </p:sp>
      <p:grpSp>
        <p:nvGrpSpPr>
          <p:cNvPr id="40"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1" name="Freeform: Shape 40">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49" name="Group 48">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50" name="Straight Connector 49">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53"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4"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6908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8" name="Freeform: Shape 127">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0" name="Freeform: Shape 129">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2" name="Freeform: Shape 131">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4"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35" name="Freeform: Shape 134">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6" name="Freeform: Shape 135">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7" name="Freeform: Shape 136">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38" name="Freeform: Shape 137">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9" name="Freeform: Shape 138">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40" name="Freeform: Shape 139">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41" name="Freeform: Shape 140">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43"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44" name="Freeform: Shape 143">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9" name="Freeform: Shape 148">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50" name="Freeform: Shape 149">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52" name="Rectangle 151">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4" name="Rectangle 153">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6" name="Rectangle 155">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outdoor, tree, sky, grass&#10;&#10;Description automatically generated">
            <a:extLst>
              <a:ext uri="{FF2B5EF4-FFF2-40B4-BE49-F238E27FC236}">
                <a16:creationId xmlns:a16="http://schemas.microsoft.com/office/drawing/2014/main" id="{37D431ED-E9F1-430F-A654-5B4D11DBB461}"/>
              </a:ext>
            </a:extLst>
          </p:cNvPr>
          <p:cNvPicPr>
            <a:picLocks noChangeAspect="1"/>
          </p:cNvPicPr>
          <p:nvPr/>
        </p:nvPicPr>
        <p:blipFill rotWithShape="1">
          <a:blip r:embed="rId2">
            <a:alphaModFix amt="70000"/>
            <a:extLst>
              <a:ext uri="{837473B0-CC2E-450A-ABE3-18F120FF3D39}">
                <a1611:picAttrSrcUrl xmlns:a1611="http://schemas.microsoft.com/office/drawing/2016/11/main" r:id="rId3"/>
              </a:ext>
            </a:extLst>
          </a:blip>
          <a:srcRect l="1802" r="6298" b="-2"/>
          <a:stretch/>
        </p:blipFill>
        <p:spPr>
          <a:xfrm>
            <a:off x="-4096" y="10"/>
            <a:ext cx="12197144" cy="6856614"/>
          </a:xfrm>
          <a:prstGeom prst="rect">
            <a:avLst/>
          </a:prstGeom>
        </p:spPr>
      </p:pic>
      <p:grpSp>
        <p:nvGrpSpPr>
          <p:cNvPr id="158"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159" name="Freeform: Shape 158">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160" name="Freeform: Shape 159">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161" name="Freeform: Shape 160">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162" name="Freeform: Shape 161">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163" name="Freeform: Shape 162">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164"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177" name="Freeform: Shape 176">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78" name="Freeform: Shape 177">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79" name="Freeform: Shape 178">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80" name="Freeform: Shape 179">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181" name="Freeform: Shape 180">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82" name="Freeform: Shape 181">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165" name="Freeform: Shape 164">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166" name="Freeform: Shape 165">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167" name="Freeform: Shape 166">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168" name="Freeform: Shape 167">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169" name="Freeform: Shape 168">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170" name="Freeform: Shape 169">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171" name="Freeform: Shape 170">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72" name="Freeform: Shape 171">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173" name="Freeform: Shape 172">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74" name="Freeform: Shape 173">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175" name="Freeform: Shape 174">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176" name="Freeform: Shape 175">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184"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85"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7" name="Freeform: Shape 186">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88" name="Freeform: Shape 187">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89" name="Freeform: Shape 188">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90" name="Freeform: Shape 189">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91" name="Freeform: Shape 190">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92" name="Freeform: Shape 191">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93" name="Freeform: Shape 192">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86" name="Freeform: Shape 185">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80FA0E95-E2F3-4DCA-A6EE-8AF56FFF8C75}"/>
              </a:ext>
            </a:extLst>
          </p:cNvPr>
          <p:cNvSpPr txBox="1"/>
          <p:nvPr/>
        </p:nvSpPr>
        <p:spPr>
          <a:xfrm>
            <a:off x="4000500" y="740211"/>
            <a:ext cx="7530685" cy="316386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spcBef>
                <a:spcPct val="0"/>
              </a:spcBef>
              <a:spcAft>
                <a:spcPts val="600"/>
              </a:spcAft>
            </a:pPr>
            <a:endParaRPr lang="en-US" sz="5400" kern="1200" dirty="0">
              <a:solidFill>
                <a:srgbClr val="FFFFFF"/>
              </a:solidFill>
              <a:latin typeface="+mj-lt"/>
              <a:ea typeface="+mj-ea"/>
              <a:cs typeface="+mj-cs"/>
            </a:endParaRPr>
          </a:p>
          <a:p>
            <a:pPr>
              <a:spcBef>
                <a:spcPct val="0"/>
              </a:spcBef>
              <a:spcAft>
                <a:spcPts val="600"/>
              </a:spcAft>
            </a:pPr>
            <a:endParaRPr lang="en-US" sz="5400" kern="1200">
              <a:solidFill>
                <a:srgbClr val="FFFFFF"/>
              </a:solidFill>
              <a:latin typeface="+mj-lt"/>
              <a:ea typeface="+mj-ea"/>
              <a:cs typeface="+mj-cs"/>
            </a:endParaRPr>
          </a:p>
          <a:p>
            <a:pPr>
              <a:spcBef>
                <a:spcPct val="0"/>
              </a:spcBef>
              <a:spcAft>
                <a:spcPts val="600"/>
              </a:spcAft>
            </a:pPr>
            <a:endParaRPr lang="en-US" sz="5400" kern="1200">
              <a:solidFill>
                <a:srgbClr val="FFFFFF"/>
              </a:solidFill>
              <a:latin typeface="+mj-lt"/>
              <a:ea typeface="+mj-ea"/>
              <a:cs typeface="+mj-cs"/>
            </a:endParaRPr>
          </a:p>
          <a:p>
            <a:pPr>
              <a:spcBef>
                <a:spcPct val="0"/>
              </a:spcBef>
              <a:spcAft>
                <a:spcPts val="600"/>
              </a:spcAft>
            </a:pPr>
            <a:endParaRPr lang="en-US" sz="5400" kern="1200">
              <a:solidFill>
                <a:srgbClr val="FFFFFF"/>
              </a:solidFill>
              <a:latin typeface="+mj-lt"/>
              <a:ea typeface="+mj-ea"/>
              <a:cs typeface="+mj-cs"/>
            </a:endParaRPr>
          </a:p>
        </p:txBody>
      </p:sp>
      <p:grpSp>
        <p:nvGrpSpPr>
          <p:cNvPr id="195" name="Cross">
            <a:extLst>
              <a:ext uri="{FF2B5EF4-FFF2-40B4-BE49-F238E27FC236}">
                <a16:creationId xmlns:a16="http://schemas.microsoft.com/office/drawing/2014/main" id="{7EA2E9ED-9579-480C-8036-C3FE41274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28991" y="4031354"/>
            <a:ext cx="118872" cy="118872"/>
            <a:chOff x="1175347" y="3733800"/>
            <a:chExt cx="118872" cy="118872"/>
          </a:xfrm>
        </p:grpSpPr>
        <p:cxnSp>
          <p:nvCxnSpPr>
            <p:cNvPr id="196" name="Straight Connector 195">
              <a:extLst>
                <a:ext uri="{FF2B5EF4-FFF2-40B4-BE49-F238E27FC236}">
                  <a16:creationId xmlns:a16="http://schemas.microsoft.com/office/drawing/2014/main" id="{46359521-A2E0-4F20-B7DA-9DA02BE493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97" name="Straight Connector 196">
              <a:extLst>
                <a:ext uri="{FF2B5EF4-FFF2-40B4-BE49-F238E27FC236}">
                  <a16:creationId xmlns:a16="http://schemas.microsoft.com/office/drawing/2014/main" id="{FD51D877-AAD8-42E5-8DD7-4BFECAE462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7" name="TextBox 6">
            <a:extLst>
              <a:ext uri="{FF2B5EF4-FFF2-40B4-BE49-F238E27FC236}">
                <a16:creationId xmlns:a16="http://schemas.microsoft.com/office/drawing/2014/main" id="{91D8444B-79CF-4B71-827C-C38A25968B67}"/>
              </a:ext>
            </a:extLst>
          </p:cNvPr>
          <p:cNvSpPr txBox="1"/>
          <p:nvPr/>
        </p:nvSpPr>
        <p:spPr>
          <a:xfrm>
            <a:off x="9429200" y="6656569"/>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77909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8"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4"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6"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38">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829B856C-C368-481C-92A4-31AD7CCAA225}"/>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5726" r="-1" b="-1"/>
          <a:stretch/>
        </p:blipFill>
        <p:spPr>
          <a:xfrm>
            <a:off x="20" y="10"/>
            <a:ext cx="12188932" cy="6856614"/>
          </a:xfrm>
          <a:prstGeom prst="rect">
            <a:avLst/>
          </a:prstGeom>
        </p:spPr>
      </p:pic>
      <p:grpSp>
        <p:nvGrpSpPr>
          <p:cNvPr id="41"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36"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9DCC0949-80C6-411E-8EED-282CD6F0F996}"/>
              </a:ext>
            </a:extLst>
          </p:cNvPr>
          <p:cNvSpPr txBox="1"/>
          <p:nvPr/>
        </p:nvSpPr>
        <p:spPr>
          <a:xfrm>
            <a:off x="6195372" y="726538"/>
            <a:ext cx="4977905" cy="50170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110000"/>
              </a:lnSpc>
              <a:spcAft>
                <a:spcPts val="600"/>
              </a:spcAft>
              <a:buClr>
                <a:schemeClr val="accent5"/>
              </a:buClr>
              <a:buFont typeface="Avenir Next LT Pro" panose="020B0504020202020204" pitchFamily="34" charset="0"/>
              <a:buChar char="+"/>
            </a:pPr>
            <a:endParaRPr lang="en-US" dirty="0">
              <a:solidFill>
                <a:srgbClr val="FFFFFF"/>
              </a:solidFill>
              <a:cs typeface="Arial"/>
            </a:endParaRPr>
          </a:p>
          <a:p>
            <a:pPr indent="-228600">
              <a:lnSpc>
                <a:spcPct val="110000"/>
              </a:lnSpc>
              <a:spcAft>
                <a:spcPts val="600"/>
              </a:spcAft>
              <a:buClr>
                <a:schemeClr val="accent5"/>
              </a:buClr>
              <a:buFont typeface="Avenir Next LT Pro" panose="020B0504020202020204" pitchFamily="34" charset="0"/>
              <a:buChar char="+"/>
            </a:pPr>
            <a:endParaRPr lang="en-US">
              <a:solidFill>
                <a:srgbClr val="FFFFFF"/>
              </a:solidFill>
            </a:endParaRPr>
          </a:p>
          <a:p>
            <a:pPr indent="-228600">
              <a:lnSpc>
                <a:spcPct val="110000"/>
              </a:lnSpc>
              <a:spcAft>
                <a:spcPts val="600"/>
              </a:spcAft>
              <a:buClr>
                <a:schemeClr val="accent5"/>
              </a:buClr>
              <a:buFont typeface="Avenir Next LT Pro" panose="020B0504020202020204" pitchFamily="34" charset="0"/>
              <a:buChar char="+"/>
            </a:pPr>
            <a:endParaRPr lang="en-US">
              <a:solidFill>
                <a:srgbClr val="FFFFFF"/>
              </a:solidFill>
            </a:endParaRPr>
          </a:p>
        </p:txBody>
      </p:sp>
      <p:sp>
        <p:nvSpPr>
          <p:cNvPr id="4" name="TextBox 3">
            <a:extLst>
              <a:ext uri="{FF2B5EF4-FFF2-40B4-BE49-F238E27FC236}">
                <a16:creationId xmlns:a16="http://schemas.microsoft.com/office/drawing/2014/main" id="{7FFE0611-9DA8-43EC-A102-4C89BF87511A}"/>
              </a:ext>
            </a:extLst>
          </p:cNvPr>
          <p:cNvSpPr txBox="1"/>
          <p:nvPr/>
        </p:nvSpPr>
        <p:spPr>
          <a:xfrm>
            <a:off x="9439481" y="6656569"/>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58293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66630F7E-5C94-464D-83D3-20CF8D6B85A8}"/>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5257" r="-1" b="9739"/>
          <a:stretch/>
        </p:blipFill>
        <p:spPr>
          <a:xfrm>
            <a:off x="20" y="10"/>
            <a:ext cx="12188932" cy="6856614"/>
          </a:xfrm>
          <a:prstGeom prst="rect">
            <a:avLst/>
          </a:prstGeom>
        </p:spPr>
      </p:pic>
      <p:grpSp>
        <p:nvGrpSpPr>
          <p:cNvPr id="41"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3A8570DC-53C2-4D91-A2D1-36ED96BD001B}"/>
              </a:ext>
            </a:extLst>
          </p:cNvPr>
          <p:cNvSpPr txBox="1"/>
          <p:nvPr/>
        </p:nvSpPr>
        <p:spPr>
          <a:xfrm>
            <a:off x="6195372" y="726538"/>
            <a:ext cx="4977905" cy="50170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110000"/>
              </a:lnSpc>
              <a:spcAft>
                <a:spcPts val="600"/>
              </a:spcAft>
              <a:buClr>
                <a:schemeClr val="accent5"/>
              </a:buClr>
              <a:buFont typeface="Avenir Next LT Pro" panose="020B0504020202020204" pitchFamily="34" charset="0"/>
              <a:buChar char="+"/>
            </a:pPr>
            <a:r>
              <a:rPr lang="en-US">
                <a:solidFill>
                  <a:srgbClr val="FFFFFF"/>
                </a:solidFill>
              </a:rPr>
              <a:t>Prayer</a:t>
            </a:r>
          </a:p>
          <a:p>
            <a:pPr indent="-228600">
              <a:lnSpc>
                <a:spcPct val="110000"/>
              </a:lnSpc>
              <a:spcAft>
                <a:spcPts val="600"/>
              </a:spcAft>
              <a:buClr>
                <a:schemeClr val="accent5"/>
              </a:buClr>
              <a:buFont typeface="Avenir Next LT Pro" panose="020B0504020202020204" pitchFamily="34" charset="0"/>
              <a:buChar char="+"/>
            </a:pPr>
            <a:endParaRPr lang="en-US">
              <a:solidFill>
                <a:srgbClr val="FFFFFF"/>
              </a:solidFill>
            </a:endParaRPr>
          </a:p>
        </p:txBody>
      </p:sp>
      <p:sp>
        <p:nvSpPr>
          <p:cNvPr id="4" name="TextBox 3">
            <a:extLst>
              <a:ext uri="{FF2B5EF4-FFF2-40B4-BE49-F238E27FC236}">
                <a16:creationId xmlns:a16="http://schemas.microsoft.com/office/drawing/2014/main" id="{B9D6A952-39F9-4DFF-B1CF-31A36BB8C52E}"/>
              </a:ext>
            </a:extLst>
          </p:cNvPr>
          <p:cNvSpPr txBox="1"/>
          <p:nvPr/>
        </p:nvSpPr>
        <p:spPr>
          <a:xfrm>
            <a:off x="9439481" y="6656569"/>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24133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8" name="Freeform: Shape 17">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1" name="Freeform: Shape 20">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9"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30" name="Freeform: Shape 29">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8" name="Rectangle 3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EDA76371-1667-4F09-BF29-39E97B4ABE40}"/>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9996" r="-1" b="-1"/>
          <a:stretch/>
        </p:blipFill>
        <p:spPr>
          <a:xfrm>
            <a:off x="14397" y="14387"/>
            <a:ext cx="12188932" cy="6856614"/>
          </a:xfrm>
          <a:prstGeom prst="rect">
            <a:avLst/>
          </a:prstGeom>
        </p:spPr>
      </p:pic>
      <p:grpSp>
        <p:nvGrpSpPr>
          <p:cNvPr id="44"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5" name="Freeform: Shape 44">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53"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4"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59E19133-DE57-4103-BA41-5B585AE3232C}"/>
              </a:ext>
            </a:extLst>
          </p:cNvPr>
          <p:cNvSpPr txBox="1"/>
          <p:nvPr/>
        </p:nvSpPr>
        <p:spPr>
          <a:xfrm>
            <a:off x="2069071" y="-653688"/>
            <a:ext cx="10124998" cy="50170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10000"/>
              </a:lnSpc>
              <a:spcAft>
                <a:spcPts val="600"/>
              </a:spcAft>
              <a:buClr>
                <a:schemeClr val="accent5"/>
              </a:buClr>
            </a:pPr>
            <a:r>
              <a:rPr lang="en-US" sz="3600" dirty="0">
                <a:solidFill>
                  <a:srgbClr val="FFFFFF"/>
                </a:solidFill>
              </a:rPr>
              <a:t>"When God's people begin to praise and worship Him using the biblical methods He gives, the power of His presence comes among His people in an even greater measure."</a:t>
            </a:r>
            <a:endParaRPr lang="en-US" sz="3600" dirty="0">
              <a:solidFill>
                <a:srgbClr val="FFFFFF"/>
              </a:solidFill>
              <a:cs typeface="Arial"/>
            </a:endParaRPr>
          </a:p>
          <a:p>
            <a:pPr marL="3429000" lvl="8">
              <a:lnSpc>
                <a:spcPct val="110000"/>
              </a:lnSpc>
              <a:spcAft>
                <a:spcPts val="600"/>
              </a:spcAft>
              <a:buClr>
                <a:schemeClr val="accent5"/>
              </a:buClr>
            </a:pPr>
            <a:r>
              <a:rPr lang="en-US" dirty="0">
                <a:solidFill>
                  <a:srgbClr val="FFFFFF"/>
                </a:solidFill>
              </a:rPr>
              <a:t>                                         </a:t>
            </a:r>
            <a:r>
              <a:rPr lang="en-US" sz="3600" dirty="0">
                <a:solidFill>
                  <a:srgbClr val="FFFFFF"/>
                </a:solidFill>
              </a:rPr>
              <a:t>Graham Truscott</a:t>
            </a:r>
            <a:endParaRPr lang="en-US" sz="3600" dirty="0">
              <a:solidFill>
                <a:srgbClr val="FFFFFF"/>
              </a:solidFill>
              <a:cs typeface="Arial"/>
            </a:endParaRPr>
          </a:p>
        </p:txBody>
      </p:sp>
      <p:sp>
        <p:nvSpPr>
          <p:cNvPr id="7" name="TextBox 6">
            <a:extLst>
              <a:ext uri="{FF2B5EF4-FFF2-40B4-BE49-F238E27FC236}">
                <a16:creationId xmlns:a16="http://schemas.microsoft.com/office/drawing/2014/main" id="{331031F8-8BA0-402B-8192-2387931FF746}"/>
              </a:ext>
            </a:extLst>
          </p:cNvPr>
          <p:cNvSpPr txBox="1"/>
          <p:nvPr/>
        </p:nvSpPr>
        <p:spPr>
          <a:xfrm>
            <a:off x="9449099" y="6656569"/>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28269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Freeform: Shape 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2" name="Freeform: Shape 1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7" name="Freeform: Shape 1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6" name="Freeform: Shape 2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4" name="Rectangle 3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Worship Young Blue - Free image on Pixabay">
            <a:extLst>
              <a:ext uri="{FF2B5EF4-FFF2-40B4-BE49-F238E27FC236}">
                <a16:creationId xmlns:a16="http://schemas.microsoft.com/office/drawing/2014/main" id="{E7C8D520-612E-401F-9FD4-EC8A1E788C79}"/>
              </a:ext>
            </a:extLst>
          </p:cNvPr>
          <p:cNvPicPr>
            <a:picLocks noChangeAspect="1"/>
          </p:cNvPicPr>
          <p:nvPr/>
        </p:nvPicPr>
        <p:blipFill rotWithShape="1">
          <a:blip r:embed="rId2">
            <a:alphaModFix amt="70000"/>
          </a:blip>
          <a:srcRect r="5" b="1"/>
          <a:stretch/>
        </p:blipFill>
        <p:spPr>
          <a:xfrm>
            <a:off x="20" y="10"/>
            <a:ext cx="12188932" cy="6856614"/>
          </a:xfrm>
          <a:prstGeom prst="rect">
            <a:avLst/>
          </a:prstGeom>
        </p:spPr>
      </p:pic>
      <p:sp>
        <p:nvSpPr>
          <p:cNvPr id="2" name="TextBox 1">
            <a:extLst>
              <a:ext uri="{FF2B5EF4-FFF2-40B4-BE49-F238E27FC236}">
                <a16:creationId xmlns:a16="http://schemas.microsoft.com/office/drawing/2014/main" id="{40529151-E440-448F-8429-3043724FDC8B}"/>
              </a:ext>
            </a:extLst>
          </p:cNvPr>
          <p:cNvSpPr txBox="1"/>
          <p:nvPr/>
        </p:nvSpPr>
        <p:spPr>
          <a:xfrm>
            <a:off x="996275" y="744909"/>
            <a:ext cx="10190071" cy="314585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Bef>
                <a:spcPct val="0"/>
              </a:spcBef>
              <a:spcAft>
                <a:spcPts val="600"/>
              </a:spcAft>
            </a:pPr>
            <a:r>
              <a:rPr lang="en-US" sz="8800" b="1" kern="1200" dirty="0">
                <a:solidFill>
                  <a:srgbClr val="FFFFFF"/>
                </a:solidFill>
                <a:latin typeface="+mj-lt"/>
                <a:ea typeface="+mj-ea"/>
                <a:cs typeface="+mj-cs"/>
              </a:rPr>
              <a:t>What Is Worship?</a:t>
            </a:r>
          </a:p>
        </p:txBody>
      </p:sp>
      <p:grpSp>
        <p:nvGrpSpPr>
          <p:cNvPr id="40"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1" name="Freeform: Shape 40">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49" name="Group 48">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50" name="Straight Connector 49">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53"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4"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6" name="Freeform: Shape 55">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37510774-EF8D-44CE-A63D-EA3A0E02D63F}"/>
              </a:ext>
            </a:extLst>
          </p:cNvPr>
          <p:cNvSpPr txBox="1"/>
          <p:nvPr/>
        </p:nvSpPr>
        <p:spPr>
          <a:xfrm>
            <a:off x="1115484" y="1634066"/>
            <a:ext cx="51350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rPr>
              <a:t>Discussion Question 1</a:t>
            </a:r>
          </a:p>
        </p:txBody>
      </p:sp>
    </p:spTree>
    <p:extLst>
      <p:ext uri="{BB962C8B-B14F-4D97-AF65-F5344CB8AC3E}">
        <p14:creationId xmlns:p14="http://schemas.microsoft.com/office/powerpoint/2010/main" val="187165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star, outdoor object, night sky&#10;&#10;Description automatically generated">
            <a:extLst>
              <a:ext uri="{FF2B5EF4-FFF2-40B4-BE49-F238E27FC236}">
                <a16:creationId xmlns:a16="http://schemas.microsoft.com/office/drawing/2014/main" id="{22922DF5-D94B-4EE6-97CA-8A03445045B8}"/>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3169" r="-1" b="6825"/>
          <a:stretch/>
        </p:blipFill>
        <p:spPr>
          <a:xfrm>
            <a:off x="20" y="10"/>
            <a:ext cx="12188932" cy="6856614"/>
          </a:xfrm>
          <a:prstGeom prst="rect">
            <a:avLst/>
          </a:prstGeom>
        </p:spPr>
      </p:pic>
      <p:grpSp>
        <p:nvGrpSpPr>
          <p:cNvPr id="41"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80EFBF1A-E1EC-44F9-A274-E14BC1A8BF26}"/>
              </a:ext>
            </a:extLst>
          </p:cNvPr>
          <p:cNvSpPr txBox="1"/>
          <p:nvPr/>
        </p:nvSpPr>
        <p:spPr>
          <a:xfrm>
            <a:off x="1450844" y="1517293"/>
            <a:ext cx="9291112" cy="50170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110000"/>
              </a:lnSpc>
              <a:spcAft>
                <a:spcPts val="600"/>
              </a:spcAft>
              <a:buClr>
                <a:schemeClr val="accent5"/>
              </a:buClr>
            </a:pPr>
            <a:r>
              <a:rPr lang="en-US" sz="2800" b="1" dirty="0">
                <a:solidFill>
                  <a:srgbClr val="FFFFFF"/>
                </a:solidFill>
              </a:rPr>
              <a:t>Then God spoke all these words:</a:t>
            </a:r>
            <a:endParaRPr lang="en-US" sz="2800" b="1">
              <a:cs typeface="Arial"/>
            </a:endParaRPr>
          </a:p>
          <a:p>
            <a:pPr>
              <a:lnSpc>
                <a:spcPct val="110000"/>
              </a:lnSpc>
              <a:spcAft>
                <a:spcPts val="600"/>
              </a:spcAft>
              <a:buClr>
                <a:schemeClr val="accent5"/>
              </a:buClr>
            </a:pPr>
            <a:r>
              <a:rPr lang="en-US" sz="2800" b="1" dirty="0">
                <a:solidFill>
                  <a:srgbClr val="FFFFFF"/>
                </a:solidFill>
              </a:rPr>
              <a:t>2 I am the </a:t>
            </a:r>
            <a:r>
              <a:rPr lang="en-US" sz="2800" b="1" cap="small" dirty="0">
                <a:solidFill>
                  <a:srgbClr val="FFFFFF"/>
                </a:solidFill>
              </a:rPr>
              <a:t>Lord</a:t>
            </a:r>
            <a:r>
              <a:rPr lang="en-US" sz="2800" b="1" dirty="0">
                <a:solidFill>
                  <a:srgbClr val="FFFFFF"/>
                </a:solidFill>
              </a:rPr>
              <a:t> your God, who brought you out of the land of Egypt, out of the house of slavery; 3 you shall have no other gods before me.</a:t>
            </a:r>
            <a:endParaRPr lang="en-US" sz="2800" b="1">
              <a:solidFill>
                <a:srgbClr val="FFFFFF"/>
              </a:solidFill>
              <a:cs typeface="Arial"/>
            </a:endParaRPr>
          </a:p>
          <a:p>
            <a:pPr>
              <a:lnSpc>
                <a:spcPct val="110000"/>
              </a:lnSpc>
              <a:spcAft>
                <a:spcPts val="600"/>
              </a:spcAft>
              <a:buClr>
                <a:schemeClr val="accent5"/>
              </a:buClr>
            </a:pPr>
            <a:r>
              <a:rPr lang="en-US" sz="2800" b="1" dirty="0">
                <a:solidFill>
                  <a:srgbClr val="FFFFFF"/>
                </a:solidFill>
              </a:rPr>
              <a:t>4 You shall not make for yourself an idol, whether in the form of anything that is in heaven above, or that is on the earth beneath, or that is in the water under the earth. 5 You shall not bow down to them or worship them;</a:t>
            </a:r>
            <a:endParaRPr lang="en-US" sz="2800" b="1" dirty="0">
              <a:solidFill>
                <a:srgbClr val="FFFFFF"/>
              </a:solidFill>
              <a:cs typeface="Arial"/>
            </a:endParaRPr>
          </a:p>
          <a:p>
            <a:pPr indent="-228600">
              <a:lnSpc>
                <a:spcPct val="110000"/>
              </a:lnSpc>
              <a:spcAft>
                <a:spcPts val="600"/>
              </a:spcAft>
              <a:buClr>
                <a:schemeClr val="accent5"/>
              </a:buClr>
              <a:buFont typeface="Avenir Next LT Pro" panose="020B0504020202020204" pitchFamily="34" charset="0"/>
              <a:buChar char="+"/>
            </a:pPr>
            <a:endParaRPr lang="en-US" sz="2000" b="1" dirty="0">
              <a:solidFill>
                <a:srgbClr val="FFFFFF"/>
              </a:solidFill>
              <a:cs typeface="Arial"/>
            </a:endParaRPr>
          </a:p>
          <a:p>
            <a:pPr>
              <a:lnSpc>
                <a:spcPct val="110000"/>
              </a:lnSpc>
              <a:spcAft>
                <a:spcPts val="600"/>
              </a:spcAft>
              <a:buClr>
                <a:schemeClr val="accent5"/>
              </a:buClr>
            </a:pPr>
            <a:r>
              <a:rPr lang="en-US" sz="2000" b="1" dirty="0">
                <a:solidFill>
                  <a:srgbClr val="FFFFFF"/>
                </a:solidFill>
              </a:rPr>
              <a:t>                                  </a:t>
            </a:r>
            <a:r>
              <a:rPr lang="en-US" sz="2400" b="1" dirty="0">
                <a:solidFill>
                  <a:srgbClr val="FFFFFF"/>
                </a:solidFill>
              </a:rPr>
              <a:t> Exodus 20:1-5 NRSV</a:t>
            </a:r>
            <a:endParaRPr lang="en-US" sz="2400" b="1" dirty="0">
              <a:solidFill>
                <a:srgbClr val="FFFFFF"/>
              </a:solidFill>
              <a:cs typeface="Arial"/>
            </a:endParaRPr>
          </a:p>
          <a:p>
            <a:pPr indent="-228600">
              <a:lnSpc>
                <a:spcPct val="110000"/>
              </a:lnSpc>
              <a:spcAft>
                <a:spcPts val="600"/>
              </a:spcAft>
              <a:buClr>
                <a:schemeClr val="accent5"/>
              </a:buClr>
              <a:buFont typeface="Avenir Next LT Pro" panose="020B0504020202020204" pitchFamily="34" charset="0"/>
              <a:buChar char="+"/>
            </a:pPr>
            <a:endParaRPr lang="en-US">
              <a:solidFill>
                <a:srgbClr val="FFFFFF"/>
              </a:solidFill>
            </a:endParaRPr>
          </a:p>
        </p:txBody>
      </p:sp>
      <p:sp>
        <p:nvSpPr>
          <p:cNvPr id="4" name="TextBox 3">
            <a:extLst>
              <a:ext uri="{FF2B5EF4-FFF2-40B4-BE49-F238E27FC236}">
                <a16:creationId xmlns:a16="http://schemas.microsoft.com/office/drawing/2014/main" id="{8D4AFB09-39BC-4DAE-BA12-CCCEB1007CF0}"/>
              </a:ext>
            </a:extLst>
          </p:cNvPr>
          <p:cNvSpPr txBox="1"/>
          <p:nvPr/>
        </p:nvSpPr>
        <p:spPr>
          <a:xfrm>
            <a:off x="9439481" y="6656569"/>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39719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021FFBBF-F08A-4936-8F1A-69E998599852}"/>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3363" r="-1" b="18035"/>
          <a:stretch/>
        </p:blipFill>
        <p:spPr>
          <a:xfrm>
            <a:off x="20" y="10"/>
            <a:ext cx="12188932" cy="6856614"/>
          </a:xfrm>
          <a:prstGeom prst="rect">
            <a:avLst/>
          </a:prstGeom>
        </p:spPr>
      </p:pic>
      <p:grpSp>
        <p:nvGrpSpPr>
          <p:cNvPr id="41"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C27E2316-A90D-42EC-9068-82EFFFB18FC6}"/>
              </a:ext>
            </a:extLst>
          </p:cNvPr>
          <p:cNvSpPr txBox="1"/>
          <p:nvPr/>
        </p:nvSpPr>
        <p:spPr>
          <a:xfrm>
            <a:off x="473184" y="1689821"/>
            <a:ext cx="10958885" cy="50170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spcAft>
                <a:spcPts val="600"/>
              </a:spcAft>
              <a:buClr>
                <a:schemeClr val="accent5"/>
              </a:buClr>
              <a:buFont typeface="Avenir Next LT Pro" panose="020B0504020202020204" pitchFamily="34" charset="0"/>
              <a:buChar char="+"/>
            </a:pPr>
            <a:endParaRPr lang="en-US" sz="1500">
              <a:solidFill>
                <a:srgbClr val="FFFFFF"/>
              </a:solidFill>
            </a:endParaRPr>
          </a:p>
          <a:p>
            <a:pPr indent="-228600">
              <a:spcAft>
                <a:spcPts val="600"/>
              </a:spcAft>
              <a:buClr>
                <a:schemeClr val="accent5"/>
              </a:buClr>
              <a:buFont typeface="Avenir Next LT Pro" panose="020B0504020202020204" pitchFamily="34" charset="0"/>
              <a:buChar char="+"/>
            </a:pPr>
            <a:endParaRPr lang="en-US" sz="2800" b="1" dirty="0">
              <a:solidFill>
                <a:srgbClr val="FFFFFF"/>
              </a:solidFill>
              <a:cs typeface="Arial"/>
            </a:endParaRPr>
          </a:p>
          <a:p>
            <a:pPr>
              <a:spcAft>
                <a:spcPts val="600"/>
              </a:spcAft>
              <a:buClr>
                <a:schemeClr val="accent5"/>
              </a:buClr>
            </a:pPr>
            <a:r>
              <a:rPr lang="en-US" sz="2800" b="1" dirty="0">
                <a:solidFill>
                  <a:srgbClr val="FFFFFF"/>
                </a:solidFill>
              </a:rPr>
              <a:t>1 O come, let us sing to the </a:t>
            </a:r>
            <a:r>
              <a:rPr lang="en-US" sz="2800" b="1" cap="small" dirty="0">
                <a:solidFill>
                  <a:srgbClr val="FFFFFF"/>
                </a:solidFill>
              </a:rPr>
              <a:t>Lord</a:t>
            </a:r>
            <a:r>
              <a:rPr lang="en-US" sz="2800" b="1" dirty="0">
                <a:solidFill>
                  <a:srgbClr val="FFFFFF"/>
                </a:solidFill>
              </a:rPr>
              <a:t>;</a:t>
            </a:r>
            <a:br>
              <a:rPr lang="en-US" sz="2800" b="1" dirty="0"/>
            </a:br>
            <a:r>
              <a:rPr lang="en-US" sz="2800" b="1" dirty="0">
                <a:solidFill>
                  <a:srgbClr val="FFFFFF"/>
                </a:solidFill>
              </a:rPr>
              <a:t>    let us make a joyful noise to the rock of our salvation!</a:t>
            </a:r>
            <a:br>
              <a:rPr lang="en-US" sz="2800" b="1" dirty="0"/>
            </a:br>
            <a:r>
              <a:rPr lang="en-US" sz="2800" b="1" dirty="0">
                <a:solidFill>
                  <a:srgbClr val="FFFFFF"/>
                </a:solidFill>
              </a:rPr>
              <a:t>2 Let us come into his presence with thanksgiving;</a:t>
            </a:r>
            <a:br>
              <a:rPr lang="en-US" sz="2800" b="1" dirty="0"/>
            </a:br>
            <a:r>
              <a:rPr lang="en-US" sz="2800" b="1" dirty="0">
                <a:solidFill>
                  <a:srgbClr val="FFFFFF"/>
                </a:solidFill>
              </a:rPr>
              <a:t>    let us make a joyful noise to him with songs of praise!</a:t>
            </a:r>
            <a:br>
              <a:rPr lang="en-US" sz="2800" b="1" dirty="0"/>
            </a:br>
            <a:r>
              <a:rPr lang="en-US" sz="2800" b="1" dirty="0">
                <a:solidFill>
                  <a:srgbClr val="FFFFFF"/>
                </a:solidFill>
              </a:rPr>
              <a:t>3 For the </a:t>
            </a:r>
            <a:r>
              <a:rPr lang="en-US" sz="2800" b="1" cap="small" dirty="0">
                <a:solidFill>
                  <a:srgbClr val="FFFFFF"/>
                </a:solidFill>
              </a:rPr>
              <a:t>Lord</a:t>
            </a:r>
            <a:r>
              <a:rPr lang="en-US" sz="2800" b="1" dirty="0">
                <a:solidFill>
                  <a:srgbClr val="FFFFFF"/>
                </a:solidFill>
              </a:rPr>
              <a:t> is a great God,</a:t>
            </a:r>
            <a:br>
              <a:rPr lang="en-US" sz="2800" b="1" dirty="0"/>
            </a:br>
            <a:r>
              <a:rPr lang="en-US" sz="2800" b="1" dirty="0">
                <a:solidFill>
                  <a:srgbClr val="FFFFFF"/>
                </a:solidFill>
              </a:rPr>
              <a:t>    and a great King above all gods.</a:t>
            </a:r>
            <a:br>
              <a:rPr lang="en-US" sz="2800" b="1" dirty="0"/>
            </a:br>
            <a:r>
              <a:rPr lang="en-US" sz="2800" b="1" dirty="0">
                <a:solidFill>
                  <a:srgbClr val="FFFFFF"/>
                </a:solidFill>
              </a:rPr>
              <a:t>4 In his hand are the depths of the earth;</a:t>
            </a:r>
            <a:br>
              <a:rPr lang="en-US" sz="2800" b="1" dirty="0"/>
            </a:br>
            <a:r>
              <a:rPr lang="en-US" sz="2800" b="1" dirty="0">
                <a:solidFill>
                  <a:srgbClr val="FFFFFF"/>
                </a:solidFill>
              </a:rPr>
              <a:t>    the heights of the mountains are his also.</a:t>
            </a:r>
            <a:br>
              <a:rPr lang="en-US" sz="2800" b="1" dirty="0"/>
            </a:br>
            <a:r>
              <a:rPr lang="en-US" sz="2800" b="1" dirty="0">
                <a:solidFill>
                  <a:srgbClr val="FFFFFF"/>
                </a:solidFill>
              </a:rPr>
              <a:t>5 The sea is his, for he made it,</a:t>
            </a:r>
            <a:br>
              <a:rPr lang="en-US" sz="2800" b="1" dirty="0"/>
            </a:br>
            <a:r>
              <a:rPr lang="en-US" sz="2800" b="1" dirty="0">
                <a:solidFill>
                  <a:srgbClr val="FFFFFF"/>
                </a:solidFill>
              </a:rPr>
              <a:t>    and the dry land, which his hands have formed.</a:t>
            </a:r>
            <a:endParaRPr lang="en-US" sz="2800" b="1" dirty="0">
              <a:solidFill>
                <a:srgbClr val="FFFFFF"/>
              </a:solidFill>
              <a:cs typeface="Arial"/>
            </a:endParaRPr>
          </a:p>
          <a:p>
            <a:pPr>
              <a:spcAft>
                <a:spcPts val="600"/>
              </a:spcAft>
              <a:buClr>
                <a:schemeClr val="accent5"/>
              </a:buClr>
            </a:pPr>
            <a:r>
              <a:rPr lang="en-US" sz="2800" b="1" dirty="0">
                <a:solidFill>
                  <a:srgbClr val="FFFFFF"/>
                </a:solidFill>
              </a:rPr>
              <a:t>6 O come, let us worship and bow down,</a:t>
            </a:r>
            <a:br>
              <a:rPr lang="en-US" sz="2800" b="1" dirty="0"/>
            </a:br>
            <a:r>
              <a:rPr lang="en-US" sz="2800" b="1" dirty="0">
                <a:solidFill>
                  <a:srgbClr val="FFFFFF"/>
                </a:solidFill>
              </a:rPr>
              <a:t>    let us kneel before the </a:t>
            </a:r>
            <a:r>
              <a:rPr lang="en-US" sz="2800" b="1" cap="small" dirty="0">
                <a:solidFill>
                  <a:srgbClr val="FFFFFF"/>
                </a:solidFill>
              </a:rPr>
              <a:t>Lord</a:t>
            </a:r>
            <a:r>
              <a:rPr lang="en-US" sz="2800" b="1" dirty="0">
                <a:solidFill>
                  <a:srgbClr val="FFFFFF"/>
                </a:solidFill>
              </a:rPr>
              <a:t>, our Maker!</a:t>
            </a:r>
            <a:endParaRPr lang="en-US" sz="2800" b="1" dirty="0">
              <a:solidFill>
                <a:srgbClr val="FFFFFF"/>
              </a:solidFill>
              <a:cs typeface="Arial"/>
            </a:endParaRPr>
          </a:p>
          <a:p>
            <a:pPr indent="-228600">
              <a:spcAft>
                <a:spcPts val="600"/>
              </a:spcAft>
              <a:buClr>
                <a:schemeClr val="accent5"/>
              </a:buClr>
              <a:buFont typeface="Avenir Next LT Pro" panose="020B0504020202020204" pitchFamily="34" charset="0"/>
              <a:buChar char="+"/>
            </a:pPr>
            <a:endParaRPr lang="en-US" sz="2800" b="1" dirty="0">
              <a:solidFill>
                <a:srgbClr val="FFFFFF"/>
              </a:solidFill>
              <a:cs typeface="Arial"/>
            </a:endParaRPr>
          </a:p>
          <a:p>
            <a:pPr>
              <a:spcAft>
                <a:spcPts val="600"/>
              </a:spcAft>
              <a:buClr>
                <a:schemeClr val="accent5"/>
              </a:buClr>
            </a:pPr>
            <a:r>
              <a:rPr lang="en-US" sz="2800" b="1" dirty="0">
                <a:solidFill>
                  <a:srgbClr val="FFFFFF"/>
                </a:solidFill>
              </a:rPr>
              <a:t>                                                       Psalm 95: 1-6 NRSV</a:t>
            </a:r>
            <a:endParaRPr lang="en-US" sz="2800" b="1">
              <a:solidFill>
                <a:srgbClr val="FFFFFF"/>
              </a:solidFill>
              <a:cs typeface="Arial"/>
            </a:endParaRPr>
          </a:p>
          <a:p>
            <a:pPr indent="-228600">
              <a:spcAft>
                <a:spcPts val="600"/>
              </a:spcAft>
              <a:buClr>
                <a:schemeClr val="accent5"/>
              </a:buClr>
              <a:buFont typeface="Avenir Next LT Pro" panose="020B0504020202020204" pitchFamily="34" charset="0"/>
              <a:buChar char="+"/>
            </a:pPr>
            <a:endParaRPr lang="en-US" sz="1500">
              <a:solidFill>
                <a:srgbClr val="FFFFFF"/>
              </a:solidFill>
            </a:endParaRPr>
          </a:p>
        </p:txBody>
      </p:sp>
      <p:sp>
        <p:nvSpPr>
          <p:cNvPr id="4" name="TextBox 3">
            <a:extLst>
              <a:ext uri="{FF2B5EF4-FFF2-40B4-BE49-F238E27FC236}">
                <a16:creationId xmlns:a16="http://schemas.microsoft.com/office/drawing/2014/main" id="{1F1AA3B5-E912-4246-AC91-F45BABF9280E}"/>
              </a:ext>
            </a:extLst>
          </p:cNvPr>
          <p:cNvSpPr txBox="1"/>
          <p:nvPr/>
        </p:nvSpPr>
        <p:spPr>
          <a:xfrm>
            <a:off x="9439481" y="6656569"/>
            <a:ext cx="274947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226534253"/>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820</Words>
  <Application>Microsoft Macintosh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vt:lpstr>
      <vt:lpstr>Arial</vt:lpstr>
      <vt:lpstr>Arial,Sans-Serif</vt:lpstr>
      <vt:lpstr>Avenir Next LT Pro</vt:lpstr>
      <vt:lpstr>AvenirNext LT Pro Medium</vt:lpstr>
      <vt:lpstr>Sagona Book</vt:lpstr>
      <vt:lpstr>ExploreVTI</vt:lpstr>
      <vt:lpstr>Meaningful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Carl Rodriguez</cp:lastModifiedBy>
  <cp:revision>353</cp:revision>
  <dcterms:created xsi:type="dcterms:W3CDTF">2021-04-07T02:18:52Z</dcterms:created>
  <dcterms:modified xsi:type="dcterms:W3CDTF">2021-04-09T14:34:51Z</dcterms:modified>
</cp:coreProperties>
</file>