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1"/>
  </p:sldMasterIdLst>
  <p:sldIdLst>
    <p:sldId id="256" r:id="rId2"/>
    <p:sldId id="257" r:id="rId3"/>
    <p:sldId id="258" r:id="rId4"/>
    <p:sldId id="259" r:id="rId5"/>
    <p:sldId id="261" r:id="rId6"/>
    <p:sldId id="264" r:id="rId7"/>
    <p:sldId id="266" r:id="rId8"/>
    <p:sldId id="267" r:id="rId9"/>
    <p:sldId id="268" r:id="rId10"/>
    <p:sldId id="269" r:id="rId11"/>
    <p:sldId id="270" r:id="rId12"/>
    <p:sldId id="271" r:id="rId13"/>
    <p:sldId id="272" r:id="rId14"/>
    <p:sldId id="305" r:id="rId15"/>
    <p:sldId id="274" r:id="rId16"/>
    <p:sldId id="275" r:id="rId17"/>
    <p:sldId id="276" r:id="rId18"/>
    <p:sldId id="277" r:id="rId19"/>
    <p:sldId id="307" r:id="rId20"/>
    <p:sldId id="301" r:id="rId21"/>
    <p:sldId id="278" r:id="rId22"/>
    <p:sldId id="279" r:id="rId23"/>
    <p:sldId id="280" r:id="rId24"/>
    <p:sldId id="281" r:id="rId25"/>
    <p:sldId id="282" r:id="rId26"/>
    <p:sldId id="283" r:id="rId27"/>
    <p:sldId id="284" r:id="rId28"/>
    <p:sldId id="285" r:id="rId29"/>
    <p:sldId id="287" r:id="rId30"/>
    <p:sldId id="288" r:id="rId31"/>
    <p:sldId id="295" r:id="rId32"/>
    <p:sldId id="289" r:id="rId33"/>
    <p:sldId id="290" r:id="rId34"/>
    <p:sldId id="296" r:id="rId35"/>
    <p:sldId id="291" r:id="rId36"/>
    <p:sldId id="297" r:id="rId37"/>
    <p:sldId id="292" r:id="rId38"/>
    <p:sldId id="298" r:id="rId39"/>
    <p:sldId id="293" r:id="rId40"/>
    <p:sldId id="310" r:id="rId41"/>
    <p:sldId id="299" r:id="rId42"/>
    <p:sldId id="29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91168C-69CC-364C-BCBC-3C38B324AFA1}">
          <p14:sldIdLst>
            <p14:sldId id="256"/>
            <p14:sldId id="257"/>
            <p14:sldId id="258"/>
            <p14:sldId id="259"/>
            <p14:sldId id="261"/>
            <p14:sldId id="264"/>
            <p14:sldId id="266"/>
            <p14:sldId id="267"/>
            <p14:sldId id="268"/>
            <p14:sldId id="269"/>
            <p14:sldId id="270"/>
            <p14:sldId id="271"/>
            <p14:sldId id="272"/>
            <p14:sldId id="305"/>
            <p14:sldId id="274"/>
            <p14:sldId id="275"/>
            <p14:sldId id="276"/>
            <p14:sldId id="277"/>
            <p14:sldId id="307"/>
            <p14:sldId id="301"/>
            <p14:sldId id="278"/>
            <p14:sldId id="279"/>
            <p14:sldId id="280"/>
            <p14:sldId id="281"/>
            <p14:sldId id="282"/>
            <p14:sldId id="283"/>
            <p14:sldId id="284"/>
            <p14:sldId id="285"/>
            <p14:sldId id="287"/>
            <p14:sldId id="288"/>
            <p14:sldId id="295"/>
            <p14:sldId id="289"/>
            <p14:sldId id="290"/>
            <p14:sldId id="296"/>
            <p14:sldId id="291"/>
            <p14:sldId id="297"/>
            <p14:sldId id="292"/>
            <p14:sldId id="298"/>
            <p14:sldId id="293"/>
            <p14:sldId id="310"/>
            <p14:sldId id="299"/>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586"/>
    <p:restoredTop sz="94615"/>
  </p:normalViewPr>
  <p:slideViewPr>
    <p:cSldViewPr snapToGrid="0" snapToObjects="1">
      <p:cViewPr varScale="1">
        <p:scale>
          <a:sx n="69" d="100"/>
          <a:sy n="69" d="100"/>
        </p:scale>
        <p:origin x="224"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5T16:12:04.063"/>
    </inkml:context>
    <inkml:brush xml:id="br0">
      <inkml:brushProperty name="width" value="0.35" units="cm"/>
      <inkml:brushProperty name="height" value="0.35" units="cm"/>
    </inkml:brush>
  </inkml:definitions>
  <inkml:trace contextRef="#ctx0" brushRef="#br0">0 23 24575,'38'0'0,"-2"0"0,-12 0 0,1 0 0,0 0 0,-1 0 0,1 0 0,-7 0 0,5 0 0,-4 0 0,-1 0 0,0 0 0,-7 0 0,6 0 0,-5 0 0,5 0 0,0 0 0,2 0 0,0 0 0,4 0 0,-11 0 0,11 0 0,-4 0 0,5 0 0,1 0 0,0 0 0,-1 0 0,1 0 0,-7 0 0,5 0 0,-4 0 0,-1 0 0,0 0 0,-7 0 0,0 0 0,0 0 0,0 0 0,0 0 0,0 0 0,0 0 0,0 0 0,0 0 0,1 0 0,-1 0 0,0 0 0,0 0 0,0 0 0,0 0 0,6 0 0,-4 0 0,4 0 0,0 0 0,6 0 0,-3 0 0,2 0 0,-5 0 0,-4 0 0,10 0 0,-11 0 0,6 0 0,-1 0 0,-5 0 0,11 0 0,-10 0 0,4 0 0,0 0 0,-4 0 0,10 0 0,-11 0 0,5 0 0,0 0 0,-4 0 0,4 0 0,0 0 0,-4 0 0,4 0 0,-6 0 0,0 0 0,5 0 0,-4 0 0,4 0 0,-4 0 0,-1 0 0,0 0 0,0 0 0,0 0 0,0 0 0,0 0 0,0-5 0,0 4 0,0-4 0,1 5 0,-1 0 0,0 0 0,0 0 0,0 0 0,0 0 0,0 0 0,0 0 0,0 0 0,5 0 0,-3 0 0,3 0 0,-5 0 0,0 0 0,0 0 0,0 0 0,0 0 0,0 0 0,0 0 0,1 0 0,-1 0 0,0 0 0,0 0 0,0 0 0,0 0 0,0 0 0,0 0 0,0 0 0,0 0 0,1 0 0,-1 0 0,5 0 0,-4 0 0,4 0 0,-5 0 0,0 0 0,0 0 0,0 0 0,1 0 0,-1 0 0,0 0 0,0 0 0,0 0 0,0 0 0,0 0 0,0 0 0,0 0 0,0-5 0,1 4 0,-1-4 0,0 5 0,0 0 0,0 0 0,5 0 0,-4 0 0,4 0 0,-5 0 0,0 0 0,1 0 0,-1 0 0,0 0 0,0 0 0,0 0 0,0 0 0,0 0 0,0 0 0,0 0 0,0 0 0,1 0 0,-1 0 0,0 0 0,0 0 0,0 0 0,0 0 0,0 0 0,0 0 0,0 0 0,0 0 0,1 0 0,-1 0 0,0 0 0,0 0 0,0 0 0,0 0 0,0 0 0,0 0 0,0 0 0,0 0 0,1 0 0,-1 0 0,0 0 0,0 0 0,0 0 0,0 0 0,0 0 0,0 0 0,0 0 0,0 0 0,1 0 0,-1 0 0,0 0 0,0 0 0,0 0 0,0 0 0,0 0 0,0 0 0,6 0 0,-4 0 0,4 0 0,-6 0 0,0 0 0,0 0 0,0 0 0,0 0 0,1 0 0,-1 0 0,0 0 0,0 0 0,0 0 0,0 0 0,0 0 0,0 0 0,0 0 0,0 0 0,1 0 0,-1 0 0,0 0 0,0 0 0,0 0 0,0 0 0,0 0 0,0 0 0,0 0 0,0 0 0,1 0 0,-1 0 0,0 0 0,0 0 0,0 0 0,0 0 0,0 0 0,0 0 0,0 0 0,0 0 0,1 0 0,-1 0 0,0 0 0,0 0 0,0 0 0,0 0 0,0 0 0,0 0 0,0 0 0,0 0 0,1 0 0,-1 0 0,0 0 0,0 0 0,0 0 0,0 0 0,0 0 0,0 0 0,0 0 0,0 0 0,1 0 0,-1 0 0,0 0 0,0 0 0,0 0 0,0 0 0,0 0 0,0 0 0,0 0 0,0 0 0,1 0 0,-1 0 0,0 0 0,0 0 0,0 0 0,0 0 0,0 0 0,0 0 0,0 0 0,0 0 0,1 0 0,-1 0 0,0 0 0,0 0 0,6 0 0,-5 0 0,12 0 0,-12 0 0,11 0 0,-10 0 0,4 0 0,0 0 0,-4 0 0,4 0 0,-6 0 0,0 0 0,0 0 0,0 0 0,0 0 0,0 0 0,0 0 0,0 0 0,1 0 0,-1 0 0,0 0 0,0 0 0,0 0 0,0 0 0,0 0 0,0 0 0,0 0 0,0 0 0,1 0 0,-1 0 0,0 0 0,0 0 0,0 0 0,0 0 0,0 0 0,0 0 0,0 0 0,6 0 0,-4 0 0,4 5 0,0-4 0,-4 4 0,4-5 0,0 0 0,-5 0 0,6 0 0,-7 0 0,6 0 0,-5 0 0,5 5 0,-5-4 0,5 4 0,-5-5 0,5 0 0,0 0 0,-4 0 0,4 0 0,0 0 0,-4 0 0,4 0 0,0 0 0,-5 0 0,6 0 0,-1 0 0,-5 0 0,5 0 0,-6 0 0,6 0 0,-4 0 0,4 5 0,5-4 0,-2 4 0,3-5 0,0 0 0,-10 0 0,10 0 0,-4 0 0,-1 0 0,5 0 0,-10 0 0,10 0 0,-10 0 0,10 0 0,-11 0 0,11 0 0,-4 0 0,5 0 0,-5 0 0,4 0 0,-4 0 0,5 0 0,-5 0 0,15 0 0,-13 0 0,9 0 0,-7 0 0,-11 0 0,11 0 0,-10 0 0,10 0 0,-11 0 0,12 0 0,-12 0 0,11 0 0,-10 0 0,4 0 0,0 0 0,-4 0 0,10 0 0,-11 0 0,11 0 0,-10 0 0,10 0 0,-5 0 0,12 0 0,-10 0 0,8 0 0,-16 0 0,5 0 0,0 0 0,-4 0 0,10 0 0,-10 0 0,4 0 0,-6 0 0,0 0 0,0 0 0,0 0 0,0 0 0,0 0 0,1 0 0,-1 0 0,0 0 0,0 0 0,6 0 0,-5 0 0,10 0 0,-9 0 0,3 0 0,1 0 0,-4 0 0,4 0 0,-6 0 0,0 0 0,0 0 0,6 0 0,-4 0 0,4 0 0,-6 0 0,0 0 0,0 0 0,6 0 0,-4 0 0,4 0 0,-6 0 0,0 0 0,6 0 0,-4 0 0,4 0 0,-6 0 0,11 0 0,-8 0 0,8 0 0,-11 0 0,0 0 0,6 0 0,-5 0 0,12 0 0,-12 0 0,5 0 0,0 0 0,-4 0 0,4 0 0,0 0 0,-4 0 0,4 0 0,-6 0 0,0 0 0,0 0 0,0 0 0,0 0 0,0 0 0,5 0 0,-3 0 0,3 0 0,-5 0 0,0 0 0,0 0 0,0 0 0,0 0 0,0 0 0,0 0 0,0 0 0,1 0 0,-1 0 0,0 0 0,0 0 0,0 0 0,6 0 0,-4 0 0,4 0 0,-6 0 0,5 0 0,-4 0 0,4 0 0,-5 0 0,0 0 0,6 0 0,-4 0 0,4 0 0,-6 0 0,6 0 0,-4 0 0,4 0 0,0 0 0,-4 0 0,4 0 0,-6 0 0,0 0 0,6 0 0,-4 0 0,4 0 0,-6 0 0,0 0 0,0 0 0,0 0 0,0 0 0,0 0 0,0 0 0,1 0 0,-1 0 0,0 0 0,0 0 0,0 0 0,0 0 0,0 0 0,0 0 0,0 0 0,0 0 0,0 0 0,1 0 0,-1 0 0,0 0 0,0-5 0,0 4 0,0-4 0,0 5 0,0 0 0,0 0 0,0 0 0,1 0 0,-1 0 0,0 0 0,0 0 0,0 0 0,0 0 0,0 0 0,0 0 0,0 0 0,0 0 0,1 0 0,-1 0 0,0 0 0,0 0 0,0 0 0,0 0 0,0 0 0,0 0 0,0 0 0,0 0 0,1 0 0,-1 0 0,0 0 0,0 0 0,0 0 0,0-5 0,0 4 0,0-4 0,0 5 0,0 0 0,1 0 0,-1 0 0,0 0 0,0 0 0,0 0 0,0 0 0,0 0 0,0 0 0,0 0 0,0 0 0,1 0 0,-1 0 0,0 0 0,0 0 0,0-5 0,0 3 0,0-3 0,0 5 0,0 0 0,0 0 0,1 0 0,-1 0 0,0 0 0,0 0 0,0 0 0,0 0 0,0 0 0,0 0 0,0 0 0,0 0 0,1 0 0,-1 0 0,0 0 0,0 0 0,0 0 0,0 0 0,0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231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7610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8896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762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5225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2944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98827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6827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08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569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152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969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2491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855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6885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5167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pPr/>
              <a:t>1/11/21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4870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1/11/21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6164884"/>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 Id="rId5" Type="http://schemas.openxmlformats.org/officeDocument/2006/relationships/image" Target="../media/image62.gif"/><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4.jp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4BABE-E3E8-4F8B-AD2F-D6CAED719C5E}"/>
              </a:ext>
            </a:extLst>
          </p:cNvPr>
          <p:cNvPicPr>
            <a:picLocks noChangeAspect="1"/>
          </p:cNvPicPr>
          <p:nvPr/>
        </p:nvPicPr>
        <p:blipFill rotWithShape="1">
          <a:blip r:embed="rId2"/>
          <a:srcRect l="20337" r="20336" b="-1"/>
          <a:stretch/>
        </p:blipFill>
        <p:spPr>
          <a:xfrm>
            <a:off x="6093556" y="10"/>
            <a:ext cx="6095267" cy="6857990"/>
          </a:xfrm>
          <a:prstGeom prst="rect">
            <a:avLst/>
          </a:prstGeom>
          <a:ln>
            <a:noFill/>
          </a:ln>
          <a:effectLst/>
        </p:spPr>
      </p:pic>
      <p:sp>
        <p:nvSpPr>
          <p:cNvPr id="2" name="Title 1">
            <a:extLst>
              <a:ext uri="{FF2B5EF4-FFF2-40B4-BE49-F238E27FC236}">
                <a16:creationId xmlns:a16="http://schemas.microsoft.com/office/drawing/2014/main" id="{779D09D7-58DB-BB44-A321-AB8505EB482D}"/>
              </a:ext>
            </a:extLst>
          </p:cNvPr>
          <p:cNvSpPr>
            <a:spLocks noGrp="1"/>
          </p:cNvSpPr>
          <p:nvPr>
            <p:ph type="ctrTitle"/>
          </p:nvPr>
        </p:nvSpPr>
        <p:spPr>
          <a:xfrm>
            <a:off x="680323" y="438507"/>
            <a:ext cx="5192940" cy="2133600"/>
          </a:xfrm>
        </p:spPr>
        <p:txBody>
          <a:bodyPr>
            <a:normAutofit/>
          </a:bodyPr>
          <a:lstStyle/>
          <a:p>
            <a:r>
              <a:rPr lang="en-US" b="1" dirty="0">
                <a:solidFill>
                  <a:srgbClr val="FFFF00"/>
                </a:solidFill>
              </a:rPr>
              <a:t>Let’s Talk</a:t>
            </a:r>
          </a:p>
        </p:txBody>
      </p:sp>
      <p:sp>
        <p:nvSpPr>
          <p:cNvPr id="3" name="Subtitle 2">
            <a:extLst>
              <a:ext uri="{FF2B5EF4-FFF2-40B4-BE49-F238E27FC236}">
                <a16:creationId xmlns:a16="http://schemas.microsoft.com/office/drawing/2014/main" id="{013CA160-3592-0C42-AA35-25F7074291AA}"/>
              </a:ext>
            </a:extLst>
          </p:cNvPr>
          <p:cNvSpPr>
            <a:spLocks noGrp="1"/>
          </p:cNvSpPr>
          <p:nvPr>
            <p:ph type="subTitle" idx="1"/>
          </p:nvPr>
        </p:nvSpPr>
        <p:spPr>
          <a:xfrm>
            <a:off x="680323" y="3607854"/>
            <a:ext cx="5192940" cy="2133600"/>
          </a:xfrm>
        </p:spPr>
        <p:txBody>
          <a:bodyPr>
            <a:normAutofit/>
          </a:bodyPr>
          <a:lstStyle/>
          <a:p>
            <a:r>
              <a:rPr lang="en-US" sz="2200" b="1" dirty="0">
                <a:solidFill>
                  <a:srgbClr val="FFFF00"/>
                </a:solidFill>
              </a:rPr>
              <a:t>How to create great questions that contribute to meaningful discussions</a:t>
            </a:r>
          </a:p>
          <a:p>
            <a:endParaRPr lang="en-US" sz="1400" dirty="0"/>
          </a:p>
          <a:p>
            <a:r>
              <a:rPr lang="en-US" sz="1400" dirty="0"/>
              <a:t>By Frankie Jiménez, Jr.</a:t>
            </a:r>
          </a:p>
          <a:p>
            <a:r>
              <a:rPr lang="en-US" sz="2000" b="1" dirty="0">
                <a:solidFill>
                  <a:srgbClr val="00B050"/>
                </a:solidFill>
              </a:rPr>
              <a:t>Chesapeake Conference </a:t>
            </a:r>
          </a:p>
          <a:p>
            <a:endParaRPr lang="en-US" sz="1400" dirty="0"/>
          </a:p>
        </p:txBody>
      </p:sp>
    </p:spTree>
    <p:extLst>
      <p:ext uri="{BB962C8B-B14F-4D97-AF65-F5344CB8AC3E}">
        <p14:creationId xmlns:p14="http://schemas.microsoft.com/office/powerpoint/2010/main" val="1159983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4C27-BEF5-A14F-B146-1EB92FFE7B6E}"/>
              </a:ext>
            </a:extLst>
          </p:cNvPr>
          <p:cNvSpPr>
            <a:spLocks noGrp="1"/>
          </p:cNvSpPr>
          <p:nvPr>
            <p:ph type="title"/>
          </p:nvPr>
        </p:nvSpPr>
        <p:spPr>
          <a:xfrm>
            <a:off x="112713" y="254794"/>
            <a:ext cx="5905498" cy="812007"/>
          </a:xfrm>
        </p:spPr>
        <p:txBody>
          <a:bodyPr>
            <a:normAutofit fontScale="90000"/>
          </a:bodyPr>
          <a:lstStyle/>
          <a:p>
            <a:r>
              <a:rPr lang="en-US" sz="3600" b="1" dirty="0">
                <a:solidFill>
                  <a:srgbClr val="FF0000"/>
                </a:solidFill>
                <a:effectLst/>
              </a:rPr>
              <a:t>C</a:t>
            </a:r>
            <a:r>
              <a:rPr lang="en-US" sz="3600" b="1" dirty="0">
                <a:solidFill>
                  <a:srgbClr val="FFFF00"/>
                </a:solidFill>
                <a:effectLst/>
              </a:rPr>
              <a:t>lear:</a:t>
            </a:r>
            <a:br>
              <a:rPr lang="en-US" dirty="0">
                <a:effectLst/>
              </a:rPr>
            </a:br>
            <a:endParaRPr lang="en-US" dirty="0"/>
          </a:p>
        </p:txBody>
      </p:sp>
      <p:sp>
        <p:nvSpPr>
          <p:cNvPr id="4" name="Content Placeholder 3">
            <a:extLst>
              <a:ext uri="{FF2B5EF4-FFF2-40B4-BE49-F238E27FC236}">
                <a16:creationId xmlns:a16="http://schemas.microsoft.com/office/drawing/2014/main" id="{DD8CFADB-23DB-AE4C-9601-F5123CBA6952}"/>
              </a:ext>
            </a:extLst>
          </p:cNvPr>
          <p:cNvSpPr>
            <a:spLocks noGrp="1"/>
          </p:cNvSpPr>
          <p:nvPr>
            <p:ph sz="half" idx="2"/>
          </p:nvPr>
        </p:nvSpPr>
        <p:spPr>
          <a:xfrm>
            <a:off x="112713" y="811287"/>
            <a:ext cx="5905498" cy="991756"/>
          </a:xfrm>
        </p:spPr>
        <p:txBody>
          <a:bodyPr>
            <a:normAutofit fontScale="70000" lnSpcReduction="20000"/>
          </a:bodyPr>
          <a:lstStyle/>
          <a:p>
            <a:r>
              <a:rPr lang="en-US" sz="2900" b="1" dirty="0">
                <a:effectLst/>
              </a:rPr>
              <a:t>Be sure to be clear with the listener(s) because, your question maybe clear to you, but not to everyone.</a:t>
            </a:r>
          </a:p>
          <a:p>
            <a:endParaRPr lang="en-US" b="1" dirty="0"/>
          </a:p>
        </p:txBody>
      </p:sp>
      <p:sp>
        <p:nvSpPr>
          <p:cNvPr id="6" name="Content Placeholder 5">
            <a:extLst>
              <a:ext uri="{FF2B5EF4-FFF2-40B4-BE49-F238E27FC236}">
                <a16:creationId xmlns:a16="http://schemas.microsoft.com/office/drawing/2014/main" id="{15997234-C391-024E-B546-2C729E8C821E}"/>
              </a:ext>
            </a:extLst>
          </p:cNvPr>
          <p:cNvSpPr>
            <a:spLocks noGrp="1"/>
          </p:cNvSpPr>
          <p:nvPr>
            <p:ph sz="quarter" idx="4"/>
          </p:nvPr>
        </p:nvSpPr>
        <p:spPr>
          <a:xfrm>
            <a:off x="112713" y="2012012"/>
            <a:ext cx="5905498" cy="1259825"/>
          </a:xfrm>
        </p:spPr>
        <p:txBody>
          <a:bodyPr>
            <a:normAutofit fontScale="70000" lnSpcReduction="20000"/>
          </a:bodyPr>
          <a:lstStyle/>
          <a:p>
            <a:r>
              <a:rPr lang="en-US" sz="3200" b="1" dirty="0">
                <a:effectLst/>
              </a:rPr>
              <a:t>A person might answer a question differently than expected, but that’s ok, because their answer could be an acceptable answer.</a:t>
            </a:r>
          </a:p>
          <a:p>
            <a:endParaRPr lang="en-US" dirty="0"/>
          </a:p>
        </p:txBody>
      </p:sp>
      <p:sp>
        <p:nvSpPr>
          <p:cNvPr id="7" name="TextBox 6">
            <a:extLst>
              <a:ext uri="{FF2B5EF4-FFF2-40B4-BE49-F238E27FC236}">
                <a16:creationId xmlns:a16="http://schemas.microsoft.com/office/drawing/2014/main" id="{F24D452C-40A4-3849-927E-7EFB014942B7}"/>
              </a:ext>
            </a:extLst>
          </p:cNvPr>
          <p:cNvSpPr txBox="1"/>
          <p:nvPr/>
        </p:nvSpPr>
        <p:spPr>
          <a:xfrm>
            <a:off x="112713" y="3645505"/>
            <a:ext cx="6107111"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If the answer doesn’t go down the expected trail, simply acknowledge their response &amp; move on.</a:t>
            </a:r>
          </a:p>
        </p:txBody>
      </p:sp>
      <p:sp>
        <p:nvSpPr>
          <p:cNvPr id="8" name="TextBox 7">
            <a:extLst>
              <a:ext uri="{FF2B5EF4-FFF2-40B4-BE49-F238E27FC236}">
                <a16:creationId xmlns:a16="http://schemas.microsoft.com/office/drawing/2014/main" id="{7FADEADB-3138-934D-A8C0-80F4F5F74331}"/>
              </a:ext>
            </a:extLst>
          </p:cNvPr>
          <p:cNvSpPr txBox="1"/>
          <p:nvPr/>
        </p:nvSpPr>
        <p:spPr>
          <a:xfrm>
            <a:off x="112713" y="4971990"/>
            <a:ext cx="5905498"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Since practice makes perfect, you may want to try your questions on others before your group. Sometimes questions are too vague to be clear and may need to be refined. </a:t>
            </a:r>
          </a:p>
        </p:txBody>
      </p:sp>
      <p:pic>
        <p:nvPicPr>
          <p:cNvPr id="10" name="Picture 9" descr="Close - up of hands holding a glass&#10;&#10;Description automatically generated with low confidence">
            <a:extLst>
              <a:ext uri="{FF2B5EF4-FFF2-40B4-BE49-F238E27FC236}">
                <a16:creationId xmlns:a16="http://schemas.microsoft.com/office/drawing/2014/main" id="{F75A9187-E324-844D-8EB1-EB72EA80263A}"/>
              </a:ext>
            </a:extLst>
          </p:cNvPr>
          <p:cNvPicPr>
            <a:picLocks noChangeAspect="1"/>
          </p:cNvPicPr>
          <p:nvPr/>
        </p:nvPicPr>
        <p:blipFill>
          <a:blip r:embed="rId2"/>
          <a:stretch>
            <a:fillRect/>
          </a:stretch>
        </p:blipFill>
        <p:spPr>
          <a:xfrm>
            <a:off x="7407275" y="2012012"/>
            <a:ext cx="3492500" cy="2324100"/>
          </a:xfrm>
          <a:prstGeom prst="rect">
            <a:avLst/>
          </a:prstGeom>
        </p:spPr>
      </p:pic>
      <p:pic>
        <p:nvPicPr>
          <p:cNvPr id="14" name="Picture 13" descr="A picture containing orange, fruit, melon, citrus&#10;&#10;Description automatically generated">
            <a:extLst>
              <a:ext uri="{FF2B5EF4-FFF2-40B4-BE49-F238E27FC236}">
                <a16:creationId xmlns:a16="http://schemas.microsoft.com/office/drawing/2014/main" id="{25D9A02A-E251-E348-B225-B8AF3CE59DBB}"/>
              </a:ext>
            </a:extLst>
          </p:cNvPr>
          <p:cNvPicPr>
            <a:picLocks noChangeAspect="1"/>
          </p:cNvPicPr>
          <p:nvPr/>
        </p:nvPicPr>
        <p:blipFill>
          <a:blip r:embed="rId3"/>
          <a:stretch>
            <a:fillRect/>
          </a:stretch>
        </p:blipFill>
        <p:spPr>
          <a:xfrm>
            <a:off x="6219824" y="1605181"/>
            <a:ext cx="5741988" cy="3214628"/>
          </a:xfrm>
          <a:prstGeom prst="rect">
            <a:avLst/>
          </a:prstGeom>
        </p:spPr>
      </p:pic>
      <p:pic>
        <p:nvPicPr>
          <p:cNvPr id="16" name="Picture 15" descr="A road with trees on either side&#10;&#10;Description automatically generated with low confidence">
            <a:extLst>
              <a:ext uri="{FF2B5EF4-FFF2-40B4-BE49-F238E27FC236}">
                <a16:creationId xmlns:a16="http://schemas.microsoft.com/office/drawing/2014/main" id="{E99A5782-7A1C-F347-B57A-06B2E151154F}"/>
              </a:ext>
            </a:extLst>
          </p:cNvPr>
          <p:cNvPicPr>
            <a:picLocks noChangeAspect="1"/>
          </p:cNvPicPr>
          <p:nvPr/>
        </p:nvPicPr>
        <p:blipFill>
          <a:blip r:embed="rId4"/>
          <a:stretch>
            <a:fillRect/>
          </a:stretch>
        </p:blipFill>
        <p:spPr>
          <a:xfrm>
            <a:off x="6219824" y="1314450"/>
            <a:ext cx="5741988" cy="3800475"/>
          </a:xfrm>
          <a:prstGeom prst="rect">
            <a:avLst/>
          </a:prstGeom>
        </p:spPr>
      </p:pic>
      <p:pic>
        <p:nvPicPr>
          <p:cNvPr id="24" name="Picture 23">
            <a:extLst>
              <a:ext uri="{FF2B5EF4-FFF2-40B4-BE49-F238E27FC236}">
                <a16:creationId xmlns:a16="http://schemas.microsoft.com/office/drawing/2014/main" id="{F43851C2-254B-3B4E-855A-461B5372AB3E}"/>
              </a:ext>
            </a:extLst>
          </p:cNvPr>
          <p:cNvPicPr>
            <a:picLocks noChangeAspect="1"/>
          </p:cNvPicPr>
          <p:nvPr/>
        </p:nvPicPr>
        <p:blipFill>
          <a:blip r:embed="rId5"/>
          <a:stretch>
            <a:fillRect/>
          </a:stretch>
        </p:blipFill>
        <p:spPr>
          <a:xfrm>
            <a:off x="6219823" y="622300"/>
            <a:ext cx="5844381" cy="5613400"/>
          </a:xfrm>
          <a:prstGeom prst="rect">
            <a:avLst/>
          </a:prstGeom>
        </p:spPr>
      </p:pic>
    </p:spTree>
    <p:extLst>
      <p:ext uri="{BB962C8B-B14F-4D97-AF65-F5344CB8AC3E}">
        <p14:creationId xmlns:p14="http://schemas.microsoft.com/office/powerpoint/2010/main" val="3531904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edge">
                                      <p:cBhvr>
                                        <p:cTn id="5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96CB-1AB4-C448-9D41-C59D753114D0}"/>
              </a:ext>
            </a:extLst>
          </p:cNvPr>
          <p:cNvSpPr>
            <a:spLocks noGrp="1"/>
          </p:cNvSpPr>
          <p:nvPr>
            <p:ph type="title"/>
          </p:nvPr>
        </p:nvSpPr>
        <p:spPr>
          <a:xfrm>
            <a:off x="171980" y="228600"/>
            <a:ext cx="2514600" cy="728663"/>
          </a:xfrm>
        </p:spPr>
        <p:txBody>
          <a:bodyPr>
            <a:normAutofit fontScale="90000"/>
          </a:bodyPr>
          <a:lstStyle/>
          <a:p>
            <a:r>
              <a:rPr lang="en-US" sz="3600" b="1" dirty="0">
                <a:solidFill>
                  <a:srgbClr val="FF0000"/>
                </a:solidFill>
                <a:effectLst/>
              </a:rPr>
              <a:t>A</a:t>
            </a:r>
            <a:r>
              <a:rPr lang="en-US" sz="3600" b="1" dirty="0">
                <a:solidFill>
                  <a:srgbClr val="FFFF00"/>
                </a:solidFill>
                <a:effectLst/>
              </a:rPr>
              <a:t>dapt:</a:t>
            </a:r>
            <a:br>
              <a:rPr lang="en-US" dirty="0">
                <a:effectLst/>
              </a:rPr>
            </a:br>
            <a:endParaRPr lang="en-US" dirty="0"/>
          </a:p>
        </p:txBody>
      </p:sp>
      <p:sp>
        <p:nvSpPr>
          <p:cNvPr id="4" name="Content Placeholder 3">
            <a:extLst>
              <a:ext uri="{FF2B5EF4-FFF2-40B4-BE49-F238E27FC236}">
                <a16:creationId xmlns:a16="http://schemas.microsoft.com/office/drawing/2014/main" id="{44B8EB66-1BFB-2044-9536-CAEE9898A8E3}"/>
              </a:ext>
            </a:extLst>
          </p:cNvPr>
          <p:cNvSpPr>
            <a:spLocks noGrp="1"/>
          </p:cNvSpPr>
          <p:nvPr>
            <p:ph sz="half" idx="2"/>
          </p:nvPr>
        </p:nvSpPr>
        <p:spPr>
          <a:xfrm>
            <a:off x="171980" y="850106"/>
            <a:ext cx="3928533" cy="5536407"/>
          </a:xfrm>
        </p:spPr>
        <p:txBody>
          <a:bodyPr>
            <a:normAutofit fontScale="47500" lnSpcReduction="20000"/>
          </a:bodyPr>
          <a:lstStyle/>
          <a:p>
            <a:r>
              <a:rPr lang="en-US" sz="7200" b="1" dirty="0">
                <a:effectLst/>
              </a:rPr>
              <a:t>Be sensitive to the promptings of the Holy Spirit. You may be impressed to go in a different direction in your discussion, because dynamics in discussions change. </a:t>
            </a:r>
          </a:p>
          <a:p>
            <a:endParaRPr lang="en-US" dirty="0"/>
          </a:p>
        </p:txBody>
      </p:sp>
      <p:pic>
        <p:nvPicPr>
          <p:cNvPr id="11" name="Picture 10">
            <a:extLst>
              <a:ext uri="{FF2B5EF4-FFF2-40B4-BE49-F238E27FC236}">
                <a16:creationId xmlns:a16="http://schemas.microsoft.com/office/drawing/2014/main" id="{571D449D-A5AD-104D-A0BF-2F280A653768}"/>
              </a:ext>
            </a:extLst>
          </p:cNvPr>
          <p:cNvPicPr>
            <a:picLocks noChangeAspect="1"/>
          </p:cNvPicPr>
          <p:nvPr/>
        </p:nvPicPr>
        <p:blipFill>
          <a:blip r:embed="rId2"/>
          <a:stretch>
            <a:fillRect/>
          </a:stretch>
        </p:blipFill>
        <p:spPr>
          <a:xfrm>
            <a:off x="4100514" y="0"/>
            <a:ext cx="8091486" cy="6858000"/>
          </a:xfrm>
          <a:prstGeom prst="rect">
            <a:avLst/>
          </a:prstGeom>
        </p:spPr>
      </p:pic>
    </p:spTree>
    <p:extLst>
      <p:ext uri="{BB962C8B-B14F-4D97-AF65-F5344CB8AC3E}">
        <p14:creationId xmlns:p14="http://schemas.microsoft.com/office/powerpoint/2010/main" val="37859773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BECD-24AC-D245-AB6C-EA9C215B9F75}"/>
              </a:ext>
            </a:extLst>
          </p:cNvPr>
          <p:cNvSpPr>
            <a:spLocks noGrp="1"/>
          </p:cNvSpPr>
          <p:nvPr>
            <p:ph type="title"/>
          </p:nvPr>
        </p:nvSpPr>
        <p:spPr>
          <a:xfrm>
            <a:off x="5360493" y="100013"/>
            <a:ext cx="6743767" cy="1905000"/>
          </a:xfrm>
        </p:spPr>
        <p:txBody>
          <a:bodyPr vert="horz" lIns="91440" tIns="45720" rIns="91440" bIns="45720" rtlCol="0" anchor="ctr">
            <a:normAutofit/>
          </a:bodyPr>
          <a:lstStyle/>
          <a:p>
            <a:r>
              <a:rPr lang="en-US" b="1" dirty="0">
                <a:solidFill>
                  <a:srgbClr val="FF0000"/>
                </a:solidFill>
              </a:rPr>
              <a:t>A</a:t>
            </a:r>
            <a:r>
              <a:rPr lang="en-US" b="1" dirty="0">
                <a:solidFill>
                  <a:srgbClr val="FFFF00"/>
                </a:solidFill>
              </a:rPr>
              <a:t>dapt:</a:t>
            </a:r>
            <a:r>
              <a:rPr lang="en-US" b="1" dirty="0"/>
              <a:t> (continued)</a:t>
            </a:r>
          </a:p>
        </p:txBody>
      </p:sp>
      <p:pic>
        <p:nvPicPr>
          <p:cNvPr id="35" name="Picture 34" descr="A group of people holding hands&#10;&#10;Description automatically generated with medium confidence">
            <a:extLst>
              <a:ext uri="{FF2B5EF4-FFF2-40B4-BE49-F238E27FC236}">
                <a16:creationId xmlns:a16="http://schemas.microsoft.com/office/drawing/2014/main" id="{37D2240F-F37C-4CA3-9E1E-8E8C78FBD914}"/>
              </a:ext>
            </a:extLst>
          </p:cNvPr>
          <p:cNvPicPr>
            <a:picLocks noChangeAspect="1"/>
          </p:cNvPicPr>
          <p:nvPr/>
        </p:nvPicPr>
        <p:blipFill rotWithShape="1">
          <a:blip r:embed="rId2"/>
          <a:srcRect l="35069" r="26879"/>
          <a:stretch/>
        </p:blipFill>
        <p:spPr>
          <a:xfrm>
            <a:off x="0" y="0"/>
            <a:ext cx="4200525" cy="685800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4" name="Content Placeholder 3">
            <a:extLst>
              <a:ext uri="{FF2B5EF4-FFF2-40B4-BE49-F238E27FC236}">
                <a16:creationId xmlns:a16="http://schemas.microsoft.com/office/drawing/2014/main" id="{219F47E0-FB11-6749-900F-18B925E6D875}"/>
              </a:ext>
            </a:extLst>
          </p:cNvPr>
          <p:cNvSpPr>
            <a:spLocks noGrp="1"/>
          </p:cNvSpPr>
          <p:nvPr>
            <p:ph sz="half" idx="2"/>
          </p:nvPr>
        </p:nvSpPr>
        <p:spPr>
          <a:xfrm>
            <a:off x="5986463" y="2124074"/>
            <a:ext cx="5991848" cy="3415749"/>
          </a:xfrm>
        </p:spPr>
        <p:txBody>
          <a:bodyPr vert="horz" lIns="91440" tIns="45720" rIns="91440" bIns="45720" rtlCol="0" anchor="ctr">
            <a:normAutofit/>
          </a:bodyPr>
          <a:lstStyle/>
          <a:p>
            <a:r>
              <a:rPr lang="en-US" b="1" dirty="0"/>
              <a:t>Sometimes you’re prepared for a small group of four and end up with a group of twenty.</a:t>
            </a:r>
          </a:p>
          <a:p>
            <a:r>
              <a:rPr lang="en-US" b="1" dirty="0"/>
              <a:t>You may have been expected to give a 30-minute discussion but end up giving just 5-minutes.</a:t>
            </a:r>
          </a:p>
          <a:p>
            <a:r>
              <a:rPr lang="en-US" b="1" dirty="0"/>
              <a:t>Are you Flexible?</a:t>
            </a:r>
          </a:p>
          <a:p>
            <a:r>
              <a:rPr lang="en-US" b="1" dirty="0"/>
              <a:t>Can you go with the flow?</a:t>
            </a:r>
          </a:p>
          <a:p>
            <a:r>
              <a:rPr lang="en-US" b="1" dirty="0"/>
              <a:t>Are you able to, “Adapt &amp; Overcome!?”</a:t>
            </a:r>
          </a:p>
          <a:p>
            <a:endParaRPr lang="en-US" dirty="0"/>
          </a:p>
        </p:txBody>
      </p:sp>
      <p:pic>
        <p:nvPicPr>
          <p:cNvPr id="25" name="Picture 24" descr="Chart, funnel chart&#10;&#10;Description automatically generated">
            <a:extLst>
              <a:ext uri="{FF2B5EF4-FFF2-40B4-BE49-F238E27FC236}">
                <a16:creationId xmlns:a16="http://schemas.microsoft.com/office/drawing/2014/main" id="{0D82D75B-63FF-EC4C-AEAE-E12E3DA7FB6A}"/>
              </a:ext>
            </a:extLst>
          </p:cNvPr>
          <p:cNvPicPr>
            <a:picLocks noChangeAspect="1"/>
          </p:cNvPicPr>
          <p:nvPr/>
        </p:nvPicPr>
        <p:blipFill>
          <a:blip r:embed="rId3"/>
          <a:stretch>
            <a:fillRect/>
          </a:stretch>
        </p:blipFill>
        <p:spPr>
          <a:xfrm>
            <a:off x="-2596" y="0"/>
            <a:ext cx="4200525" cy="6858000"/>
          </a:xfrm>
          <a:prstGeom prst="rect">
            <a:avLst/>
          </a:prstGeom>
        </p:spPr>
      </p:pic>
      <p:pic>
        <p:nvPicPr>
          <p:cNvPr id="28" name="Picture 27" descr="Diagram&#10;&#10;Description automatically generated">
            <a:extLst>
              <a:ext uri="{FF2B5EF4-FFF2-40B4-BE49-F238E27FC236}">
                <a16:creationId xmlns:a16="http://schemas.microsoft.com/office/drawing/2014/main" id="{098CB4C8-A35C-C54C-AE68-4FC8AD0DB926}"/>
              </a:ext>
            </a:extLst>
          </p:cNvPr>
          <p:cNvPicPr>
            <a:picLocks noChangeAspect="1"/>
          </p:cNvPicPr>
          <p:nvPr/>
        </p:nvPicPr>
        <p:blipFill>
          <a:blip r:embed="rId4"/>
          <a:stretch>
            <a:fillRect/>
          </a:stretch>
        </p:blipFill>
        <p:spPr>
          <a:xfrm>
            <a:off x="-2596" y="0"/>
            <a:ext cx="5363089" cy="6858000"/>
          </a:xfrm>
          <a:prstGeom prst="rect">
            <a:avLst/>
          </a:prstGeom>
        </p:spPr>
      </p:pic>
      <p:pic>
        <p:nvPicPr>
          <p:cNvPr id="39" name="Picture 38">
            <a:extLst>
              <a:ext uri="{FF2B5EF4-FFF2-40B4-BE49-F238E27FC236}">
                <a16:creationId xmlns:a16="http://schemas.microsoft.com/office/drawing/2014/main" id="{54A3A94F-B10F-B347-9721-E0E411C2B763}"/>
              </a:ext>
            </a:extLst>
          </p:cNvPr>
          <p:cNvPicPr>
            <a:picLocks noChangeAspect="1"/>
          </p:cNvPicPr>
          <p:nvPr/>
        </p:nvPicPr>
        <p:blipFill>
          <a:blip r:embed="rId5"/>
          <a:stretch>
            <a:fillRect/>
          </a:stretch>
        </p:blipFill>
        <p:spPr>
          <a:xfrm>
            <a:off x="-2596" y="0"/>
            <a:ext cx="5363089" cy="6858000"/>
          </a:xfrm>
          <a:prstGeom prst="rect">
            <a:avLst/>
          </a:prstGeom>
        </p:spPr>
      </p:pic>
      <p:pic>
        <p:nvPicPr>
          <p:cNvPr id="41" name="Picture 40" descr="A person in a military uniform holding a flag&#10;&#10;Description automatically generated with low confidence">
            <a:extLst>
              <a:ext uri="{FF2B5EF4-FFF2-40B4-BE49-F238E27FC236}">
                <a16:creationId xmlns:a16="http://schemas.microsoft.com/office/drawing/2014/main" id="{59FFE76B-ACF5-964D-A62C-FE22BC03E95B}"/>
              </a:ext>
            </a:extLst>
          </p:cNvPr>
          <p:cNvPicPr>
            <a:picLocks noChangeAspect="1"/>
          </p:cNvPicPr>
          <p:nvPr/>
        </p:nvPicPr>
        <p:blipFill>
          <a:blip r:embed="rId6"/>
          <a:stretch>
            <a:fillRect/>
          </a:stretch>
        </p:blipFill>
        <p:spPr>
          <a:xfrm>
            <a:off x="954839" y="1285875"/>
            <a:ext cx="3244388" cy="4489449"/>
          </a:xfrm>
          <a:prstGeom prst="rect">
            <a:avLst/>
          </a:prstGeom>
        </p:spPr>
      </p:pic>
    </p:spTree>
    <p:extLst>
      <p:ext uri="{BB962C8B-B14F-4D97-AF65-F5344CB8AC3E}">
        <p14:creationId xmlns:p14="http://schemas.microsoft.com/office/powerpoint/2010/main" val="35068890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arn(inVertic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dissolv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barn(inVertical)">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edge">
                                      <p:cBhvr>
                                        <p:cTn id="5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100000">
              <a:schemeClr val="accent1">
                <a:lumMod val="97000"/>
                <a:lumOff val="3000"/>
              </a:schemeClr>
            </a:gs>
            <a:gs pos="100000">
              <a:schemeClr val="accent1">
                <a:lumMod val="60000"/>
                <a:lumOff val="40000"/>
              </a:schemeClr>
            </a:gs>
          </a:gsLst>
          <a:lin ang="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CF42-DEE2-AA42-A923-515441473B34}"/>
              </a:ext>
            </a:extLst>
          </p:cNvPr>
          <p:cNvSpPr>
            <a:spLocks noGrp="1"/>
          </p:cNvSpPr>
          <p:nvPr>
            <p:ph type="title"/>
          </p:nvPr>
        </p:nvSpPr>
        <p:spPr>
          <a:xfrm>
            <a:off x="184150" y="142876"/>
            <a:ext cx="2487612" cy="914400"/>
          </a:xfrm>
        </p:spPr>
        <p:txBody>
          <a:bodyPr>
            <a:normAutofit fontScale="90000"/>
          </a:bodyPr>
          <a:lstStyle/>
          <a:p>
            <a:r>
              <a:rPr lang="en-US" sz="3600" b="1" dirty="0">
                <a:solidFill>
                  <a:srgbClr val="FF0000"/>
                </a:solidFill>
                <a:effectLst/>
              </a:rPr>
              <a:t>T</a:t>
            </a:r>
            <a:r>
              <a:rPr lang="en-US" sz="3600" b="1" dirty="0">
                <a:solidFill>
                  <a:srgbClr val="FFFF00"/>
                </a:solidFill>
                <a:effectLst/>
              </a:rPr>
              <a:t>rail: </a:t>
            </a:r>
            <a:br>
              <a:rPr lang="en-US" dirty="0">
                <a:effectLst/>
              </a:rPr>
            </a:br>
            <a:endParaRPr lang="en-US" dirty="0"/>
          </a:p>
        </p:txBody>
      </p:sp>
      <p:sp>
        <p:nvSpPr>
          <p:cNvPr id="4" name="Content Placeholder 3">
            <a:extLst>
              <a:ext uri="{FF2B5EF4-FFF2-40B4-BE49-F238E27FC236}">
                <a16:creationId xmlns:a16="http://schemas.microsoft.com/office/drawing/2014/main" id="{1404E7F3-0106-9549-984B-3CED949321AD}"/>
              </a:ext>
            </a:extLst>
          </p:cNvPr>
          <p:cNvSpPr>
            <a:spLocks noGrp="1"/>
          </p:cNvSpPr>
          <p:nvPr>
            <p:ph sz="half" idx="2"/>
          </p:nvPr>
        </p:nvSpPr>
        <p:spPr>
          <a:xfrm>
            <a:off x="184150" y="1057276"/>
            <a:ext cx="4876800" cy="2547937"/>
          </a:xfrm>
        </p:spPr>
        <p:txBody>
          <a:bodyPr/>
          <a:lstStyle/>
          <a:p>
            <a:r>
              <a:rPr lang="en-US" sz="2400" b="1" dirty="0">
                <a:effectLst/>
              </a:rPr>
              <a:t>You may fallow up with what one person said, and simply acknowledge what another said, </a:t>
            </a:r>
            <a:r>
              <a:rPr lang="en-US" sz="2400" b="1" dirty="0">
                <a:solidFill>
                  <a:srgbClr val="FF0000"/>
                </a:solidFill>
                <a:effectLst/>
              </a:rPr>
              <a:t>but not go down that direction. </a:t>
            </a:r>
          </a:p>
          <a:p>
            <a:endParaRPr lang="en-US" dirty="0"/>
          </a:p>
        </p:txBody>
      </p:sp>
      <p:sp>
        <p:nvSpPr>
          <p:cNvPr id="6" name="Content Placeholder 5">
            <a:extLst>
              <a:ext uri="{FF2B5EF4-FFF2-40B4-BE49-F238E27FC236}">
                <a16:creationId xmlns:a16="http://schemas.microsoft.com/office/drawing/2014/main" id="{43A80AB9-EF6F-8E42-BE02-6458A5F22AB2}"/>
              </a:ext>
            </a:extLst>
          </p:cNvPr>
          <p:cNvSpPr>
            <a:spLocks noGrp="1"/>
          </p:cNvSpPr>
          <p:nvPr>
            <p:ph sz="quarter" idx="4"/>
          </p:nvPr>
        </p:nvSpPr>
        <p:spPr>
          <a:xfrm>
            <a:off x="184149" y="3986212"/>
            <a:ext cx="4876801" cy="2547937"/>
          </a:xfrm>
        </p:spPr>
        <p:txBody>
          <a:bodyPr/>
          <a:lstStyle/>
          <a:p>
            <a:r>
              <a:rPr lang="en-US" sz="2400" b="1" dirty="0">
                <a:effectLst/>
              </a:rPr>
              <a:t>Your </a:t>
            </a:r>
            <a:r>
              <a:rPr lang="en-US" sz="2400" b="1" dirty="0">
                <a:solidFill>
                  <a:srgbClr val="FF0000"/>
                </a:solidFill>
                <a:effectLst/>
              </a:rPr>
              <a:t>compass</a:t>
            </a:r>
            <a:r>
              <a:rPr lang="en-US" sz="2400" b="1" dirty="0">
                <a:effectLst/>
              </a:rPr>
              <a:t> is making sure your </a:t>
            </a:r>
            <a:r>
              <a:rPr lang="en-US" sz="2400" b="1" dirty="0">
                <a:solidFill>
                  <a:srgbClr val="00B050"/>
                </a:solidFill>
                <a:effectLst/>
              </a:rPr>
              <a:t>philosophy</a:t>
            </a:r>
            <a:r>
              <a:rPr lang="en-US" sz="2400" b="1" dirty="0">
                <a:effectLst/>
              </a:rPr>
              <a:t> is clear (“</a:t>
            </a:r>
            <a:r>
              <a:rPr lang="en-US" sz="2400" b="1" dirty="0">
                <a:solidFill>
                  <a:srgbClr val="00B050"/>
                </a:solidFill>
                <a:effectLst/>
              </a:rPr>
              <a:t>Fostering Relationships </a:t>
            </a:r>
            <a:r>
              <a:rPr lang="en-US" sz="2400" b="1" dirty="0">
                <a:effectLst/>
              </a:rPr>
              <a:t>that </a:t>
            </a:r>
            <a:r>
              <a:rPr lang="en-US" sz="2400" b="1" dirty="0">
                <a:solidFill>
                  <a:srgbClr val="00B050"/>
                </a:solidFill>
                <a:effectLst/>
              </a:rPr>
              <a:t>Build Responsible Servant Leaders</a:t>
            </a:r>
            <a:r>
              <a:rPr lang="en-US" sz="2400" b="1" dirty="0">
                <a:effectLst/>
              </a:rPr>
              <a:t>”) and your goal (“</a:t>
            </a:r>
            <a:r>
              <a:rPr lang="en-US" sz="2400" b="1" dirty="0">
                <a:solidFill>
                  <a:srgbClr val="FF0000"/>
                </a:solidFill>
                <a:effectLst/>
              </a:rPr>
              <a:t>Christlikeness</a:t>
            </a:r>
            <a:r>
              <a:rPr lang="en-US" sz="2400" b="1" dirty="0">
                <a:effectLst/>
              </a:rPr>
              <a:t>”). </a:t>
            </a:r>
          </a:p>
          <a:p>
            <a:endParaRPr lang="en-US" dirty="0"/>
          </a:p>
        </p:txBody>
      </p:sp>
      <p:pic>
        <p:nvPicPr>
          <p:cNvPr id="8" name="Picture 7" descr="Icon&#10;&#10;Description automatically generated with low confidence">
            <a:extLst>
              <a:ext uri="{FF2B5EF4-FFF2-40B4-BE49-F238E27FC236}">
                <a16:creationId xmlns:a16="http://schemas.microsoft.com/office/drawing/2014/main" id="{E73F473B-6BEB-DC4A-ABA2-C2F5CDAC85C4}"/>
              </a:ext>
            </a:extLst>
          </p:cNvPr>
          <p:cNvPicPr>
            <a:picLocks noChangeAspect="1"/>
          </p:cNvPicPr>
          <p:nvPr/>
        </p:nvPicPr>
        <p:blipFill>
          <a:blip r:embed="rId2"/>
          <a:stretch>
            <a:fillRect/>
          </a:stretch>
        </p:blipFill>
        <p:spPr>
          <a:xfrm>
            <a:off x="5060950" y="1057276"/>
            <a:ext cx="6667500" cy="3797300"/>
          </a:xfrm>
          <a:prstGeom prst="rect">
            <a:avLst/>
          </a:prstGeom>
        </p:spPr>
      </p:pic>
      <p:pic>
        <p:nvPicPr>
          <p:cNvPr id="10" name="Picture 9" descr="A picture containing outdoor, sky, nature, sunset&#10;&#10;Description automatically generated">
            <a:extLst>
              <a:ext uri="{FF2B5EF4-FFF2-40B4-BE49-F238E27FC236}">
                <a16:creationId xmlns:a16="http://schemas.microsoft.com/office/drawing/2014/main" id="{312974BB-1835-E840-9F37-5893B4781A36}"/>
              </a:ext>
            </a:extLst>
          </p:cNvPr>
          <p:cNvPicPr>
            <a:picLocks noChangeAspect="1"/>
          </p:cNvPicPr>
          <p:nvPr/>
        </p:nvPicPr>
        <p:blipFill>
          <a:blip r:embed="rId3"/>
          <a:stretch>
            <a:fillRect/>
          </a:stretch>
        </p:blipFill>
        <p:spPr>
          <a:xfrm>
            <a:off x="5060950" y="1057276"/>
            <a:ext cx="6667500" cy="5172074"/>
          </a:xfrm>
          <a:prstGeom prst="rect">
            <a:avLst/>
          </a:prstGeom>
        </p:spPr>
      </p:pic>
      <p:pic>
        <p:nvPicPr>
          <p:cNvPr id="5" name="Picture 4">
            <a:extLst>
              <a:ext uri="{FF2B5EF4-FFF2-40B4-BE49-F238E27FC236}">
                <a16:creationId xmlns:a16="http://schemas.microsoft.com/office/drawing/2014/main" id="{C9557103-91ED-AF41-AC9A-19127A070181}"/>
              </a:ext>
            </a:extLst>
          </p:cNvPr>
          <p:cNvPicPr>
            <a:picLocks noChangeAspect="1"/>
          </p:cNvPicPr>
          <p:nvPr/>
        </p:nvPicPr>
        <p:blipFill>
          <a:blip r:embed="rId4"/>
          <a:stretch>
            <a:fillRect/>
          </a:stretch>
        </p:blipFill>
        <p:spPr>
          <a:xfrm>
            <a:off x="5060950" y="1081089"/>
            <a:ext cx="6667500" cy="5172074"/>
          </a:xfrm>
          <a:prstGeom prst="rect">
            <a:avLst/>
          </a:prstGeom>
        </p:spPr>
      </p:pic>
    </p:spTree>
    <p:extLst>
      <p:ext uri="{BB962C8B-B14F-4D97-AF65-F5344CB8AC3E}">
        <p14:creationId xmlns:p14="http://schemas.microsoft.com/office/powerpoint/2010/main" val="27475875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414B3-9C4C-684B-BC59-F11800AF28EE}"/>
              </a:ext>
            </a:extLst>
          </p:cNvPr>
          <p:cNvSpPr txBox="1"/>
          <p:nvPr/>
        </p:nvSpPr>
        <p:spPr>
          <a:xfrm>
            <a:off x="2789646" y="269823"/>
            <a:ext cx="6612708" cy="1569660"/>
          </a:xfrm>
          <a:prstGeom prst="rect">
            <a:avLst/>
          </a:prstGeom>
          <a:noFill/>
        </p:spPr>
        <p:txBody>
          <a:bodyPr wrap="none" rtlCol="0">
            <a:spAutoFit/>
          </a:bodyPr>
          <a:lstStyle/>
          <a:p>
            <a:r>
              <a:rPr lang="en-US" sz="9600" b="1" dirty="0">
                <a:solidFill>
                  <a:srgbClr val="FFFF00"/>
                </a:solidFill>
              </a:rPr>
              <a:t>BREAK OUT</a:t>
            </a:r>
          </a:p>
        </p:txBody>
      </p:sp>
      <p:sp>
        <p:nvSpPr>
          <p:cNvPr id="3" name="TextBox 2">
            <a:extLst>
              <a:ext uri="{FF2B5EF4-FFF2-40B4-BE49-F238E27FC236}">
                <a16:creationId xmlns:a16="http://schemas.microsoft.com/office/drawing/2014/main" id="{1774FAF3-44DF-1B4D-AE8B-66469347BF32}"/>
              </a:ext>
            </a:extLst>
          </p:cNvPr>
          <p:cNvSpPr txBox="1"/>
          <p:nvPr/>
        </p:nvSpPr>
        <p:spPr>
          <a:xfrm>
            <a:off x="2916316" y="1839483"/>
            <a:ext cx="6486038" cy="4431983"/>
          </a:xfrm>
          <a:prstGeom prst="rect">
            <a:avLst/>
          </a:prstGeom>
          <a:noFill/>
        </p:spPr>
        <p:txBody>
          <a:bodyPr wrap="square" rtlCol="0">
            <a:spAutoFit/>
          </a:bodyPr>
          <a:lstStyle/>
          <a:p>
            <a:r>
              <a:rPr lang="en-US" sz="2400" b="1" dirty="0"/>
              <a:t>TLT’s Come up with 2 questions that take a great deal of time, thought, and effort to answer using the  </a:t>
            </a:r>
            <a:r>
              <a:rPr lang="en-US" sz="2400" b="1" dirty="0">
                <a:solidFill>
                  <a:srgbClr val="FFFF00"/>
                </a:solidFill>
              </a:rPr>
              <a:t>6 Key  Points</a:t>
            </a:r>
            <a:r>
              <a:rPr lang="en-US" sz="2400" b="1" dirty="0"/>
              <a:t>  we just learned on </a:t>
            </a:r>
            <a:r>
              <a:rPr lang="en-US" sz="2400" b="1" dirty="0">
                <a:solidFill>
                  <a:srgbClr val="FFFF00"/>
                </a:solidFill>
              </a:rPr>
              <a:t>Asking Questions</a:t>
            </a:r>
            <a:r>
              <a:rPr lang="en-US" sz="2400" b="1" dirty="0"/>
              <a:t>.</a:t>
            </a:r>
          </a:p>
          <a:p>
            <a:r>
              <a:rPr lang="en-US" sz="2400" b="1" dirty="0"/>
              <a:t>            (       AKA            </a:t>
            </a:r>
            <a:r>
              <a:rPr lang="en-US" sz="2400" b="1" dirty="0">
                <a:solidFill>
                  <a:srgbClr val="FF0000"/>
                </a:solidFill>
              </a:rPr>
              <a:t>K  A  T    C  A  T</a:t>
            </a:r>
            <a:r>
              <a:rPr lang="en-US" sz="2400" b="1" dirty="0"/>
              <a:t>       )</a:t>
            </a:r>
          </a:p>
          <a:p>
            <a:endParaRPr lang="en-US" sz="2400" b="1" dirty="0"/>
          </a:p>
          <a:p>
            <a:r>
              <a:rPr lang="en-US" sz="2400" b="1" dirty="0">
                <a:solidFill>
                  <a:srgbClr val="00B050"/>
                </a:solidFill>
              </a:rPr>
              <a:t>Age Group:     </a:t>
            </a:r>
            <a:r>
              <a:rPr lang="en-US" sz="2400" b="1" dirty="0"/>
              <a:t>10-15</a:t>
            </a:r>
          </a:p>
          <a:p>
            <a:endParaRPr lang="en-US" sz="2400" b="1" dirty="0"/>
          </a:p>
          <a:p>
            <a:r>
              <a:rPr lang="en-US" sz="2400" b="1" dirty="0">
                <a:solidFill>
                  <a:srgbClr val="00B050"/>
                </a:solidFill>
              </a:rPr>
              <a:t>Gender:           </a:t>
            </a:r>
            <a:r>
              <a:rPr lang="en-US" sz="2400" b="1" dirty="0"/>
              <a:t>Boys &amp; Girls</a:t>
            </a:r>
          </a:p>
          <a:p>
            <a:endParaRPr lang="en-US" sz="2400" b="1" dirty="0"/>
          </a:p>
          <a:p>
            <a:r>
              <a:rPr lang="en-US" sz="2400" b="1" dirty="0">
                <a:solidFill>
                  <a:srgbClr val="00B050"/>
                </a:solidFill>
              </a:rPr>
              <a:t>DYNAMIC:       </a:t>
            </a:r>
            <a:r>
              <a:rPr lang="en-US" sz="2400" b="1" dirty="0"/>
              <a:t>1 DATA     ;     1 FEELINGS</a:t>
            </a:r>
          </a:p>
          <a:p>
            <a:endParaRPr lang="en-US" b="1" dirty="0"/>
          </a:p>
        </p:txBody>
      </p:sp>
    </p:spTree>
    <p:extLst>
      <p:ext uri="{BB962C8B-B14F-4D97-AF65-F5344CB8AC3E}">
        <p14:creationId xmlns:p14="http://schemas.microsoft.com/office/powerpoint/2010/main" val="83276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3FCA-5D2C-D747-890B-DC5731F08EC7}"/>
              </a:ext>
            </a:extLst>
          </p:cNvPr>
          <p:cNvSpPr>
            <a:spLocks noGrp="1"/>
          </p:cNvSpPr>
          <p:nvPr>
            <p:ph type="ctrTitle"/>
          </p:nvPr>
        </p:nvSpPr>
        <p:spPr>
          <a:xfrm>
            <a:off x="1751012" y="4363271"/>
            <a:ext cx="8676222" cy="1066801"/>
          </a:xfrm>
        </p:spPr>
        <p:txBody>
          <a:bodyPr>
            <a:noAutofit/>
          </a:bodyPr>
          <a:lstStyle/>
          <a:p>
            <a:r>
              <a:rPr lang="en-US" sz="3600" b="1" dirty="0">
                <a:solidFill>
                  <a:srgbClr val="FFFF00"/>
                </a:solidFill>
              </a:rPr>
              <a:t>Two keys on having Great discussions</a:t>
            </a:r>
          </a:p>
        </p:txBody>
      </p:sp>
      <p:sp>
        <p:nvSpPr>
          <p:cNvPr id="3" name="Subtitle 2">
            <a:extLst>
              <a:ext uri="{FF2B5EF4-FFF2-40B4-BE49-F238E27FC236}">
                <a16:creationId xmlns:a16="http://schemas.microsoft.com/office/drawing/2014/main" id="{A12A059A-DEF9-CC47-AB29-B5755ECB5C3D}"/>
              </a:ext>
            </a:extLst>
          </p:cNvPr>
          <p:cNvSpPr>
            <a:spLocks noGrp="1"/>
          </p:cNvSpPr>
          <p:nvPr>
            <p:ph type="subTitle" idx="1"/>
          </p:nvPr>
        </p:nvSpPr>
        <p:spPr>
          <a:xfrm>
            <a:off x="1589649" y="5533584"/>
            <a:ext cx="10058401" cy="722243"/>
          </a:xfrm>
        </p:spPr>
        <p:txBody>
          <a:bodyPr>
            <a:noAutofit/>
          </a:bodyPr>
          <a:lstStyle/>
          <a:p>
            <a:pPr algn="l"/>
            <a:r>
              <a:rPr lang="en-US" sz="4000" b="1" dirty="0">
                <a:solidFill>
                  <a:srgbClr val="FF0000"/>
                </a:solidFill>
              </a:rPr>
              <a:t>       </a:t>
            </a:r>
            <a:r>
              <a:rPr lang="en-US" dirty="0">
                <a:effectLst/>
              </a:rPr>
              <a:t>•  </a:t>
            </a:r>
            <a:r>
              <a:rPr lang="en-US" sz="4000" b="1" dirty="0">
                <a:solidFill>
                  <a:srgbClr val="FF0000"/>
                </a:solidFill>
              </a:rPr>
              <a:t>Commitment            </a:t>
            </a:r>
            <a:r>
              <a:rPr lang="en-US" dirty="0">
                <a:effectLst/>
              </a:rPr>
              <a:t>•  </a:t>
            </a:r>
            <a:r>
              <a:rPr lang="en-US" sz="4000" b="1" dirty="0">
                <a:solidFill>
                  <a:srgbClr val="FF0000"/>
                </a:solidFill>
              </a:rPr>
              <a:t>Variety</a:t>
            </a:r>
          </a:p>
        </p:txBody>
      </p:sp>
      <p:pic>
        <p:nvPicPr>
          <p:cNvPr id="6" name="Picture 5" descr="A picture containing table, wooden, indoor, floor&#10;&#10;Description automatically generated">
            <a:extLst>
              <a:ext uri="{FF2B5EF4-FFF2-40B4-BE49-F238E27FC236}">
                <a16:creationId xmlns:a16="http://schemas.microsoft.com/office/drawing/2014/main" id="{3A61E14D-C669-7D4F-A238-EAECF0447333}"/>
              </a:ext>
            </a:extLst>
          </p:cNvPr>
          <p:cNvPicPr>
            <a:picLocks noChangeAspect="1"/>
          </p:cNvPicPr>
          <p:nvPr/>
        </p:nvPicPr>
        <p:blipFill>
          <a:blip r:embed="rId2"/>
          <a:stretch>
            <a:fillRect/>
          </a:stretch>
        </p:blipFill>
        <p:spPr>
          <a:xfrm>
            <a:off x="0" y="0"/>
            <a:ext cx="12192000" cy="4038600"/>
          </a:xfrm>
          <a:prstGeom prst="rect">
            <a:avLst/>
          </a:prstGeom>
        </p:spPr>
      </p:pic>
    </p:spTree>
    <p:extLst>
      <p:ext uri="{BB962C8B-B14F-4D97-AF65-F5344CB8AC3E}">
        <p14:creationId xmlns:p14="http://schemas.microsoft.com/office/powerpoint/2010/main" val="833088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56FFB-A701-7B4C-8DFC-74E8A0A8FD2D}"/>
              </a:ext>
            </a:extLst>
          </p:cNvPr>
          <p:cNvSpPr>
            <a:spLocks noGrp="1"/>
          </p:cNvSpPr>
          <p:nvPr>
            <p:ph type="title"/>
          </p:nvPr>
        </p:nvSpPr>
        <p:spPr>
          <a:xfrm>
            <a:off x="1757889" y="2895599"/>
            <a:ext cx="8676222" cy="670561"/>
          </a:xfrm>
        </p:spPr>
        <p:txBody>
          <a:bodyPr vert="horz" lIns="91440" tIns="45720" rIns="91440" bIns="45720" rtlCol="0" anchor="b">
            <a:normAutofit/>
          </a:bodyPr>
          <a:lstStyle/>
          <a:p>
            <a:pPr algn="ctr">
              <a:lnSpc>
                <a:spcPct val="90000"/>
              </a:lnSpc>
            </a:pPr>
            <a:r>
              <a:rPr lang="en-US" sz="34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Key One: </a:t>
            </a:r>
            <a:r>
              <a:rPr lang="en-US" sz="3400"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Commitment</a:t>
            </a:r>
          </a:p>
        </p:txBody>
      </p:sp>
      <p:pic>
        <p:nvPicPr>
          <p:cNvPr id="5" name="Picture 4">
            <a:extLst>
              <a:ext uri="{FF2B5EF4-FFF2-40B4-BE49-F238E27FC236}">
                <a16:creationId xmlns:a16="http://schemas.microsoft.com/office/drawing/2014/main" id="{4875527D-E11F-4E75-AE58-72902F6CAA48}"/>
              </a:ext>
            </a:extLst>
          </p:cNvPr>
          <p:cNvPicPr>
            <a:picLocks noChangeAspect="1"/>
          </p:cNvPicPr>
          <p:nvPr/>
        </p:nvPicPr>
        <p:blipFill rotWithShape="1">
          <a:blip r:embed="rId2"/>
          <a:srcRect t="22360" b="25124"/>
          <a:stretch/>
        </p:blipFill>
        <p:spPr>
          <a:xfrm>
            <a:off x="20" y="10"/>
            <a:ext cx="12191980" cy="2773670"/>
          </a:xfrm>
          <a:prstGeom prst="rect">
            <a:avLst/>
          </a:prstGeom>
        </p:spPr>
      </p:pic>
      <p:sp>
        <p:nvSpPr>
          <p:cNvPr id="4" name="TextBox 3">
            <a:extLst>
              <a:ext uri="{FF2B5EF4-FFF2-40B4-BE49-F238E27FC236}">
                <a16:creationId xmlns:a16="http://schemas.microsoft.com/office/drawing/2014/main" id="{5C77D5AA-4ADE-B64F-BFB4-1F0DBFEF4370}"/>
              </a:ext>
            </a:extLst>
          </p:cNvPr>
          <p:cNvSpPr txBox="1"/>
          <p:nvPr/>
        </p:nvSpPr>
        <p:spPr>
          <a:xfrm>
            <a:off x="137160" y="3611881"/>
            <a:ext cx="11917680" cy="73866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You need at least a small commitment from the participants</a:t>
            </a:r>
          </a:p>
          <a:p>
            <a:endParaRPr lang="en-US" dirty="0"/>
          </a:p>
        </p:txBody>
      </p:sp>
      <p:sp>
        <p:nvSpPr>
          <p:cNvPr id="6" name="TextBox 5">
            <a:extLst>
              <a:ext uri="{FF2B5EF4-FFF2-40B4-BE49-F238E27FC236}">
                <a16:creationId xmlns:a16="http://schemas.microsoft.com/office/drawing/2014/main" id="{8DC5ECD7-B8EA-2145-A22C-7411D0A86026}"/>
              </a:ext>
            </a:extLst>
          </p:cNvPr>
          <p:cNvSpPr txBox="1"/>
          <p:nvPr/>
        </p:nvSpPr>
        <p:spPr>
          <a:xfrm>
            <a:off x="137160" y="4404362"/>
            <a:ext cx="11917680" cy="83099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You don’t’ want to present this ”</a:t>
            </a:r>
            <a:r>
              <a:rPr lang="en-US" sz="2400" b="1" dirty="0">
                <a:solidFill>
                  <a:srgbClr val="FF0000"/>
                </a:solidFill>
              </a:rPr>
              <a:t>Commitment</a:t>
            </a:r>
            <a:r>
              <a:rPr lang="en-US" sz="2400" b="1" dirty="0"/>
              <a:t>” as a </a:t>
            </a:r>
            <a:r>
              <a:rPr lang="en-US" sz="2400" b="1" dirty="0">
                <a:solidFill>
                  <a:srgbClr val="FFFF00"/>
                </a:solidFill>
              </a:rPr>
              <a:t>life</a:t>
            </a:r>
            <a:r>
              <a:rPr lang="en-US" sz="2400" b="1" dirty="0"/>
              <a:t>, or </a:t>
            </a:r>
            <a:r>
              <a:rPr lang="en-US" sz="2400" b="1" dirty="0">
                <a:solidFill>
                  <a:srgbClr val="FFFF00"/>
                </a:solidFill>
              </a:rPr>
              <a:t>death matter</a:t>
            </a:r>
            <a:r>
              <a:rPr lang="en-US" sz="2400" b="1" dirty="0"/>
              <a:t>. Example: “</a:t>
            </a:r>
            <a:r>
              <a:rPr lang="en-US" sz="2400" b="1" dirty="0">
                <a:solidFill>
                  <a:srgbClr val="00B050"/>
                </a:solidFill>
              </a:rPr>
              <a:t>Are you willing to die for me right now</a:t>
            </a:r>
            <a:r>
              <a:rPr lang="en-US" sz="2400" b="1" dirty="0"/>
              <a:t>.”</a:t>
            </a:r>
          </a:p>
        </p:txBody>
      </p:sp>
      <p:sp>
        <p:nvSpPr>
          <p:cNvPr id="7" name="TextBox 6">
            <a:extLst>
              <a:ext uri="{FF2B5EF4-FFF2-40B4-BE49-F238E27FC236}">
                <a16:creationId xmlns:a16="http://schemas.microsoft.com/office/drawing/2014/main" id="{111318D9-D15B-E049-9CE3-F0135EF8AE08}"/>
              </a:ext>
            </a:extLst>
          </p:cNvPr>
          <p:cNvSpPr txBox="1"/>
          <p:nvPr/>
        </p:nvSpPr>
        <p:spPr>
          <a:xfrm>
            <a:off x="137160" y="5542448"/>
            <a:ext cx="11917679" cy="46166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All you need for a small commitment is—a “</a:t>
            </a:r>
            <a:r>
              <a:rPr lang="en-US" sz="2400" b="1" dirty="0">
                <a:solidFill>
                  <a:srgbClr val="00B050"/>
                </a:solidFill>
              </a:rPr>
              <a:t>yes</a:t>
            </a:r>
            <a:r>
              <a:rPr lang="en-US" sz="2400" b="1" dirty="0"/>
              <a:t>” or “</a:t>
            </a:r>
            <a:r>
              <a:rPr lang="en-US" sz="2400" b="1" dirty="0">
                <a:solidFill>
                  <a:srgbClr val="FF0000"/>
                </a:solidFill>
              </a:rPr>
              <a:t>no</a:t>
            </a:r>
            <a:r>
              <a:rPr lang="en-US" sz="2400" b="1" dirty="0"/>
              <a:t>” or “</a:t>
            </a:r>
            <a:r>
              <a:rPr lang="en-US" sz="2400" b="1" dirty="0">
                <a:solidFill>
                  <a:srgbClr val="FFC000"/>
                </a:solidFill>
              </a:rPr>
              <a:t>maybe</a:t>
            </a:r>
            <a:r>
              <a:rPr lang="en-US" sz="2400" b="1" dirty="0"/>
              <a:t>”</a:t>
            </a:r>
          </a:p>
        </p:txBody>
      </p:sp>
      <p:pic>
        <p:nvPicPr>
          <p:cNvPr id="9" name="Picture 8" descr="Logo, icon&#10;&#10;Description automatically generated">
            <a:extLst>
              <a:ext uri="{FF2B5EF4-FFF2-40B4-BE49-F238E27FC236}">
                <a16:creationId xmlns:a16="http://schemas.microsoft.com/office/drawing/2014/main" id="{DB6F6E2E-05F2-314D-86AA-5E982B7AAA63}"/>
              </a:ext>
            </a:extLst>
          </p:cNvPr>
          <p:cNvPicPr>
            <a:picLocks noChangeAspect="1"/>
          </p:cNvPicPr>
          <p:nvPr/>
        </p:nvPicPr>
        <p:blipFill>
          <a:blip r:embed="rId3"/>
          <a:stretch>
            <a:fillRect/>
          </a:stretch>
        </p:blipFill>
        <p:spPr>
          <a:xfrm>
            <a:off x="0" y="0"/>
            <a:ext cx="12191980" cy="2773670"/>
          </a:xfrm>
          <a:prstGeom prst="rect">
            <a:avLst/>
          </a:prstGeom>
        </p:spPr>
      </p:pic>
    </p:spTree>
    <p:extLst>
      <p:ext uri="{BB962C8B-B14F-4D97-AF65-F5344CB8AC3E}">
        <p14:creationId xmlns:p14="http://schemas.microsoft.com/office/powerpoint/2010/main" val="1066727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style.rotation</p:attrName>
                                        </p:attrNameLst>
                                      </p:cBhvr>
                                      <p:tavLst>
                                        <p:tav tm="0">
                                          <p:val>
                                            <p:fltVal val="720"/>
                                          </p:val>
                                        </p:tav>
                                        <p:tav tm="100000">
                                          <p:val>
                                            <p:fltVal val="0"/>
                                          </p:val>
                                        </p:tav>
                                      </p:tavLst>
                                    </p:anim>
                                    <p:anim calcmode="lin" valueType="num">
                                      <p:cBhvr>
                                        <p:cTn id="23" dur="2000" fill="hold"/>
                                        <p:tgtEl>
                                          <p:spTgt spid="9"/>
                                        </p:tgtEl>
                                        <p:attrNameLst>
                                          <p:attrName>ppt_h</p:attrName>
                                        </p:attrNameLst>
                                      </p:cBhvr>
                                      <p:tavLst>
                                        <p:tav tm="0">
                                          <p:val>
                                            <p:fltVal val="0"/>
                                          </p:val>
                                        </p:tav>
                                        <p:tav tm="100000">
                                          <p:val>
                                            <p:strVal val="#ppt_h"/>
                                          </p:val>
                                        </p:tav>
                                      </p:tavLst>
                                    </p:anim>
                                    <p:anim calcmode="lin" valueType="num">
                                      <p:cBhvr>
                                        <p:cTn id="24"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F62F-E45F-CE45-B60F-43980FC617CB}"/>
              </a:ext>
            </a:extLst>
          </p:cNvPr>
          <p:cNvSpPr>
            <a:spLocks noGrp="1"/>
          </p:cNvSpPr>
          <p:nvPr>
            <p:ph type="title"/>
          </p:nvPr>
        </p:nvSpPr>
        <p:spPr>
          <a:xfrm>
            <a:off x="0" y="111512"/>
            <a:ext cx="9905998" cy="707886"/>
          </a:xfrm>
        </p:spPr>
        <p:txBody>
          <a:bodyPr>
            <a:normAutofit/>
          </a:bodyPr>
          <a:lstStyle/>
          <a:p>
            <a:r>
              <a:rPr lang="en-US" b="1" dirty="0">
                <a:solidFill>
                  <a:srgbClr val="FFFF00"/>
                </a:solidFill>
              </a:rPr>
              <a:t>Key two: </a:t>
            </a:r>
            <a:r>
              <a:rPr lang="en-US" b="1" dirty="0">
                <a:solidFill>
                  <a:srgbClr val="FF0000"/>
                </a:solidFill>
              </a:rPr>
              <a:t>Variety</a:t>
            </a:r>
          </a:p>
        </p:txBody>
      </p:sp>
      <p:sp>
        <p:nvSpPr>
          <p:cNvPr id="3" name="Content Placeholder 2">
            <a:extLst>
              <a:ext uri="{FF2B5EF4-FFF2-40B4-BE49-F238E27FC236}">
                <a16:creationId xmlns:a16="http://schemas.microsoft.com/office/drawing/2014/main" id="{B525B531-61DB-3347-8312-A8010B79B568}"/>
              </a:ext>
            </a:extLst>
          </p:cNvPr>
          <p:cNvSpPr>
            <a:spLocks noGrp="1"/>
          </p:cNvSpPr>
          <p:nvPr>
            <p:ph idx="1"/>
          </p:nvPr>
        </p:nvSpPr>
        <p:spPr>
          <a:xfrm>
            <a:off x="1141411" y="3746810"/>
            <a:ext cx="9905998" cy="1010576"/>
          </a:xfrm>
        </p:spPr>
        <p:txBody>
          <a:bodyPr>
            <a:normAutofit/>
          </a:bodyPr>
          <a:lstStyle/>
          <a:p>
            <a:r>
              <a:rPr lang="en-US" sz="2400" b="1" dirty="0"/>
              <a:t>You need a variety of responses. If everyone answers the same there’s no discussion.</a:t>
            </a:r>
          </a:p>
        </p:txBody>
      </p:sp>
      <p:sp>
        <p:nvSpPr>
          <p:cNvPr id="4" name="TextBox 3">
            <a:extLst>
              <a:ext uri="{FF2B5EF4-FFF2-40B4-BE49-F238E27FC236}">
                <a16:creationId xmlns:a16="http://schemas.microsoft.com/office/drawing/2014/main" id="{017B0A36-4559-7D40-A7F1-AA51446AF34D}"/>
              </a:ext>
            </a:extLst>
          </p:cNvPr>
          <p:cNvSpPr txBox="1"/>
          <p:nvPr/>
        </p:nvSpPr>
        <p:spPr>
          <a:xfrm>
            <a:off x="1141411" y="4757386"/>
            <a:ext cx="9905997" cy="400110"/>
          </a:xfrm>
          <a:prstGeom prst="rect">
            <a:avLst/>
          </a:prstGeom>
          <a:noFill/>
        </p:spPr>
        <p:txBody>
          <a:bodyPr wrap="square" rtlCol="0">
            <a:spAutoFit/>
          </a:bodyPr>
          <a:lstStyle/>
          <a:p>
            <a:pPr>
              <a:buFont typeface="Wingdings" pitchFamily="2" charset="2"/>
              <a:buChar char="ü"/>
            </a:pPr>
            <a:r>
              <a:rPr lang="en-US" sz="2000" b="1" dirty="0"/>
              <a:t>Example if you ask the question: “</a:t>
            </a:r>
            <a:r>
              <a:rPr lang="en-US" sz="2000" b="1" dirty="0">
                <a:solidFill>
                  <a:srgbClr val="0070C0"/>
                </a:solidFill>
              </a:rPr>
              <a:t>Do you love Jesus?</a:t>
            </a:r>
            <a:r>
              <a:rPr lang="en-US" sz="2000" b="1" dirty="0"/>
              <a:t>”</a:t>
            </a:r>
          </a:p>
        </p:txBody>
      </p:sp>
      <p:sp>
        <p:nvSpPr>
          <p:cNvPr id="5" name="TextBox 4">
            <a:extLst>
              <a:ext uri="{FF2B5EF4-FFF2-40B4-BE49-F238E27FC236}">
                <a16:creationId xmlns:a16="http://schemas.microsoft.com/office/drawing/2014/main" id="{98CEC0BF-C0D7-A646-978D-BC383B7532DB}"/>
              </a:ext>
            </a:extLst>
          </p:cNvPr>
          <p:cNvSpPr txBox="1"/>
          <p:nvPr/>
        </p:nvSpPr>
        <p:spPr>
          <a:xfrm>
            <a:off x="1141413" y="5472115"/>
            <a:ext cx="9905996" cy="400110"/>
          </a:xfrm>
          <a:prstGeom prst="rect">
            <a:avLst/>
          </a:prstGeom>
          <a:noFill/>
        </p:spPr>
        <p:txBody>
          <a:bodyPr wrap="square" rtlCol="0">
            <a:spAutoFit/>
          </a:bodyPr>
          <a:lstStyle/>
          <a:p>
            <a:pPr>
              <a:buFont typeface="Arial" panose="020B0604020202020204" pitchFamily="34" charset="0"/>
              <a:buChar char="•"/>
            </a:pPr>
            <a:r>
              <a:rPr lang="en-US" sz="2000" b="1" dirty="0"/>
              <a:t>To get variety answers you would ask:</a:t>
            </a:r>
          </a:p>
        </p:txBody>
      </p:sp>
      <p:sp>
        <p:nvSpPr>
          <p:cNvPr id="6" name="TextBox 5">
            <a:extLst>
              <a:ext uri="{FF2B5EF4-FFF2-40B4-BE49-F238E27FC236}">
                <a16:creationId xmlns:a16="http://schemas.microsoft.com/office/drawing/2014/main" id="{5765CCE9-08E9-5F47-AA84-657FFD15F03E}"/>
              </a:ext>
            </a:extLst>
          </p:cNvPr>
          <p:cNvSpPr txBox="1"/>
          <p:nvPr/>
        </p:nvSpPr>
        <p:spPr>
          <a:xfrm>
            <a:off x="1141413" y="5879068"/>
            <a:ext cx="9905996" cy="400110"/>
          </a:xfrm>
          <a:prstGeom prst="rect">
            <a:avLst/>
          </a:prstGeom>
          <a:noFill/>
        </p:spPr>
        <p:txBody>
          <a:bodyPr wrap="square" rtlCol="0">
            <a:spAutoFit/>
          </a:bodyPr>
          <a:lstStyle/>
          <a:p>
            <a:pPr>
              <a:buFont typeface="Wingdings" pitchFamily="2" charset="2"/>
              <a:buChar char="ü"/>
            </a:pPr>
            <a:r>
              <a:rPr lang="en-US" sz="2000" b="1" dirty="0"/>
              <a:t>Example: “</a:t>
            </a:r>
            <a:r>
              <a:rPr lang="en-US" sz="2000" b="1" dirty="0">
                <a:solidFill>
                  <a:srgbClr val="FF0000"/>
                </a:solidFill>
              </a:rPr>
              <a:t>What are some of the ways Christians show their love for Jesus?</a:t>
            </a:r>
            <a:r>
              <a:rPr lang="en-US" sz="2000" b="1" dirty="0"/>
              <a:t>”</a:t>
            </a:r>
            <a:r>
              <a:rPr lang="en-US" sz="2000" b="1" dirty="0">
                <a:solidFill>
                  <a:srgbClr val="FF0000"/>
                </a:solidFill>
              </a:rPr>
              <a:t> </a:t>
            </a:r>
          </a:p>
        </p:txBody>
      </p:sp>
      <p:pic>
        <p:nvPicPr>
          <p:cNvPr id="9" name="Picture 8" descr="A group of people smiling&#10;&#10;Description automatically generated with medium confidence">
            <a:extLst>
              <a:ext uri="{FF2B5EF4-FFF2-40B4-BE49-F238E27FC236}">
                <a16:creationId xmlns:a16="http://schemas.microsoft.com/office/drawing/2014/main" id="{C102B0DE-77B5-664E-8C5B-8506725B2D82}"/>
              </a:ext>
            </a:extLst>
          </p:cNvPr>
          <p:cNvPicPr>
            <a:picLocks noChangeAspect="1"/>
          </p:cNvPicPr>
          <p:nvPr/>
        </p:nvPicPr>
        <p:blipFill>
          <a:blip r:embed="rId2"/>
          <a:stretch>
            <a:fillRect/>
          </a:stretch>
        </p:blipFill>
        <p:spPr>
          <a:xfrm>
            <a:off x="1422400" y="819398"/>
            <a:ext cx="9304969" cy="2927412"/>
          </a:xfrm>
          <a:prstGeom prst="rect">
            <a:avLst/>
          </a:prstGeom>
        </p:spPr>
      </p:pic>
    </p:spTree>
    <p:extLst>
      <p:ext uri="{BB962C8B-B14F-4D97-AF65-F5344CB8AC3E}">
        <p14:creationId xmlns:p14="http://schemas.microsoft.com/office/powerpoint/2010/main" val="346862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Scale>
                                      <p:cBhvr>
                                        <p:cTn id="3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5"/>
                                        </p:tgtEl>
                                        <p:attrNameLst>
                                          <p:attrName>ppt_x</p:attrName>
                                          <p:attrName>ppt_y</p:attrName>
                                        </p:attrNameLst>
                                      </p:cBhvr>
                                    </p:animMotion>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02BE-A2EC-B147-9E3A-7AB4E0012FF0}"/>
              </a:ext>
            </a:extLst>
          </p:cNvPr>
          <p:cNvSpPr>
            <a:spLocks noGrp="1"/>
          </p:cNvSpPr>
          <p:nvPr>
            <p:ph type="title"/>
          </p:nvPr>
        </p:nvSpPr>
        <p:spPr>
          <a:xfrm>
            <a:off x="101601" y="174172"/>
            <a:ext cx="5646056" cy="800791"/>
          </a:xfrm>
        </p:spPr>
        <p:txBody>
          <a:bodyPr vert="horz" lIns="91440" tIns="45720" rIns="91440" bIns="45720" rtlCol="0" anchor="ctr">
            <a:normAutofit/>
          </a:bodyPr>
          <a:lstStyle/>
          <a:p>
            <a:r>
              <a:rPr lang="en-US" sz="2800" b="1" dirty="0">
                <a:solidFill>
                  <a:srgbClr val="FFFF00"/>
                </a:solidFill>
              </a:rPr>
              <a:t>Key Two: </a:t>
            </a:r>
            <a:r>
              <a:rPr lang="en-US" sz="2800" b="1" dirty="0">
                <a:solidFill>
                  <a:srgbClr val="FF0000"/>
                </a:solidFill>
              </a:rPr>
              <a:t>Variety</a:t>
            </a:r>
            <a:r>
              <a:rPr lang="en-US" sz="2800" b="1" dirty="0"/>
              <a:t> (continued)</a:t>
            </a:r>
          </a:p>
        </p:txBody>
      </p:sp>
      <p:sp>
        <p:nvSpPr>
          <p:cNvPr id="4" name="TextBox 3">
            <a:extLst>
              <a:ext uri="{FF2B5EF4-FFF2-40B4-BE49-F238E27FC236}">
                <a16:creationId xmlns:a16="http://schemas.microsoft.com/office/drawing/2014/main" id="{14AEDA39-6E5B-A64E-8E94-6FC48ED7EB5B}"/>
              </a:ext>
            </a:extLst>
          </p:cNvPr>
          <p:cNvSpPr txBox="1"/>
          <p:nvPr/>
        </p:nvSpPr>
        <p:spPr>
          <a:xfrm>
            <a:off x="101601" y="1244599"/>
            <a:ext cx="4530574" cy="1571172"/>
          </a:xfrm>
          <a:prstGeom prst="rect">
            <a:avLst/>
          </a:prstGeom>
        </p:spPr>
        <p:txBody>
          <a:bodyPr vert="horz" lIns="91440" tIns="45720" rIns="91440" bIns="45720" rtlCol="0" anchor="t">
            <a:noAutofit/>
          </a:bodyPr>
          <a:lstStyle/>
          <a:p>
            <a:pPr marL="285750" indent="-285750">
              <a:spcBef>
                <a:spcPct val="20000"/>
              </a:spcBef>
              <a:spcAft>
                <a:spcPts val="600"/>
              </a:spcAft>
              <a:buClr>
                <a:schemeClr val="tx1"/>
              </a:buClr>
              <a:buSzPct val="100000"/>
              <a:buFont typeface="Arial" panose="020B0604020202020204" pitchFamily="34" charset="0"/>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questions need to be worded in such a way that it awakens more than one answer in the mind.</a:t>
            </a:r>
          </a:p>
        </p:txBody>
      </p:sp>
      <p:pic>
        <p:nvPicPr>
          <p:cNvPr id="7" name="Picture 6" descr="A group of people smiling&#10;&#10;Description automatically generated with medium confidence">
            <a:extLst>
              <a:ext uri="{FF2B5EF4-FFF2-40B4-BE49-F238E27FC236}">
                <a16:creationId xmlns:a16="http://schemas.microsoft.com/office/drawing/2014/main" id="{7D1E8F41-AF02-FF49-8BED-1BF44578C202}"/>
              </a:ext>
            </a:extLst>
          </p:cNvPr>
          <p:cNvPicPr>
            <a:picLocks noChangeAspect="1"/>
          </p:cNvPicPr>
          <p:nvPr/>
        </p:nvPicPr>
        <p:blipFill>
          <a:blip r:embed="rId2"/>
          <a:stretch>
            <a:fillRect/>
          </a:stretch>
        </p:blipFill>
        <p:spPr>
          <a:xfrm>
            <a:off x="4632175" y="1134983"/>
            <a:ext cx="6916633" cy="458803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9" name="TextBox 8">
            <a:extLst>
              <a:ext uri="{FF2B5EF4-FFF2-40B4-BE49-F238E27FC236}">
                <a16:creationId xmlns:a16="http://schemas.microsoft.com/office/drawing/2014/main" id="{2503D69F-F8C1-D545-9F57-CA29ED70A231}"/>
              </a:ext>
            </a:extLst>
          </p:cNvPr>
          <p:cNvSpPr txBox="1"/>
          <p:nvPr/>
        </p:nvSpPr>
        <p:spPr>
          <a:xfrm>
            <a:off x="101601" y="2819399"/>
            <a:ext cx="4530573" cy="83099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Obstacles to overcome before hand:</a:t>
            </a:r>
          </a:p>
        </p:txBody>
      </p:sp>
      <p:sp>
        <p:nvSpPr>
          <p:cNvPr id="10" name="TextBox 9">
            <a:extLst>
              <a:ext uri="{FF2B5EF4-FFF2-40B4-BE49-F238E27FC236}">
                <a16:creationId xmlns:a16="http://schemas.microsoft.com/office/drawing/2014/main" id="{B3F11D43-C33C-DB4F-B8FF-D8C0D627DABA}"/>
              </a:ext>
            </a:extLst>
          </p:cNvPr>
          <p:cNvSpPr txBox="1"/>
          <p:nvPr/>
        </p:nvSpPr>
        <p:spPr>
          <a:xfrm>
            <a:off x="643191" y="4132708"/>
            <a:ext cx="3988982" cy="830997"/>
          </a:xfrm>
          <a:prstGeom prst="rect">
            <a:avLst/>
          </a:prstGeom>
          <a:noFill/>
        </p:spPr>
        <p:txBody>
          <a:bodyPr wrap="square" rtlCol="0">
            <a:spAutoFit/>
          </a:bodyPr>
          <a:lstStyle/>
          <a:p>
            <a:pPr marL="285750" indent="-285750">
              <a:buFont typeface="Wingdings" pitchFamily="2" charset="2"/>
              <a:buChar char="ü"/>
            </a:pPr>
            <a:r>
              <a:rPr lang="en-US" sz="2400" b="1" dirty="0"/>
              <a:t>Know the size of your group.</a:t>
            </a:r>
          </a:p>
        </p:txBody>
      </p:sp>
      <p:sp>
        <p:nvSpPr>
          <p:cNvPr id="11" name="TextBox 10">
            <a:extLst>
              <a:ext uri="{FF2B5EF4-FFF2-40B4-BE49-F238E27FC236}">
                <a16:creationId xmlns:a16="http://schemas.microsoft.com/office/drawing/2014/main" id="{4C3AE44D-B0C2-5A44-BB46-DC7558B86EBA}"/>
              </a:ext>
            </a:extLst>
          </p:cNvPr>
          <p:cNvSpPr txBox="1"/>
          <p:nvPr/>
        </p:nvSpPr>
        <p:spPr>
          <a:xfrm>
            <a:off x="643192" y="5076685"/>
            <a:ext cx="3988981" cy="830997"/>
          </a:xfrm>
          <a:prstGeom prst="rect">
            <a:avLst/>
          </a:prstGeom>
          <a:noFill/>
        </p:spPr>
        <p:txBody>
          <a:bodyPr wrap="square" rtlCol="0">
            <a:spAutoFit/>
          </a:bodyPr>
          <a:lstStyle/>
          <a:p>
            <a:pPr marL="285750" indent="-285750">
              <a:buFont typeface="Wingdings" pitchFamily="2" charset="2"/>
              <a:buChar char="ü"/>
            </a:pPr>
            <a:r>
              <a:rPr lang="en-US" sz="2400" b="1" dirty="0"/>
              <a:t>Know the format &amp; style of your group.</a:t>
            </a:r>
          </a:p>
        </p:txBody>
      </p:sp>
    </p:spTree>
    <p:extLst>
      <p:ext uri="{BB962C8B-B14F-4D97-AF65-F5344CB8AC3E}">
        <p14:creationId xmlns:p14="http://schemas.microsoft.com/office/powerpoint/2010/main" val="2227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Scale>
                                      <p:cBhvr>
                                        <p:cTn id="4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0"/>
                                        </p:tgtEl>
                                        <p:attrNameLst>
                                          <p:attrName>ppt_x</p:attrName>
                                          <p:attrName>ppt_y</p:attrName>
                                        </p:attrNameLst>
                                      </p:cBhvr>
                                    </p:animMotion>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Scale>
                                      <p:cBhvr>
                                        <p:cTn id="50"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1"/>
                                        </p:tgtEl>
                                        <p:attrNameLst>
                                          <p:attrName>ppt_x</p:attrName>
                                          <p:attrName>ppt_y</p:attrName>
                                        </p:attrNameLst>
                                      </p:cBhvr>
                                    </p:animMotion>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414B3-9C4C-684B-BC59-F11800AF28EE}"/>
              </a:ext>
            </a:extLst>
          </p:cNvPr>
          <p:cNvSpPr txBox="1"/>
          <p:nvPr/>
        </p:nvSpPr>
        <p:spPr>
          <a:xfrm>
            <a:off x="3325850" y="209862"/>
            <a:ext cx="5540299" cy="1323439"/>
          </a:xfrm>
          <a:prstGeom prst="rect">
            <a:avLst/>
          </a:prstGeom>
          <a:noFill/>
        </p:spPr>
        <p:txBody>
          <a:bodyPr wrap="none" rtlCol="0">
            <a:spAutoFit/>
          </a:bodyPr>
          <a:lstStyle/>
          <a:p>
            <a:r>
              <a:rPr lang="en-US" sz="8000" b="1" dirty="0">
                <a:solidFill>
                  <a:srgbClr val="FFFF00"/>
                </a:solidFill>
              </a:rPr>
              <a:t>BREAK OUT</a:t>
            </a:r>
          </a:p>
        </p:txBody>
      </p:sp>
      <p:sp>
        <p:nvSpPr>
          <p:cNvPr id="3" name="TextBox 2">
            <a:extLst>
              <a:ext uri="{FF2B5EF4-FFF2-40B4-BE49-F238E27FC236}">
                <a16:creationId xmlns:a16="http://schemas.microsoft.com/office/drawing/2014/main" id="{1774FAF3-44DF-1B4D-AE8B-66469347BF32}"/>
              </a:ext>
            </a:extLst>
          </p:cNvPr>
          <p:cNvSpPr txBox="1"/>
          <p:nvPr/>
        </p:nvSpPr>
        <p:spPr>
          <a:xfrm>
            <a:off x="2852980" y="1968015"/>
            <a:ext cx="6486038" cy="4401205"/>
          </a:xfrm>
          <a:prstGeom prst="rect">
            <a:avLst/>
          </a:prstGeom>
          <a:noFill/>
        </p:spPr>
        <p:txBody>
          <a:bodyPr wrap="square" rtlCol="0">
            <a:spAutoFit/>
          </a:bodyPr>
          <a:lstStyle/>
          <a:p>
            <a:r>
              <a:rPr lang="en-US" sz="2000" b="1" dirty="0"/>
              <a:t>TLT’s Come up with </a:t>
            </a:r>
            <a:r>
              <a:rPr lang="en-US" sz="2000" b="1" dirty="0">
                <a:solidFill>
                  <a:srgbClr val="FF0000"/>
                </a:solidFill>
              </a:rPr>
              <a:t>2 questions </a:t>
            </a:r>
            <a:r>
              <a:rPr lang="en-US" sz="2000" b="1" dirty="0"/>
              <a:t>using the  </a:t>
            </a:r>
            <a:r>
              <a:rPr lang="en-US" sz="2000" b="1" dirty="0">
                <a:solidFill>
                  <a:srgbClr val="FFFF00"/>
                </a:solidFill>
              </a:rPr>
              <a:t>Two keys on having Great discussions</a:t>
            </a:r>
            <a:r>
              <a:rPr lang="en-US" sz="2000" b="1" dirty="0"/>
              <a:t>.</a:t>
            </a:r>
          </a:p>
          <a:p>
            <a:r>
              <a:rPr lang="en-US" sz="2000" b="1" dirty="0"/>
              <a:t>Example: </a:t>
            </a:r>
          </a:p>
          <a:p>
            <a:r>
              <a:rPr lang="en-US" dirty="0"/>
              <a:t>—a </a:t>
            </a:r>
            <a:r>
              <a:rPr lang="en-US" sz="2000" b="1" dirty="0"/>
              <a:t>“</a:t>
            </a:r>
            <a:r>
              <a:rPr lang="en-US" sz="2000" b="1" dirty="0">
                <a:solidFill>
                  <a:srgbClr val="00B050"/>
                </a:solidFill>
              </a:rPr>
              <a:t>yes</a:t>
            </a:r>
            <a:r>
              <a:rPr lang="en-US" sz="2000" b="1" dirty="0"/>
              <a:t>” or “</a:t>
            </a:r>
            <a:r>
              <a:rPr lang="en-US" sz="2000" b="1" dirty="0">
                <a:solidFill>
                  <a:srgbClr val="FF0000"/>
                </a:solidFill>
              </a:rPr>
              <a:t>no</a:t>
            </a:r>
            <a:r>
              <a:rPr lang="en-US" sz="2000" b="1" dirty="0"/>
              <a:t>” or “</a:t>
            </a:r>
            <a:r>
              <a:rPr lang="en-US" sz="2000" b="1" dirty="0">
                <a:solidFill>
                  <a:srgbClr val="FFC000"/>
                </a:solidFill>
              </a:rPr>
              <a:t>maybe</a:t>
            </a:r>
            <a:r>
              <a:rPr lang="en-US" sz="2000" b="1" dirty="0"/>
              <a:t>” &amp; “</a:t>
            </a:r>
            <a:r>
              <a:rPr lang="en-US" sz="2000" b="1" dirty="0">
                <a:solidFill>
                  <a:srgbClr val="FFFF00"/>
                </a:solidFill>
              </a:rPr>
              <a:t>Variety</a:t>
            </a:r>
            <a:r>
              <a:rPr lang="en-US" sz="2000" b="1" dirty="0"/>
              <a:t>”.</a:t>
            </a:r>
          </a:p>
          <a:p>
            <a:endParaRPr lang="en-US" sz="2000" b="1" dirty="0"/>
          </a:p>
          <a:p>
            <a:endParaRPr lang="en-US" sz="2000" b="1" dirty="0"/>
          </a:p>
          <a:p>
            <a:endParaRPr lang="en-US" sz="2000" b="1" dirty="0"/>
          </a:p>
          <a:p>
            <a:r>
              <a:rPr lang="en-US" sz="2000" b="1" dirty="0">
                <a:solidFill>
                  <a:srgbClr val="00B050"/>
                </a:solidFill>
              </a:rPr>
              <a:t>DYNAMIC:       </a:t>
            </a:r>
            <a:r>
              <a:rPr lang="en-US" sz="2000" b="1" dirty="0"/>
              <a:t>1 DATA     ;     1 FEELINGS</a:t>
            </a:r>
          </a:p>
          <a:p>
            <a:endParaRPr lang="en-US" sz="2000" b="1" dirty="0"/>
          </a:p>
          <a:p>
            <a:r>
              <a:rPr lang="en-US" sz="2000" b="1" dirty="0">
                <a:solidFill>
                  <a:srgbClr val="00B050"/>
                </a:solidFill>
              </a:rPr>
              <a:t>Scene:</a:t>
            </a:r>
            <a:r>
              <a:rPr lang="en-US" sz="2000" b="1" dirty="0"/>
              <a:t>             Baltimore Aquarium TRIP</a:t>
            </a:r>
          </a:p>
          <a:p>
            <a:endParaRPr lang="en-US" sz="2000" b="1" dirty="0"/>
          </a:p>
          <a:p>
            <a:r>
              <a:rPr lang="en-US" sz="2000" b="1" dirty="0">
                <a:solidFill>
                  <a:srgbClr val="00B050"/>
                </a:solidFill>
              </a:rPr>
              <a:t>Age Group:     </a:t>
            </a:r>
            <a:r>
              <a:rPr lang="en-US" sz="2000" b="1" dirty="0"/>
              <a:t>10-15</a:t>
            </a:r>
          </a:p>
          <a:p>
            <a:endParaRPr lang="en-US" sz="2000" b="1" dirty="0"/>
          </a:p>
          <a:p>
            <a:r>
              <a:rPr lang="en-US" sz="2000" b="1" dirty="0">
                <a:solidFill>
                  <a:srgbClr val="00B050"/>
                </a:solidFill>
              </a:rPr>
              <a:t>Gender:           </a:t>
            </a:r>
            <a:r>
              <a:rPr lang="en-US" sz="2000" b="1" dirty="0"/>
              <a:t>Boys &amp; Girls</a:t>
            </a:r>
          </a:p>
        </p:txBody>
      </p:sp>
    </p:spTree>
    <p:extLst>
      <p:ext uri="{BB962C8B-B14F-4D97-AF65-F5344CB8AC3E}">
        <p14:creationId xmlns:p14="http://schemas.microsoft.com/office/powerpoint/2010/main" val="44220193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50DC1B-1F27-4006-9B95-BA648EFEDE6D}"/>
              </a:ext>
            </a:extLst>
          </p:cNvPr>
          <p:cNvPicPr>
            <a:picLocks noChangeAspect="1"/>
          </p:cNvPicPr>
          <p:nvPr/>
        </p:nvPicPr>
        <p:blipFill rotWithShape="1">
          <a:blip r:embed="rId2"/>
          <a:srcRect t="7787"/>
          <a:stretch/>
        </p:blipFill>
        <p:spPr>
          <a:xfrm>
            <a:off x="20" y="10"/>
            <a:ext cx="12191980" cy="6857990"/>
          </a:xfrm>
          <a:prstGeom prst="rect">
            <a:avLst/>
          </a:prstGeom>
        </p:spPr>
      </p:pic>
      <p:sp useBgFill="1">
        <p:nvSpPr>
          <p:cNvPr id="16" name="Rounded Rectangle 9">
            <a:extLst>
              <a:ext uri="{FF2B5EF4-FFF2-40B4-BE49-F238E27FC236}">
                <a16:creationId xmlns:a16="http://schemas.microsoft.com/office/drawing/2014/main" id="{377641A3-0AD1-47C4-888F-5D557BC9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6889" y="1846512"/>
            <a:ext cx="8998224" cy="3164976"/>
          </a:xfrm>
          <a:prstGeom prst="roundRect">
            <a:avLst>
              <a:gd name="adj" fmla="val 4629"/>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C1EF3BD-1A88-F245-802E-278C1EED1FB8}"/>
              </a:ext>
            </a:extLst>
          </p:cNvPr>
          <p:cNvSpPr>
            <a:spLocks noGrp="1"/>
          </p:cNvSpPr>
          <p:nvPr>
            <p:ph type="title"/>
          </p:nvPr>
        </p:nvSpPr>
        <p:spPr>
          <a:xfrm>
            <a:off x="1751012" y="2007703"/>
            <a:ext cx="8676222" cy="1802297"/>
          </a:xfrm>
        </p:spPr>
        <p:txBody>
          <a:bodyPr vert="horz" lIns="91440" tIns="45720" rIns="91440" bIns="45720" rtlCol="0" anchor="b">
            <a:normAutofit/>
          </a:bodyPr>
          <a:lstStyle/>
          <a:p>
            <a:pPr algn="ctr">
              <a:lnSpc>
                <a:spcPct val="90000"/>
              </a:lnSpc>
            </a:pPr>
            <a:r>
              <a:rPr lang="en-US" sz="23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“Knowing where you are going enables you to ask the right kinds of questions along the way. . . .</a:t>
            </a:r>
            <a:br>
              <a:rPr lang="en-US" sz="23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23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 . . .there are basic techniques for asking questions, which is more of an art than a science.”</a:t>
            </a:r>
          </a:p>
        </p:txBody>
      </p:sp>
      <p:sp>
        <p:nvSpPr>
          <p:cNvPr id="9" name="Text Placeholder 8">
            <a:extLst>
              <a:ext uri="{FF2B5EF4-FFF2-40B4-BE49-F238E27FC236}">
                <a16:creationId xmlns:a16="http://schemas.microsoft.com/office/drawing/2014/main" id="{107931D7-2CDE-A940-936C-37DDE3AFFFD6}"/>
              </a:ext>
            </a:extLst>
          </p:cNvPr>
          <p:cNvSpPr>
            <a:spLocks noGrp="1"/>
          </p:cNvSpPr>
          <p:nvPr>
            <p:ph type="body" idx="1"/>
          </p:nvPr>
        </p:nvSpPr>
        <p:spPr>
          <a:xfrm>
            <a:off x="1751012" y="3886200"/>
            <a:ext cx="8676222" cy="795587"/>
          </a:xfrm>
        </p:spPr>
        <p:txBody>
          <a:bodyPr vert="horz" lIns="91440" tIns="45720" rIns="91440" bIns="45720" rtlCol="0" anchor="t">
            <a:normAutofit/>
          </a:bodyPr>
          <a:lstStyle/>
          <a:p>
            <a:pPr marL="0" indent="0" algn="ctr"/>
            <a:r>
              <a:rPr lang="en-US" b="1" i="1" dirty="0">
                <a:solidFill>
                  <a:srgbClr val="FF0000"/>
                </a:solidFill>
                <a:effectLst/>
              </a:rPr>
              <a:t>—</a:t>
            </a:r>
            <a:r>
              <a:rPr lang="en-US" sz="2100" b="1" i="1" dirty="0">
                <a:solidFill>
                  <a:srgbClr val="FF0000"/>
                </a:solidFill>
              </a:rPr>
              <a:t>The Place to Belong, Youth group Essentials, p.74</a:t>
            </a:r>
          </a:p>
        </p:txBody>
      </p:sp>
    </p:spTree>
    <p:extLst>
      <p:ext uri="{BB962C8B-B14F-4D97-AF65-F5344CB8AC3E}">
        <p14:creationId xmlns:p14="http://schemas.microsoft.com/office/powerpoint/2010/main" val="188874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4463D-6F99-BF4E-8E80-77256B0A49E1}"/>
              </a:ext>
            </a:extLst>
          </p:cNvPr>
          <p:cNvPicPr>
            <a:picLocks noChangeAspect="1"/>
          </p:cNvPicPr>
          <p:nvPr/>
        </p:nvPicPr>
        <p:blipFill rotWithShape="1">
          <a:blip r:embed="rId3"/>
          <a:srcRect b="10000"/>
          <a:stretch/>
        </p:blipFill>
        <p:spPr>
          <a:xfrm>
            <a:off x="20" y="0"/>
            <a:ext cx="12191980" cy="6857999"/>
          </a:xfrm>
          <a:prstGeom prst="rect">
            <a:avLst/>
          </a:prstGeom>
        </p:spPr>
      </p:pic>
      <p:sp>
        <p:nvSpPr>
          <p:cNvPr id="4" name="TextBox 3">
            <a:extLst>
              <a:ext uri="{FF2B5EF4-FFF2-40B4-BE49-F238E27FC236}">
                <a16:creationId xmlns:a16="http://schemas.microsoft.com/office/drawing/2014/main" id="{3B996149-551C-0048-B65D-F73ACA3C935F}"/>
              </a:ext>
            </a:extLst>
          </p:cNvPr>
          <p:cNvSpPr txBox="1"/>
          <p:nvPr/>
        </p:nvSpPr>
        <p:spPr>
          <a:xfrm>
            <a:off x="1510450" y="2644169"/>
            <a:ext cx="10094430" cy="1569660"/>
          </a:xfrm>
          <a:prstGeom prst="rect">
            <a:avLst/>
          </a:prstGeom>
          <a:noFill/>
        </p:spPr>
        <p:txBody>
          <a:bodyPr wrap="none" rtlCol="0">
            <a:spAutoFit/>
          </a:bodyPr>
          <a:lstStyle/>
          <a:p>
            <a:r>
              <a:rPr lang="en-US" sz="9600" b="1" u="sng" spc="600" dirty="0">
                <a:solidFill>
                  <a:srgbClr val="00B050"/>
                </a:solidFill>
              </a:rPr>
              <a:t>SMALL GROUPS</a:t>
            </a:r>
          </a:p>
        </p:txBody>
      </p:sp>
    </p:spTree>
    <p:extLst>
      <p:ext uri="{BB962C8B-B14F-4D97-AF65-F5344CB8AC3E}">
        <p14:creationId xmlns:p14="http://schemas.microsoft.com/office/powerpoint/2010/main" val="216700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A106-1717-454A-9444-7DED44669E43}"/>
              </a:ext>
            </a:extLst>
          </p:cNvPr>
          <p:cNvSpPr>
            <a:spLocks noGrp="1"/>
          </p:cNvSpPr>
          <p:nvPr>
            <p:ph type="title"/>
          </p:nvPr>
        </p:nvSpPr>
        <p:spPr>
          <a:xfrm>
            <a:off x="168956" y="228599"/>
            <a:ext cx="9905998" cy="696686"/>
          </a:xfrm>
        </p:spPr>
        <p:txBody>
          <a:bodyPr/>
          <a:lstStyle/>
          <a:p>
            <a:r>
              <a:rPr lang="en-US" b="1" dirty="0">
                <a:solidFill>
                  <a:srgbClr val="92D050"/>
                </a:solidFill>
              </a:rPr>
              <a:t>Small Groups:</a:t>
            </a:r>
          </a:p>
        </p:txBody>
      </p:sp>
      <p:sp>
        <p:nvSpPr>
          <p:cNvPr id="9" name="TextBox 8">
            <a:extLst>
              <a:ext uri="{FF2B5EF4-FFF2-40B4-BE49-F238E27FC236}">
                <a16:creationId xmlns:a16="http://schemas.microsoft.com/office/drawing/2014/main" id="{4923C230-499F-E344-A8FF-C5C1D8928765}"/>
              </a:ext>
            </a:extLst>
          </p:cNvPr>
          <p:cNvSpPr txBox="1"/>
          <p:nvPr/>
        </p:nvSpPr>
        <p:spPr>
          <a:xfrm>
            <a:off x="168956" y="3756827"/>
            <a:ext cx="5849256"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t>If a group is large (10+ people), you might want to break into groups of 3-4 to discuss a question &amp; then report back to the larger group.</a:t>
            </a:r>
          </a:p>
        </p:txBody>
      </p:sp>
      <p:sp>
        <p:nvSpPr>
          <p:cNvPr id="12" name="TextBox 11">
            <a:extLst>
              <a:ext uri="{FF2B5EF4-FFF2-40B4-BE49-F238E27FC236}">
                <a16:creationId xmlns:a16="http://schemas.microsoft.com/office/drawing/2014/main" id="{352590CE-E6A1-A84B-8342-001A17C961CF}"/>
              </a:ext>
            </a:extLst>
          </p:cNvPr>
          <p:cNvSpPr txBox="1"/>
          <p:nvPr/>
        </p:nvSpPr>
        <p:spPr>
          <a:xfrm>
            <a:off x="168956" y="1002228"/>
            <a:ext cx="5849256"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t>The larger the group, the less likely you will have a significant involvement, and you end up as the “bystander” with only a small number of participants. </a:t>
            </a:r>
          </a:p>
        </p:txBody>
      </p:sp>
      <p:pic>
        <p:nvPicPr>
          <p:cNvPr id="16" name="Picture 15" descr="A picture containing text, person, people, crowd&#10;&#10;Description automatically generated">
            <a:extLst>
              <a:ext uri="{FF2B5EF4-FFF2-40B4-BE49-F238E27FC236}">
                <a16:creationId xmlns:a16="http://schemas.microsoft.com/office/drawing/2014/main" id="{6704ECAF-616D-4A43-9652-2070AEB8DC49}"/>
              </a:ext>
            </a:extLst>
          </p:cNvPr>
          <p:cNvPicPr>
            <a:picLocks noChangeAspect="1"/>
          </p:cNvPicPr>
          <p:nvPr/>
        </p:nvPicPr>
        <p:blipFill>
          <a:blip r:embed="rId2"/>
          <a:stretch>
            <a:fillRect/>
          </a:stretch>
        </p:blipFill>
        <p:spPr>
          <a:xfrm>
            <a:off x="6018212" y="0"/>
            <a:ext cx="6173788" cy="6858000"/>
          </a:xfrm>
          <a:prstGeom prst="rect">
            <a:avLst/>
          </a:prstGeom>
        </p:spPr>
      </p:pic>
    </p:spTree>
    <p:extLst>
      <p:ext uri="{BB962C8B-B14F-4D97-AF65-F5344CB8AC3E}">
        <p14:creationId xmlns:p14="http://schemas.microsoft.com/office/powerpoint/2010/main" val="40299510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3376-EB80-1540-8DF2-068BF4CA4CD8}"/>
              </a:ext>
            </a:extLst>
          </p:cNvPr>
          <p:cNvSpPr>
            <a:spLocks noGrp="1"/>
          </p:cNvSpPr>
          <p:nvPr>
            <p:ph type="title"/>
          </p:nvPr>
        </p:nvSpPr>
        <p:spPr>
          <a:xfrm>
            <a:off x="1" y="130629"/>
            <a:ext cx="6018211" cy="667657"/>
          </a:xfrm>
        </p:spPr>
        <p:txBody>
          <a:bodyPr>
            <a:normAutofit/>
          </a:bodyPr>
          <a:lstStyle/>
          <a:p>
            <a:r>
              <a:rPr lang="en-US" b="1" dirty="0">
                <a:solidFill>
                  <a:srgbClr val="92D050"/>
                </a:solidFill>
              </a:rPr>
              <a:t>Small groups: </a:t>
            </a:r>
            <a:r>
              <a:rPr lang="en-US" sz="2800" b="1" dirty="0">
                <a:solidFill>
                  <a:schemeClr val="tx1"/>
                </a:solidFill>
              </a:rPr>
              <a:t>(continued 2)</a:t>
            </a:r>
          </a:p>
        </p:txBody>
      </p:sp>
      <p:sp>
        <p:nvSpPr>
          <p:cNvPr id="3" name="Content Placeholder 2">
            <a:extLst>
              <a:ext uri="{FF2B5EF4-FFF2-40B4-BE49-F238E27FC236}">
                <a16:creationId xmlns:a16="http://schemas.microsoft.com/office/drawing/2014/main" id="{D290345A-91AE-544C-A529-6972D5E254E7}"/>
              </a:ext>
            </a:extLst>
          </p:cNvPr>
          <p:cNvSpPr>
            <a:spLocks noGrp="1"/>
          </p:cNvSpPr>
          <p:nvPr>
            <p:ph sz="half" idx="1"/>
          </p:nvPr>
        </p:nvSpPr>
        <p:spPr>
          <a:xfrm>
            <a:off x="0" y="1360853"/>
            <a:ext cx="4876800" cy="1585686"/>
          </a:xfrm>
        </p:spPr>
        <p:txBody>
          <a:bodyPr/>
          <a:lstStyle/>
          <a:p>
            <a:r>
              <a:rPr lang="en-US" b="1" dirty="0"/>
              <a:t>Give a short introduction to Scripture or a list of Bible texts. Place a Facilitator in each group to guide the discussion after reading the texts.</a:t>
            </a:r>
          </a:p>
        </p:txBody>
      </p:sp>
      <p:sp>
        <p:nvSpPr>
          <p:cNvPr id="4" name="Content Placeholder 3">
            <a:extLst>
              <a:ext uri="{FF2B5EF4-FFF2-40B4-BE49-F238E27FC236}">
                <a16:creationId xmlns:a16="http://schemas.microsoft.com/office/drawing/2014/main" id="{7A391A99-8913-4546-BECF-B857F2129F02}"/>
              </a:ext>
            </a:extLst>
          </p:cNvPr>
          <p:cNvSpPr>
            <a:spLocks noGrp="1"/>
          </p:cNvSpPr>
          <p:nvPr>
            <p:ph sz="half" idx="2"/>
          </p:nvPr>
        </p:nvSpPr>
        <p:spPr>
          <a:xfrm>
            <a:off x="0" y="2943051"/>
            <a:ext cx="4876800" cy="1585686"/>
          </a:xfrm>
        </p:spPr>
        <p:txBody>
          <a:bodyPr/>
          <a:lstStyle/>
          <a:p>
            <a:r>
              <a:rPr lang="en-US" b="1" dirty="0"/>
              <a:t>At the end of set time period the small groups can report to the leader what was learned. The leader than writes all points on the board.</a:t>
            </a:r>
          </a:p>
        </p:txBody>
      </p:sp>
      <p:sp>
        <p:nvSpPr>
          <p:cNvPr id="5" name="TextBox 4">
            <a:extLst>
              <a:ext uri="{FF2B5EF4-FFF2-40B4-BE49-F238E27FC236}">
                <a16:creationId xmlns:a16="http://schemas.microsoft.com/office/drawing/2014/main" id="{16A7E34C-5E4C-8449-8ACB-BEDF6467A424}"/>
              </a:ext>
            </a:extLst>
          </p:cNvPr>
          <p:cNvSpPr txBox="1"/>
          <p:nvPr/>
        </p:nvSpPr>
        <p:spPr>
          <a:xfrm>
            <a:off x="0" y="942787"/>
            <a:ext cx="4876800" cy="369332"/>
          </a:xfrm>
          <a:prstGeom prst="rect">
            <a:avLst/>
          </a:prstGeom>
          <a:noFill/>
        </p:spPr>
        <p:txBody>
          <a:bodyPr wrap="square" rtlCol="0">
            <a:spAutoFit/>
          </a:bodyPr>
          <a:lstStyle/>
          <a:p>
            <a:r>
              <a:rPr lang="en-US" b="1" dirty="0"/>
              <a:t>A Proven Small Group Method</a:t>
            </a:r>
          </a:p>
        </p:txBody>
      </p:sp>
      <p:sp>
        <p:nvSpPr>
          <p:cNvPr id="6" name="TextBox 5">
            <a:extLst>
              <a:ext uri="{FF2B5EF4-FFF2-40B4-BE49-F238E27FC236}">
                <a16:creationId xmlns:a16="http://schemas.microsoft.com/office/drawing/2014/main" id="{0B0C2263-00AC-6843-BE40-1CA3E659F589}"/>
              </a:ext>
            </a:extLst>
          </p:cNvPr>
          <p:cNvSpPr txBox="1"/>
          <p:nvPr/>
        </p:nvSpPr>
        <p:spPr>
          <a:xfrm>
            <a:off x="1" y="4528737"/>
            <a:ext cx="4876799"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Everyone sees the reports, and are amazed at all the different responses because, one group may have thought they exhausted the texts then they see great ideas from the other groups.</a:t>
            </a:r>
          </a:p>
        </p:txBody>
      </p:sp>
      <p:pic>
        <p:nvPicPr>
          <p:cNvPr id="10" name="Picture 9" descr="A picture containing person&#10;&#10;Description automatically generated">
            <a:extLst>
              <a:ext uri="{FF2B5EF4-FFF2-40B4-BE49-F238E27FC236}">
                <a16:creationId xmlns:a16="http://schemas.microsoft.com/office/drawing/2014/main" id="{935A3338-9707-F345-8795-218E69CDB1DC}"/>
              </a:ext>
            </a:extLst>
          </p:cNvPr>
          <p:cNvPicPr>
            <a:picLocks noChangeAspect="1"/>
          </p:cNvPicPr>
          <p:nvPr/>
        </p:nvPicPr>
        <p:blipFill>
          <a:blip r:embed="rId2"/>
          <a:stretch>
            <a:fillRect/>
          </a:stretch>
        </p:blipFill>
        <p:spPr>
          <a:xfrm>
            <a:off x="6018212" y="0"/>
            <a:ext cx="6173787" cy="6858000"/>
          </a:xfrm>
          <a:prstGeom prst="rect">
            <a:avLst/>
          </a:prstGeom>
        </p:spPr>
      </p:pic>
    </p:spTree>
    <p:extLst>
      <p:ext uri="{BB962C8B-B14F-4D97-AF65-F5344CB8AC3E}">
        <p14:creationId xmlns:p14="http://schemas.microsoft.com/office/powerpoint/2010/main" val="346035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398F-04D9-124E-9A9B-5E11C4594FFD}"/>
              </a:ext>
            </a:extLst>
          </p:cNvPr>
          <p:cNvSpPr>
            <a:spLocks noGrp="1"/>
          </p:cNvSpPr>
          <p:nvPr>
            <p:ph type="title"/>
          </p:nvPr>
        </p:nvSpPr>
        <p:spPr>
          <a:xfrm>
            <a:off x="0" y="0"/>
            <a:ext cx="6021388" cy="595086"/>
          </a:xfrm>
        </p:spPr>
        <p:txBody>
          <a:bodyPr/>
          <a:lstStyle/>
          <a:p>
            <a:r>
              <a:rPr lang="en-US" b="1" dirty="0">
                <a:solidFill>
                  <a:srgbClr val="92D050"/>
                </a:solidFill>
              </a:rPr>
              <a:t>Small groups: </a:t>
            </a:r>
            <a:r>
              <a:rPr lang="en-US" sz="2800" b="1" dirty="0">
                <a:solidFill>
                  <a:schemeClr val="tx1"/>
                </a:solidFill>
              </a:rPr>
              <a:t>(continued 3)</a:t>
            </a:r>
            <a:endParaRPr lang="en-US" sz="2800" dirty="0"/>
          </a:p>
        </p:txBody>
      </p:sp>
      <p:sp>
        <p:nvSpPr>
          <p:cNvPr id="3" name="Content Placeholder 2">
            <a:extLst>
              <a:ext uri="{FF2B5EF4-FFF2-40B4-BE49-F238E27FC236}">
                <a16:creationId xmlns:a16="http://schemas.microsoft.com/office/drawing/2014/main" id="{1499952C-414D-BD46-81BA-A2646A873B4B}"/>
              </a:ext>
            </a:extLst>
          </p:cNvPr>
          <p:cNvSpPr>
            <a:spLocks noGrp="1"/>
          </p:cNvSpPr>
          <p:nvPr>
            <p:ph sz="half" idx="1"/>
          </p:nvPr>
        </p:nvSpPr>
        <p:spPr>
          <a:xfrm>
            <a:off x="0" y="964418"/>
            <a:ext cx="4876800" cy="5893581"/>
          </a:xfrm>
        </p:spPr>
        <p:txBody>
          <a:bodyPr>
            <a:normAutofit/>
          </a:bodyPr>
          <a:lstStyle/>
          <a:p>
            <a:pPr marL="342900" indent="-342900">
              <a:buFont typeface="+mj-lt"/>
              <a:buAutoNum type="arabicPeriod"/>
            </a:pPr>
            <a:r>
              <a:rPr lang="en-US" b="1" dirty="0"/>
              <a:t>The leader can overlook as key questions are asked jumping from one group to the next listening in.</a:t>
            </a:r>
          </a:p>
          <a:p>
            <a:pPr marL="342900" indent="-342900">
              <a:buFont typeface="+mj-lt"/>
              <a:buAutoNum type="arabicPeriod"/>
            </a:pPr>
            <a:endParaRPr lang="en-US" b="1" dirty="0"/>
          </a:p>
          <a:p>
            <a:pPr marL="342900" indent="-342900">
              <a:buFont typeface="+mj-lt"/>
              <a:buAutoNum type="arabicPeriod"/>
            </a:pPr>
            <a:r>
              <a:rPr lang="en-US" b="1" dirty="0"/>
              <a:t>Facilitators get experience in leading small groups. Which get them ready to lead up front.</a:t>
            </a:r>
          </a:p>
          <a:p>
            <a:pPr marL="342900" indent="-342900">
              <a:buFont typeface="+mj-lt"/>
              <a:buAutoNum type="arabicPeriod"/>
            </a:pPr>
            <a:endParaRPr lang="en-US" b="1" dirty="0"/>
          </a:p>
          <a:p>
            <a:pPr marL="342900" indent="-342900">
              <a:buFont typeface="+mj-lt"/>
              <a:buAutoNum type="arabicPeriod"/>
            </a:pPr>
            <a:r>
              <a:rPr lang="en-US" b="1" dirty="0"/>
              <a:t>Most importantly, participants get involved! They get a sense of belonging, because someone was listening.</a:t>
            </a:r>
          </a:p>
          <a:p>
            <a:pPr marL="342900" indent="-342900">
              <a:buFont typeface="+mj-lt"/>
              <a:buAutoNum type="arabicPeriod"/>
            </a:pPr>
            <a:endParaRPr lang="en-US" b="1" dirty="0"/>
          </a:p>
          <a:p>
            <a:pPr marL="342900" indent="-342900">
              <a:buFont typeface="+mj-lt"/>
              <a:buAutoNum type="arabicPeriod"/>
            </a:pPr>
            <a:r>
              <a:rPr lang="en-US" b="1" dirty="0"/>
              <a:t>When you reach a sense of belonging you are accomplishing your goal.</a:t>
            </a:r>
          </a:p>
          <a:p>
            <a:pPr marL="342900" indent="-342900">
              <a:buFont typeface="+mj-lt"/>
              <a:buAutoNum type="arabicPeriod"/>
            </a:pPr>
            <a:endParaRPr lang="en-US" dirty="0"/>
          </a:p>
          <a:p>
            <a:pPr marL="342900" indent="-342900">
              <a:buFont typeface="+mj-lt"/>
              <a:buAutoNum type="arabicPeriod"/>
            </a:pPr>
            <a:endParaRPr lang="en-US" dirty="0"/>
          </a:p>
        </p:txBody>
      </p:sp>
      <p:sp>
        <p:nvSpPr>
          <p:cNvPr id="5" name="TextBox 4">
            <a:extLst>
              <a:ext uri="{FF2B5EF4-FFF2-40B4-BE49-F238E27FC236}">
                <a16:creationId xmlns:a16="http://schemas.microsoft.com/office/drawing/2014/main" id="{122FD9E3-1AEA-4C47-9725-6CEC79AAE5C3}"/>
              </a:ext>
            </a:extLst>
          </p:cNvPr>
          <p:cNvSpPr txBox="1"/>
          <p:nvPr/>
        </p:nvSpPr>
        <p:spPr>
          <a:xfrm>
            <a:off x="0" y="595086"/>
            <a:ext cx="4791696" cy="369332"/>
          </a:xfrm>
          <a:prstGeom prst="rect">
            <a:avLst/>
          </a:prstGeom>
          <a:noFill/>
        </p:spPr>
        <p:txBody>
          <a:bodyPr wrap="none" rtlCol="0">
            <a:spAutoFit/>
          </a:bodyPr>
          <a:lstStyle/>
          <a:p>
            <a:r>
              <a:rPr lang="en-US" b="1" dirty="0"/>
              <a:t>This method accomplishes several things:</a:t>
            </a:r>
          </a:p>
        </p:txBody>
      </p:sp>
      <p:pic>
        <p:nvPicPr>
          <p:cNvPr id="7" name="Picture 6" descr="A group of people sitting on the floor&#10;&#10;Description automatically generated with low confidence">
            <a:extLst>
              <a:ext uri="{FF2B5EF4-FFF2-40B4-BE49-F238E27FC236}">
                <a16:creationId xmlns:a16="http://schemas.microsoft.com/office/drawing/2014/main" id="{2DF65173-9B38-9549-92F4-D155D6C15BA8}"/>
              </a:ext>
            </a:extLst>
          </p:cNvPr>
          <p:cNvPicPr>
            <a:picLocks noChangeAspect="1"/>
          </p:cNvPicPr>
          <p:nvPr/>
        </p:nvPicPr>
        <p:blipFill>
          <a:blip r:embed="rId2"/>
          <a:stretch>
            <a:fillRect/>
          </a:stretch>
        </p:blipFill>
        <p:spPr>
          <a:xfrm>
            <a:off x="6021388" y="-1"/>
            <a:ext cx="6170612" cy="6858000"/>
          </a:xfrm>
          <a:prstGeom prst="rect">
            <a:avLst/>
          </a:prstGeom>
        </p:spPr>
      </p:pic>
    </p:spTree>
    <p:extLst>
      <p:ext uri="{BB962C8B-B14F-4D97-AF65-F5344CB8AC3E}">
        <p14:creationId xmlns:p14="http://schemas.microsoft.com/office/powerpoint/2010/main" val="38001164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5000"/>
              </a:schemeClr>
            </a:gs>
            <a:gs pos="100000">
              <a:schemeClr val="accent1">
                <a:lumMod val="97000"/>
                <a:lumOff val="3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590E-2996-9949-9B85-2385BE261DAA}"/>
              </a:ext>
            </a:extLst>
          </p:cNvPr>
          <p:cNvSpPr>
            <a:spLocks noGrp="1"/>
          </p:cNvSpPr>
          <p:nvPr>
            <p:ph type="title"/>
          </p:nvPr>
        </p:nvSpPr>
        <p:spPr>
          <a:xfrm>
            <a:off x="0" y="0"/>
            <a:ext cx="6018212" cy="740229"/>
          </a:xfrm>
        </p:spPr>
        <p:txBody>
          <a:bodyPr/>
          <a:lstStyle/>
          <a:p>
            <a:r>
              <a:rPr lang="en-US" b="1" dirty="0">
                <a:solidFill>
                  <a:srgbClr val="92D050"/>
                </a:solidFill>
              </a:rPr>
              <a:t>Small groups: </a:t>
            </a:r>
            <a:r>
              <a:rPr lang="en-US" sz="2800" b="1" dirty="0">
                <a:solidFill>
                  <a:schemeClr val="tx1"/>
                </a:solidFill>
              </a:rPr>
              <a:t>(continued 4)</a:t>
            </a:r>
            <a:endParaRPr lang="en-US" sz="2800" dirty="0"/>
          </a:p>
        </p:txBody>
      </p:sp>
      <p:sp>
        <p:nvSpPr>
          <p:cNvPr id="3" name="Content Placeholder 2">
            <a:extLst>
              <a:ext uri="{FF2B5EF4-FFF2-40B4-BE49-F238E27FC236}">
                <a16:creationId xmlns:a16="http://schemas.microsoft.com/office/drawing/2014/main" id="{A4B9B711-B41E-6144-A55D-9ADFD7327F91}"/>
              </a:ext>
            </a:extLst>
          </p:cNvPr>
          <p:cNvSpPr>
            <a:spLocks noGrp="1"/>
          </p:cNvSpPr>
          <p:nvPr>
            <p:ph sz="half" idx="1"/>
          </p:nvPr>
        </p:nvSpPr>
        <p:spPr>
          <a:xfrm>
            <a:off x="0" y="1066800"/>
            <a:ext cx="6018212" cy="5791199"/>
          </a:xfrm>
        </p:spPr>
        <p:txBody>
          <a:bodyPr>
            <a:normAutofit/>
          </a:bodyPr>
          <a:lstStyle/>
          <a:p>
            <a:r>
              <a:rPr lang="en-US" sz="2000" b="1" dirty="0"/>
              <a:t>There are many “do-It-Yourself-Leaders” “discussion leaders” or “teachers” who find it easier to stand up (or sit down) and lecture, then call it a day, without exercising the groups sense of belonging.</a:t>
            </a:r>
          </a:p>
          <a:p>
            <a:pPr marL="0" indent="0">
              <a:buNone/>
            </a:pPr>
            <a:endParaRPr lang="en-US" sz="2000" b="1" dirty="0"/>
          </a:p>
          <a:p>
            <a:pPr lvl="1">
              <a:buFont typeface="Wingdings" pitchFamily="2" charset="2"/>
              <a:buChar char="ü"/>
            </a:pPr>
            <a:r>
              <a:rPr lang="en-US" sz="2000" b="1" dirty="0"/>
              <a:t>This method is a youth group killer.</a:t>
            </a:r>
          </a:p>
          <a:p>
            <a:pPr marL="0" indent="0">
              <a:buNone/>
            </a:pPr>
            <a:endParaRPr lang="en-US" sz="2000" b="1" dirty="0"/>
          </a:p>
          <a:p>
            <a:r>
              <a:rPr lang="en-US" sz="2000" b="1" dirty="0"/>
              <a:t>Some leaders say, “I can’t get any adults to help me!”</a:t>
            </a:r>
          </a:p>
          <a:p>
            <a:endParaRPr lang="en-US" sz="2000" b="1" dirty="0"/>
          </a:p>
          <a:p>
            <a:pPr lvl="1">
              <a:buFont typeface="Wingdings" pitchFamily="2" charset="2"/>
              <a:buChar char="ü"/>
            </a:pPr>
            <a:r>
              <a:rPr lang="en-US" sz="2000" b="1" dirty="0"/>
              <a:t>Use the young people themselves by modeling how it works &amp; team up with them as co-discussion leaders. When they are ready have them lead the discussion on their own.</a:t>
            </a:r>
          </a:p>
        </p:txBody>
      </p:sp>
      <p:sp>
        <p:nvSpPr>
          <p:cNvPr id="5" name="TextBox 4">
            <a:extLst>
              <a:ext uri="{FF2B5EF4-FFF2-40B4-BE49-F238E27FC236}">
                <a16:creationId xmlns:a16="http://schemas.microsoft.com/office/drawing/2014/main" id="{C3915234-A488-A84C-BC6F-788F1B830E40}"/>
              </a:ext>
            </a:extLst>
          </p:cNvPr>
          <p:cNvSpPr txBox="1"/>
          <p:nvPr/>
        </p:nvSpPr>
        <p:spPr>
          <a:xfrm>
            <a:off x="0" y="697468"/>
            <a:ext cx="5719836" cy="369332"/>
          </a:xfrm>
          <a:prstGeom prst="rect">
            <a:avLst/>
          </a:prstGeom>
          <a:noFill/>
        </p:spPr>
        <p:txBody>
          <a:bodyPr wrap="none" rtlCol="0">
            <a:spAutoFit/>
          </a:bodyPr>
          <a:lstStyle/>
          <a:p>
            <a:r>
              <a:rPr lang="en-US" b="1" dirty="0"/>
              <a:t>Prevent being tempted to Do Everything Yourself:</a:t>
            </a:r>
            <a:endParaRPr lang="en-US" dirty="0"/>
          </a:p>
        </p:txBody>
      </p:sp>
      <p:pic>
        <p:nvPicPr>
          <p:cNvPr id="13" name="Picture 12" descr="A picture containing text&#10;&#10;Description automatically generated">
            <a:extLst>
              <a:ext uri="{FF2B5EF4-FFF2-40B4-BE49-F238E27FC236}">
                <a16:creationId xmlns:a16="http://schemas.microsoft.com/office/drawing/2014/main" id="{451B49C1-F1F9-8A47-837E-4EA9E2345B1B}"/>
              </a:ext>
            </a:extLst>
          </p:cNvPr>
          <p:cNvPicPr>
            <a:picLocks noChangeAspect="1"/>
          </p:cNvPicPr>
          <p:nvPr/>
        </p:nvPicPr>
        <p:blipFill>
          <a:blip r:embed="rId2"/>
          <a:stretch>
            <a:fillRect/>
          </a:stretch>
        </p:blipFill>
        <p:spPr>
          <a:xfrm>
            <a:off x="6096000" y="0"/>
            <a:ext cx="6091166" cy="6857999"/>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BD6C3D1D-DC49-9143-A08C-9188CD018F3D}"/>
              </a:ext>
            </a:extLst>
          </p:cNvPr>
          <p:cNvPicPr>
            <a:picLocks noChangeAspect="1"/>
          </p:cNvPicPr>
          <p:nvPr/>
        </p:nvPicPr>
        <p:blipFill>
          <a:blip r:embed="rId3"/>
          <a:stretch>
            <a:fillRect/>
          </a:stretch>
        </p:blipFill>
        <p:spPr>
          <a:xfrm>
            <a:off x="6096000" y="-1"/>
            <a:ext cx="6076652" cy="685799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EE05A104-874C-364C-A84E-0275D91D59CC}"/>
              </a:ext>
            </a:extLst>
          </p:cNvPr>
          <p:cNvPicPr>
            <a:picLocks noChangeAspect="1"/>
          </p:cNvPicPr>
          <p:nvPr/>
        </p:nvPicPr>
        <p:blipFill>
          <a:blip r:embed="rId4"/>
          <a:stretch>
            <a:fillRect/>
          </a:stretch>
        </p:blipFill>
        <p:spPr>
          <a:xfrm>
            <a:off x="6096000" y="20864"/>
            <a:ext cx="6096000" cy="6837133"/>
          </a:xfrm>
          <a:prstGeom prst="rect">
            <a:avLst/>
          </a:prstGeom>
        </p:spPr>
      </p:pic>
    </p:spTree>
    <p:extLst>
      <p:ext uri="{BB962C8B-B14F-4D97-AF65-F5344CB8AC3E}">
        <p14:creationId xmlns:p14="http://schemas.microsoft.com/office/powerpoint/2010/main" val="38836892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nodeType="clickEffect">
                                  <p:stCondLst>
                                    <p:cond delay="0"/>
                                  </p:stCondLst>
                                  <p:iterate type="lt">
                                    <p:tmPct val="50000"/>
                                  </p:iterate>
                                  <p:childTnLst>
                                    <p:set>
                                      <p:cBhvr>
                                        <p:cTn id="18" dur="1" fill="hold">
                                          <p:stCondLst>
                                            <p:cond delay="0"/>
                                          </p:stCondLst>
                                        </p:cTn>
                                        <p:tgtEl>
                                          <p:spTgt spid="3">
                                            <p:txEl>
                                              <p:pRg st="2" end="2"/>
                                            </p:txEl>
                                          </p:spTgt>
                                        </p:tgtEl>
                                        <p:attrNameLst>
                                          <p:attrName>style.visibility</p:attrName>
                                        </p:attrNameLst>
                                      </p:cBhvr>
                                      <p:to>
                                        <p:strVal val="visible"/>
                                      </p:to>
                                    </p:set>
                                    <p:set>
                                      <p:cBhvr>
                                        <p:cTn id="19" dur="23" fill="hold">
                                          <p:stCondLst>
                                            <p:cond delay="0"/>
                                          </p:stCondLst>
                                        </p:cTn>
                                        <p:tgtEl>
                                          <p:spTgt spid="3">
                                            <p:txEl>
                                              <p:pRg st="2" end="2"/>
                                            </p:txEl>
                                          </p:spTgt>
                                        </p:tgtEl>
                                        <p:attrNameLst>
                                          <p:attrName>style.rotation</p:attrName>
                                        </p:attrNameLst>
                                      </p:cBhvr>
                                      <p:to>
                                        <p:strVal val="-45.0"/>
                                      </p:to>
                                    </p:set>
                                    <p:anim calcmode="lin" valueType="num">
                                      <p:cBhvr>
                                        <p:cTn id="20" dur="23" fill="hold">
                                          <p:stCondLst>
                                            <p:cond delay="23"/>
                                          </p:stCondLst>
                                        </p:cTn>
                                        <p:tgtEl>
                                          <p:spTgt spid="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21" dur="23" fill="hold">
                                          <p:stCondLst>
                                            <p:cond delay="0"/>
                                          </p:stCondLst>
                                        </p:cTn>
                                        <p:tgtEl>
                                          <p:spTgt spid="3">
                                            <p:txEl>
                                              <p:pRg st="2" end="2"/>
                                            </p:txEl>
                                          </p:spTgt>
                                        </p:tgtEl>
                                        <p:attrNameLst>
                                          <p:attrName>ppt_y</p:attrName>
                                        </p:attrNameLst>
                                      </p:cBhvr>
                                      <p:tavLst>
                                        <p:tav tm="0">
                                          <p:val>
                                            <p:strVal val="#ppt_y-1"/>
                                          </p:val>
                                        </p:tav>
                                        <p:tav tm="100000">
                                          <p:val>
                                            <p:strVal val="#ppt_y-(0.354*#ppt_w-0.172*#ppt_h)"/>
                                          </p:val>
                                        </p:tav>
                                      </p:tavLst>
                                    </p:anim>
                                    <p:anim calcmode="lin" valueType="num">
                                      <p:cBhvr>
                                        <p:cTn id="22" dur="8" decel="50000" autoRev="1" fill="hold">
                                          <p:stCondLst>
                                            <p:cond delay="23"/>
                                          </p:stCondLst>
                                        </p:cTn>
                                        <p:tgtEl>
                                          <p:spTgt spid="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23" dur="7" fill="hold">
                                          <p:stCondLst>
                                            <p:cond delay="43"/>
                                          </p:stCondLst>
                                        </p:cTn>
                                        <p:tgtEl>
                                          <p:spTgt spid="3">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9ABF14-37E6-814C-9184-3B63FC46DAEC}"/>
              </a:ext>
            </a:extLst>
          </p:cNvPr>
          <p:cNvSpPr>
            <a:spLocks noGrp="1"/>
          </p:cNvSpPr>
          <p:nvPr>
            <p:ph sz="half" idx="2"/>
          </p:nvPr>
        </p:nvSpPr>
        <p:spPr>
          <a:xfrm>
            <a:off x="3788462" y="696686"/>
            <a:ext cx="8145948" cy="6161313"/>
          </a:xfrm>
        </p:spPr>
        <p:txBody>
          <a:bodyPr vert="horz" lIns="91440" tIns="45720" rIns="91440" bIns="45720" rtlCol="0" anchor="ctr">
            <a:normAutofit/>
          </a:bodyPr>
          <a:lstStyle/>
          <a:p>
            <a:pPr marL="0" indent="0">
              <a:buNone/>
            </a:pPr>
            <a:r>
              <a:rPr lang="en-US" sz="2800" b="1" dirty="0">
                <a:solidFill>
                  <a:srgbClr val="00B050"/>
                </a:solidFill>
              </a:rPr>
              <a:t>“So many young people complain that youth group is boring. We guarantee that if they are leading out, it won’t be boring for them. Just make sure that the other youth do not make fun — their turn is coming soon enough. Start with those who you sense might have talents they can develop in this area. begin with those who are ready to be used by God and are teachable themselves.”</a:t>
            </a:r>
          </a:p>
          <a:p>
            <a:pPr marL="0" indent="0"/>
            <a:endParaRPr lang="en-US" dirty="0"/>
          </a:p>
          <a:p>
            <a:pPr marL="0" indent="0">
              <a:buNone/>
            </a:pPr>
            <a:r>
              <a:rPr lang="en-US" sz="2000" b="1" dirty="0"/>
              <a:t>— A Place to Belong, Youth Group Essentials, p.81</a:t>
            </a:r>
          </a:p>
          <a:p>
            <a:pPr marL="0" indent="0"/>
            <a:endParaRPr lang="en-US" dirty="0"/>
          </a:p>
          <a:p>
            <a:pPr marL="0" indent="0"/>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7AAB6AC1-C733-4647-93ED-D03F5A8833B2}"/>
              </a:ext>
            </a:extLst>
          </p:cNvPr>
          <p:cNvPicPr>
            <a:picLocks noChangeAspect="1"/>
          </p:cNvPicPr>
          <p:nvPr/>
        </p:nvPicPr>
        <p:blipFill>
          <a:blip r:embed="rId2"/>
          <a:stretch>
            <a:fillRect/>
          </a:stretch>
        </p:blipFill>
        <p:spPr>
          <a:xfrm>
            <a:off x="257590" y="-1"/>
            <a:ext cx="3530872" cy="6858001"/>
          </a:xfrm>
          <a:prstGeom prst="rect">
            <a:avLst/>
          </a:prstGeom>
        </p:spPr>
      </p:pic>
    </p:spTree>
    <p:extLst>
      <p:ext uri="{BB962C8B-B14F-4D97-AF65-F5344CB8AC3E}">
        <p14:creationId xmlns:p14="http://schemas.microsoft.com/office/powerpoint/2010/main" val="32746537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7C49-7629-0D41-B890-1D0D6C029C6B}"/>
              </a:ext>
            </a:extLst>
          </p:cNvPr>
          <p:cNvSpPr>
            <a:spLocks noGrp="1"/>
          </p:cNvSpPr>
          <p:nvPr>
            <p:ph type="title"/>
          </p:nvPr>
        </p:nvSpPr>
        <p:spPr>
          <a:xfrm>
            <a:off x="1757889" y="2394857"/>
            <a:ext cx="8676222" cy="1066801"/>
          </a:xfrm>
        </p:spPr>
        <p:txBody>
          <a:bodyPr vert="horz" lIns="91440" tIns="45720" rIns="91440" bIns="45720" rtlCol="0" anchor="b">
            <a:normAutofit/>
          </a:bodyPr>
          <a:lstStyle/>
          <a:p>
            <a:pPr algn="ctr">
              <a:lnSpc>
                <a:spcPct val="90000"/>
              </a:lnSpc>
            </a:pPr>
            <a:r>
              <a:rPr lang="en-US" sz="34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Eight Creative Question Styles:</a:t>
            </a:r>
            <a:br>
              <a:rPr lang="en-US" sz="34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34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the        </a:t>
            </a:r>
            <a:r>
              <a:rPr lang="en-US" sz="3400"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v c r     g l I d e</a:t>
            </a:r>
          </a:p>
        </p:txBody>
      </p:sp>
      <p:pic>
        <p:nvPicPr>
          <p:cNvPr id="5" name="Picture 4">
            <a:extLst>
              <a:ext uri="{FF2B5EF4-FFF2-40B4-BE49-F238E27FC236}">
                <a16:creationId xmlns:a16="http://schemas.microsoft.com/office/drawing/2014/main" id="{C9EB09A0-E2C0-4825-A386-727BB06C66AD}"/>
              </a:ext>
            </a:extLst>
          </p:cNvPr>
          <p:cNvPicPr>
            <a:picLocks noChangeAspect="1"/>
          </p:cNvPicPr>
          <p:nvPr/>
        </p:nvPicPr>
        <p:blipFill rotWithShape="1">
          <a:blip r:embed="rId2"/>
          <a:srcRect t="44274" b="8987"/>
          <a:stretch/>
        </p:blipFill>
        <p:spPr>
          <a:xfrm>
            <a:off x="20" y="10"/>
            <a:ext cx="12191980" cy="2394847"/>
          </a:xfrm>
          <a:prstGeom prst="rect">
            <a:avLst/>
          </a:prstGeom>
        </p:spPr>
      </p:pic>
      <p:pic>
        <p:nvPicPr>
          <p:cNvPr id="7" name="Picture 6" descr="A picture containing text, indoor, oven, stereo&#10;&#10;Description automatically generated">
            <a:extLst>
              <a:ext uri="{FF2B5EF4-FFF2-40B4-BE49-F238E27FC236}">
                <a16:creationId xmlns:a16="http://schemas.microsoft.com/office/drawing/2014/main" id="{AE49B344-4B85-774C-B28F-4BD5F1083656}"/>
              </a:ext>
            </a:extLst>
          </p:cNvPr>
          <p:cNvPicPr>
            <a:picLocks noChangeAspect="1"/>
          </p:cNvPicPr>
          <p:nvPr/>
        </p:nvPicPr>
        <p:blipFill>
          <a:blip r:embed="rId3"/>
          <a:stretch>
            <a:fillRect/>
          </a:stretch>
        </p:blipFill>
        <p:spPr>
          <a:xfrm>
            <a:off x="566058" y="0"/>
            <a:ext cx="4332514" cy="2394847"/>
          </a:xfrm>
          <a:prstGeom prst="rect">
            <a:avLst/>
          </a:prstGeom>
        </p:spPr>
      </p:pic>
      <p:sp>
        <p:nvSpPr>
          <p:cNvPr id="8" name="TextBox 7">
            <a:extLst>
              <a:ext uri="{FF2B5EF4-FFF2-40B4-BE49-F238E27FC236}">
                <a16:creationId xmlns:a16="http://schemas.microsoft.com/office/drawing/2014/main" id="{9CF31946-5F18-2449-A694-B3126467F310}"/>
              </a:ext>
            </a:extLst>
          </p:cNvPr>
          <p:cNvSpPr txBox="1"/>
          <p:nvPr/>
        </p:nvSpPr>
        <p:spPr>
          <a:xfrm>
            <a:off x="0" y="3429000"/>
            <a:ext cx="6096000" cy="3293209"/>
          </a:xfrm>
          <a:prstGeom prst="rect">
            <a:avLst/>
          </a:prstGeom>
          <a:noFill/>
        </p:spPr>
        <p:txBody>
          <a:bodyPr wrap="square" rtlCol="0">
            <a:spAutoFit/>
          </a:bodyPr>
          <a:lstStyle/>
          <a:p>
            <a:pPr marL="342900" indent="-342900">
              <a:buFont typeface="+mj-lt"/>
              <a:buAutoNum type="arabicPeriod"/>
            </a:pPr>
            <a:r>
              <a:rPr lang="en-US" sz="3400" b="1" dirty="0">
                <a:solidFill>
                  <a:srgbClr val="FF0000"/>
                </a:solidFill>
              </a:rPr>
              <a:t>  V</a:t>
            </a:r>
            <a:r>
              <a:rPr lang="en-US" b="1" dirty="0"/>
              <a:t>oting</a:t>
            </a:r>
          </a:p>
          <a:p>
            <a:pPr marL="342900" indent="-342900">
              <a:buFont typeface="+mj-lt"/>
              <a:buAutoNum type="arabicPeriod"/>
            </a:pPr>
            <a:endParaRPr lang="en-US" b="1" dirty="0"/>
          </a:p>
          <a:p>
            <a:pPr marL="342900" indent="-342900">
              <a:buFont typeface="+mj-lt"/>
              <a:buAutoNum type="arabicPeriod"/>
            </a:pPr>
            <a:r>
              <a:rPr lang="en-US" sz="3400" b="1" dirty="0">
                <a:solidFill>
                  <a:srgbClr val="FF0000"/>
                </a:solidFill>
              </a:rPr>
              <a:t>  C</a:t>
            </a:r>
            <a:r>
              <a:rPr lang="en-US" b="1" dirty="0"/>
              <a:t>ontinuum</a:t>
            </a:r>
          </a:p>
          <a:p>
            <a:pPr marL="342900" indent="-342900">
              <a:buFont typeface="+mj-lt"/>
              <a:buAutoNum type="arabicPeriod"/>
            </a:pPr>
            <a:endParaRPr lang="en-US" b="1" dirty="0"/>
          </a:p>
          <a:p>
            <a:pPr marL="342900" indent="-342900">
              <a:buFont typeface="+mj-lt"/>
              <a:buAutoNum type="arabicPeriod"/>
            </a:pPr>
            <a:r>
              <a:rPr lang="en-US" sz="3400" b="1" dirty="0">
                <a:solidFill>
                  <a:srgbClr val="FF0000"/>
                </a:solidFill>
              </a:rPr>
              <a:t>  R</a:t>
            </a:r>
            <a:r>
              <a:rPr lang="en-US" b="1" dirty="0"/>
              <a:t>anking</a:t>
            </a:r>
          </a:p>
          <a:p>
            <a:pPr marL="342900" indent="-342900">
              <a:buFont typeface="+mj-lt"/>
              <a:buAutoNum type="arabicPeriod"/>
            </a:pPr>
            <a:endParaRPr lang="en-US" b="1" dirty="0"/>
          </a:p>
          <a:p>
            <a:pPr marL="342900" indent="-342900">
              <a:buFont typeface="+mj-lt"/>
              <a:buAutoNum type="arabicPeriod"/>
            </a:pPr>
            <a:r>
              <a:rPr lang="en-US" sz="3400" b="1" dirty="0">
                <a:solidFill>
                  <a:srgbClr val="FF0000"/>
                </a:solidFill>
              </a:rPr>
              <a:t>  G</a:t>
            </a:r>
            <a:r>
              <a:rPr lang="en-US" b="1" dirty="0"/>
              <a:t>oal Setting</a:t>
            </a:r>
          </a:p>
          <a:p>
            <a:endParaRPr lang="en-US" dirty="0"/>
          </a:p>
        </p:txBody>
      </p:sp>
      <p:sp>
        <p:nvSpPr>
          <p:cNvPr id="9" name="TextBox 8">
            <a:extLst>
              <a:ext uri="{FF2B5EF4-FFF2-40B4-BE49-F238E27FC236}">
                <a16:creationId xmlns:a16="http://schemas.microsoft.com/office/drawing/2014/main" id="{C0CB163E-E125-A94F-ABB4-3D819E299804}"/>
              </a:ext>
            </a:extLst>
          </p:cNvPr>
          <p:cNvSpPr txBox="1"/>
          <p:nvPr/>
        </p:nvSpPr>
        <p:spPr>
          <a:xfrm>
            <a:off x="6095981" y="3461658"/>
            <a:ext cx="6095999" cy="3016210"/>
          </a:xfrm>
          <a:prstGeom prst="rect">
            <a:avLst/>
          </a:prstGeom>
          <a:noFill/>
        </p:spPr>
        <p:txBody>
          <a:bodyPr wrap="square" rtlCol="0">
            <a:spAutoFit/>
          </a:bodyPr>
          <a:lstStyle/>
          <a:p>
            <a:r>
              <a:rPr lang="en-US" sz="3400" b="1" dirty="0">
                <a:solidFill>
                  <a:srgbClr val="FF0000"/>
                </a:solidFill>
              </a:rPr>
              <a:t>5.  L</a:t>
            </a:r>
            <a:r>
              <a:rPr lang="en-US" b="1" dirty="0"/>
              <a:t>istening / Watching</a:t>
            </a:r>
          </a:p>
          <a:p>
            <a:pPr marL="342900" indent="-342900">
              <a:buAutoNum type="arabicPeriod" startAt="6"/>
            </a:pPr>
            <a:endParaRPr lang="en-US" b="1" dirty="0"/>
          </a:p>
          <a:p>
            <a:pPr marL="342900" indent="-342900">
              <a:buAutoNum type="arabicPeriod" startAt="6"/>
            </a:pPr>
            <a:r>
              <a:rPr lang="en-US" sz="3400" b="1" dirty="0">
                <a:solidFill>
                  <a:srgbClr val="FF0000"/>
                </a:solidFill>
              </a:rPr>
              <a:t>  I</a:t>
            </a:r>
            <a:r>
              <a:rPr lang="en-US" b="1" dirty="0"/>
              <a:t>nterview</a:t>
            </a:r>
          </a:p>
          <a:p>
            <a:pPr marL="342900" indent="-342900">
              <a:buAutoNum type="arabicPeriod" startAt="6"/>
            </a:pPr>
            <a:endParaRPr lang="en-US" b="1" dirty="0"/>
          </a:p>
          <a:p>
            <a:pPr marL="342900" indent="-342900">
              <a:buAutoNum type="arabicPeriod" startAt="6"/>
            </a:pPr>
            <a:r>
              <a:rPr lang="en-US" sz="3400" b="1" dirty="0">
                <a:solidFill>
                  <a:srgbClr val="FF0000"/>
                </a:solidFill>
              </a:rPr>
              <a:t>  D</a:t>
            </a:r>
            <a:r>
              <a:rPr lang="en-US" b="1" dirty="0"/>
              <a:t>ilemma</a:t>
            </a:r>
          </a:p>
          <a:p>
            <a:pPr marL="342900" indent="-342900">
              <a:buAutoNum type="arabicPeriod" startAt="6"/>
            </a:pPr>
            <a:endParaRPr lang="en-US" b="1" dirty="0"/>
          </a:p>
          <a:p>
            <a:pPr marL="342900" indent="-342900">
              <a:buAutoNum type="arabicPeriod" startAt="6"/>
            </a:pPr>
            <a:r>
              <a:rPr lang="en-US" sz="3400" b="1" dirty="0">
                <a:solidFill>
                  <a:srgbClr val="FF0000"/>
                </a:solidFill>
              </a:rPr>
              <a:t>  E</a:t>
            </a:r>
            <a:r>
              <a:rPr lang="en-US" b="1" dirty="0"/>
              <a:t>ither-Or </a:t>
            </a:r>
          </a:p>
        </p:txBody>
      </p:sp>
    </p:spTree>
    <p:extLst>
      <p:ext uri="{BB962C8B-B14F-4D97-AF65-F5344CB8AC3E}">
        <p14:creationId xmlns:p14="http://schemas.microsoft.com/office/powerpoint/2010/main" val="16728781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 calcmode="lin" valueType="num">
                                      <p:cBhvr additive="base">
                                        <p:cTn id="3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 calcmode="lin" valueType="num">
                                      <p:cBhvr additive="base">
                                        <p:cTn id="4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 calcmode="lin" valueType="num">
                                      <p:cBhvr additive="base">
                                        <p:cTn id="4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 calcmode="lin" valueType="num">
                                      <p:cBhvr additive="base">
                                        <p:cTn id="5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anim calcmode="lin" valueType="num">
                                      <p:cBhvr additive="base">
                                        <p:cTn id="5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
                                            <p:txEl>
                                              <p:pRg st="4" end="4"/>
                                            </p:txEl>
                                          </p:spTgt>
                                        </p:tgtEl>
                                        <p:attrNameLst>
                                          <p:attrName>style.visibility</p:attrName>
                                        </p:attrNameLst>
                                      </p:cBhvr>
                                      <p:to>
                                        <p:strVal val="visible"/>
                                      </p:to>
                                    </p:set>
                                    <p:anim calcmode="lin" valueType="num">
                                      <p:cBhvr additive="base">
                                        <p:cTn id="6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
                                            <p:txEl>
                                              <p:pRg st="6" end="6"/>
                                            </p:txEl>
                                          </p:spTgt>
                                        </p:tgtEl>
                                        <p:attrNameLst>
                                          <p:attrName>style.visibility</p:attrName>
                                        </p:attrNameLst>
                                      </p:cBhvr>
                                      <p:to>
                                        <p:strVal val="visible"/>
                                      </p:to>
                                    </p:set>
                                    <p:anim calcmode="lin" valueType="num">
                                      <p:cBhvr additive="base">
                                        <p:cTn id="7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9D7C-9A27-B344-A43E-E6B5B7ACC33E}"/>
              </a:ext>
            </a:extLst>
          </p:cNvPr>
          <p:cNvSpPr>
            <a:spLocks noGrp="1"/>
          </p:cNvSpPr>
          <p:nvPr>
            <p:ph type="title"/>
          </p:nvPr>
        </p:nvSpPr>
        <p:spPr>
          <a:xfrm>
            <a:off x="1" y="0"/>
            <a:ext cx="6018211" cy="740229"/>
          </a:xfrm>
        </p:spPr>
        <p:txBody>
          <a:bodyPr/>
          <a:lstStyle/>
          <a:p>
            <a:r>
              <a:rPr lang="en-US" b="1" dirty="0">
                <a:solidFill>
                  <a:srgbClr val="FF0000"/>
                </a:solidFill>
              </a:rPr>
              <a:t>V</a:t>
            </a:r>
            <a:r>
              <a:rPr lang="en-US" b="1" dirty="0">
                <a:solidFill>
                  <a:schemeClr val="tx1"/>
                </a:solidFill>
              </a:rPr>
              <a:t>oting:</a:t>
            </a:r>
          </a:p>
        </p:txBody>
      </p:sp>
      <p:sp>
        <p:nvSpPr>
          <p:cNvPr id="3" name="Content Placeholder 2">
            <a:extLst>
              <a:ext uri="{FF2B5EF4-FFF2-40B4-BE49-F238E27FC236}">
                <a16:creationId xmlns:a16="http://schemas.microsoft.com/office/drawing/2014/main" id="{4E478B69-9AC0-224D-94CE-DFA4785A2F72}"/>
              </a:ext>
            </a:extLst>
          </p:cNvPr>
          <p:cNvSpPr>
            <a:spLocks noGrp="1"/>
          </p:cNvSpPr>
          <p:nvPr>
            <p:ph sz="half" idx="1"/>
          </p:nvPr>
        </p:nvSpPr>
        <p:spPr>
          <a:xfrm>
            <a:off x="0" y="765629"/>
            <a:ext cx="8741046" cy="1150257"/>
          </a:xfrm>
        </p:spPr>
        <p:txBody>
          <a:bodyPr>
            <a:normAutofit/>
          </a:bodyPr>
          <a:lstStyle/>
          <a:p>
            <a:r>
              <a:rPr lang="en-US" sz="2400" b="1" dirty="0">
                <a:solidFill>
                  <a:srgbClr val="00B050"/>
                </a:solidFill>
              </a:rPr>
              <a:t>At their core, teenagers haven’t changed much in 20 years. </a:t>
            </a:r>
          </a:p>
        </p:txBody>
      </p:sp>
      <p:sp>
        <p:nvSpPr>
          <p:cNvPr id="4" name="Content Placeholder 3">
            <a:extLst>
              <a:ext uri="{FF2B5EF4-FFF2-40B4-BE49-F238E27FC236}">
                <a16:creationId xmlns:a16="http://schemas.microsoft.com/office/drawing/2014/main" id="{38AFB8D3-FF62-7E4A-8281-D6DCA78DAE29}"/>
              </a:ext>
            </a:extLst>
          </p:cNvPr>
          <p:cNvSpPr>
            <a:spLocks noGrp="1"/>
          </p:cNvSpPr>
          <p:nvPr>
            <p:ph sz="half" idx="2"/>
          </p:nvPr>
        </p:nvSpPr>
        <p:spPr>
          <a:xfrm>
            <a:off x="195371" y="2938774"/>
            <a:ext cx="3796057" cy="3650712"/>
          </a:xfrm>
        </p:spPr>
        <p:txBody>
          <a:bodyPr>
            <a:noAutofit/>
          </a:bodyPr>
          <a:lstStyle/>
          <a:p>
            <a:pPr marL="342900" indent="-342900">
              <a:buFont typeface="+mj-lt"/>
              <a:buAutoNum type="arabicPeriod"/>
            </a:pPr>
            <a:r>
              <a:rPr lang="en-US" sz="2400" b="1" dirty="0"/>
              <a:t>___ Strongly Agree         </a:t>
            </a:r>
          </a:p>
          <a:p>
            <a:pPr marL="342900" indent="-342900">
              <a:buFont typeface="+mj-lt"/>
              <a:buAutoNum type="arabicPeriod"/>
            </a:pPr>
            <a:r>
              <a:rPr lang="en-US" sz="2400" b="1" dirty="0"/>
              <a:t>___Agree                          </a:t>
            </a:r>
          </a:p>
          <a:p>
            <a:pPr marL="342900" indent="-342900">
              <a:buFont typeface="+mj-lt"/>
              <a:buAutoNum type="arabicPeriod"/>
            </a:pPr>
            <a:r>
              <a:rPr lang="en-US" sz="2400" b="1" dirty="0"/>
              <a:t>___Uncertain</a:t>
            </a:r>
          </a:p>
          <a:p>
            <a:pPr marL="342900" indent="-342900">
              <a:buFont typeface="+mj-lt"/>
              <a:buAutoNum type="arabicPeriod"/>
            </a:pPr>
            <a:r>
              <a:rPr lang="en-US" sz="2400" b="1" dirty="0"/>
              <a:t>___Disagree                      </a:t>
            </a:r>
          </a:p>
          <a:p>
            <a:pPr marL="342900" indent="-342900">
              <a:buFont typeface="+mj-lt"/>
              <a:buAutoNum type="arabicPeriod"/>
            </a:pPr>
            <a:r>
              <a:rPr lang="en-US" sz="2400" b="1" dirty="0"/>
              <a:t>___Strongly Disagree</a:t>
            </a:r>
          </a:p>
        </p:txBody>
      </p:sp>
      <p:sp>
        <p:nvSpPr>
          <p:cNvPr id="6" name="TextBox 5">
            <a:extLst>
              <a:ext uri="{FF2B5EF4-FFF2-40B4-BE49-F238E27FC236}">
                <a16:creationId xmlns:a16="http://schemas.microsoft.com/office/drawing/2014/main" id="{27BBA7AF-0EA3-9E4F-AAAE-0385A2D19C87}"/>
              </a:ext>
            </a:extLst>
          </p:cNvPr>
          <p:cNvSpPr txBox="1"/>
          <p:nvPr/>
        </p:nvSpPr>
        <p:spPr>
          <a:xfrm>
            <a:off x="4555848" y="3486857"/>
            <a:ext cx="5389399" cy="2554545"/>
          </a:xfrm>
          <a:prstGeom prst="rect">
            <a:avLst/>
          </a:prstGeom>
          <a:noFill/>
        </p:spPr>
        <p:txBody>
          <a:bodyPr wrap="square" rtlCol="0">
            <a:spAutoFit/>
          </a:bodyPr>
          <a:lstStyle/>
          <a:p>
            <a:pPr marL="342900" indent="-342900">
              <a:buFont typeface="+mj-lt"/>
              <a:buAutoNum type="arabicPeriod"/>
            </a:pPr>
            <a:r>
              <a:rPr lang="en-US" sz="3200" b="1" dirty="0"/>
              <a:t>___ (Both thumbs up)</a:t>
            </a:r>
          </a:p>
          <a:p>
            <a:pPr marL="342900" indent="-342900">
              <a:buFont typeface="+mj-lt"/>
              <a:buAutoNum type="arabicPeriod"/>
            </a:pPr>
            <a:r>
              <a:rPr lang="en-US" sz="3200" b="1" dirty="0"/>
              <a:t>___ (One Thumb UP)</a:t>
            </a:r>
          </a:p>
          <a:p>
            <a:pPr marL="342900" indent="-342900">
              <a:buFont typeface="+mj-lt"/>
              <a:buAutoNum type="arabicPeriod"/>
            </a:pPr>
            <a:r>
              <a:rPr lang="en-US" sz="3200" b="1" dirty="0"/>
              <a:t>___ (Sideways Thumb)</a:t>
            </a:r>
          </a:p>
          <a:p>
            <a:pPr marL="342900" indent="-342900">
              <a:buFont typeface="+mj-lt"/>
              <a:buAutoNum type="arabicPeriod"/>
            </a:pPr>
            <a:r>
              <a:rPr lang="en-US" sz="3200" b="1" dirty="0"/>
              <a:t>___ (One Thumb Down)</a:t>
            </a:r>
          </a:p>
          <a:p>
            <a:pPr marL="342900" indent="-342900">
              <a:buFont typeface="+mj-lt"/>
              <a:buAutoNum type="arabicPeriod"/>
            </a:pPr>
            <a:r>
              <a:rPr lang="en-US" sz="3200" b="1" dirty="0"/>
              <a:t>___ (Both Thumbs Down)</a:t>
            </a:r>
          </a:p>
        </p:txBody>
      </p:sp>
      <p:sp>
        <p:nvSpPr>
          <p:cNvPr id="7" name="TextBox 6">
            <a:extLst>
              <a:ext uri="{FF2B5EF4-FFF2-40B4-BE49-F238E27FC236}">
                <a16:creationId xmlns:a16="http://schemas.microsoft.com/office/drawing/2014/main" id="{B78F2E7F-685B-5244-9B58-365C46173662}"/>
              </a:ext>
            </a:extLst>
          </p:cNvPr>
          <p:cNvSpPr txBox="1"/>
          <p:nvPr/>
        </p:nvSpPr>
        <p:spPr>
          <a:xfrm>
            <a:off x="507868" y="2098382"/>
            <a:ext cx="3488455" cy="400110"/>
          </a:xfrm>
          <a:prstGeom prst="rect">
            <a:avLst/>
          </a:prstGeom>
          <a:noFill/>
        </p:spPr>
        <p:txBody>
          <a:bodyPr wrap="none" rtlCol="0">
            <a:spAutoFit/>
          </a:bodyPr>
          <a:lstStyle/>
          <a:p>
            <a:r>
              <a:rPr lang="en-US" sz="2000" b="1" dirty="0"/>
              <a:t>Either by writing on paper, </a:t>
            </a:r>
          </a:p>
        </p:txBody>
      </p:sp>
      <p:sp>
        <p:nvSpPr>
          <p:cNvPr id="8" name="TextBox 7">
            <a:extLst>
              <a:ext uri="{FF2B5EF4-FFF2-40B4-BE49-F238E27FC236}">
                <a16:creationId xmlns:a16="http://schemas.microsoft.com/office/drawing/2014/main" id="{204BD5FA-2D0F-504C-AEB6-C0325BD459D8}"/>
              </a:ext>
            </a:extLst>
          </p:cNvPr>
          <p:cNvSpPr txBox="1"/>
          <p:nvPr/>
        </p:nvSpPr>
        <p:spPr>
          <a:xfrm>
            <a:off x="4555848" y="2057998"/>
            <a:ext cx="5766322" cy="400110"/>
          </a:xfrm>
          <a:prstGeom prst="rect">
            <a:avLst/>
          </a:prstGeom>
          <a:noFill/>
        </p:spPr>
        <p:txBody>
          <a:bodyPr wrap="none" rtlCol="0">
            <a:spAutoFit/>
          </a:bodyPr>
          <a:lstStyle/>
          <a:p>
            <a:r>
              <a:rPr lang="en-US" sz="2000" b="1" dirty="0"/>
              <a:t>Or you can try the thumbs up / Thumbs down</a:t>
            </a:r>
          </a:p>
        </p:txBody>
      </p:sp>
      <p:sp>
        <p:nvSpPr>
          <p:cNvPr id="5" name="TextBox 4">
            <a:extLst>
              <a:ext uri="{FF2B5EF4-FFF2-40B4-BE49-F238E27FC236}">
                <a16:creationId xmlns:a16="http://schemas.microsoft.com/office/drawing/2014/main" id="{CBA0773C-B9B8-194D-920E-73FDAD22F585}"/>
              </a:ext>
            </a:extLst>
          </p:cNvPr>
          <p:cNvSpPr txBox="1"/>
          <p:nvPr/>
        </p:nvSpPr>
        <p:spPr>
          <a:xfrm>
            <a:off x="507868" y="5010493"/>
            <a:ext cx="543739" cy="523220"/>
          </a:xfrm>
          <a:prstGeom prst="rect">
            <a:avLst/>
          </a:prstGeom>
          <a:noFill/>
        </p:spPr>
        <p:txBody>
          <a:bodyPr wrap="none" rtlCol="0">
            <a:spAutoFit/>
          </a:bodyPr>
          <a:lstStyle/>
          <a:p>
            <a:r>
              <a:rPr lang="en-US" sz="2800" b="1" dirty="0"/>
              <a:t>❌</a:t>
            </a:r>
          </a:p>
        </p:txBody>
      </p:sp>
      <p:sp>
        <p:nvSpPr>
          <p:cNvPr id="9" name="TextBox 8">
            <a:extLst>
              <a:ext uri="{FF2B5EF4-FFF2-40B4-BE49-F238E27FC236}">
                <a16:creationId xmlns:a16="http://schemas.microsoft.com/office/drawing/2014/main" id="{C8C762E5-52DE-FB45-BD0F-4196D9611ED2}"/>
              </a:ext>
            </a:extLst>
          </p:cNvPr>
          <p:cNvSpPr txBox="1"/>
          <p:nvPr/>
        </p:nvSpPr>
        <p:spPr>
          <a:xfrm>
            <a:off x="5037520" y="5010493"/>
            <a:ext cx="543739"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23279225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linds(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linds(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linds(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linds(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35"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anim calcmode="lin" valueType="num">
                                      <p:cBhvr>
                                        <p:cTn id="53" dur="2000" fill="hold"/>
                                        <p:tgtEl>
                                          <p:spTgt spid="5"/>
                                        </p:tgtEl>
                                        <p:attrNameLst>
                                          <p:attrName>style.rotation</p:attrName>
                                        </p:attrNameLst>
                                      </p:cBhvr>
                                      <p:tavLst>
                                        <p:tav tm="0">
                                          <p:val>
                                            <p:fltVal val="720"/>
                                          </p:val>
                                        </p:tav>
                                        <p:tav tm="100000">
                                          <p:val>
                                            <p:fltVal val="0"/>
                                          </p:val>
                                        </p:tav>
                                      </p:tavLst>
                                    </p:anim>
                                    <p:anim calcmode="lin" valueType="num">
                                      <p:cBhvr>
                                        <p:cTn id="54" dur="2000" fill="hold"/>
                                        <p:tgtEl>
                                          <p:spTgt spid="5"/>
                                        </p:tgtEl>
                                        <p:attrNameLst>
                                          <p:attrName>ppt_h</p:attrName>
                                        </p:attrNameLst>
                                      </p:cBhvr>
                                      <p:tavLst>
                                        <p:tav tm="0">
                                          <p:val>
                                            <p:fltVal val="0"/>
                                          </p:val>
                                        </p:tav>
                                        <p:tav tm="100000">
                                          <p:val>
                                            <p:strVal val="#ppt_h"/>
                                          </p:val>
                                        </p:tav>
                                      </p:tavLst>
                                    </p:anim>
                                    <p:anim calcmode="lin" valueType="num">
                                      <p:cBhvr>
                                        <p:cTn id="55"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2000"/>
                                        <p:tgtEl>
                                          <p:spTgt spid="9"/>
                                        </p:tgtEl>
                                      </p:cBhvr>
                                    </p:animEffect>
                                    <p:anim calcmode="lin" valueType="num">
                                      <p:cBhvr>
                                        <p:cTn id="61" dur="2000" fill="hold"/>
                                        <p:tgtEl>
                                          <p:spTgt spid="9"/>
                                        </p:tgtEl>
                                        <p:attrNameLst>
                                          <p:attrName>style.rotation</p:attrName>
                                        </p:attrNameLst>
                                      </p:cBhvr>
                                      <p:tavLst>
                                        <p:tav tm="0">
                                          <p:val>
                                            <p:fltVal val="720"/>
                                          </p:val>
                                        </p:tav>
                                        <p:tav tm="100000">
                                          <p:val>
                                            <p:fltVal val="0"/>
                                          </p:val>
                                        </p:tav>
                                      </p:tavLst>
                                    </p:anim>
                                    <p:anim calcmode="lin" valueType="num">
                                      <p:cBhvr>
                                        <p:cTn id="62" dur="2000" fill="hold"/>
                                        <p:tgtEl>
                                          <p:spTgt spid="9"/>
                                        </p:tgtEl>
                                        <p:attrNameLst>
                                          <p:attrName>ppt_h</p:attrName>
                                        </p:attrNameLst>
                                      </p:cBhvr>
                                      <p:tavLst>
                                        <p:tav tm="0">
                                          <p:val>
                                            <p:fltVal val="0"/>
                                          </p:val>
                                        </p:tav>
                                        <p:tav tm="100000">
                                          <p:val>
                                            <p:strVal val="#ppt_h"/>
                                          </p:val>
                                        </p:tav>
                                      </p:tavLst>
                                    </p:anim>
                                    <p:anim calcmode="lin" valueType="num">
                                      <p:cBhvr>
                                        <p:cTn id="63"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P spid="7" grpId="0"/>
      <p:bldP spid="8" grpId="0"/>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2086-5FF7-4C4B-AAB6-F15750C9EDD5}"/>
              </a:ext>
            </a:extLst>
          </p:cNvPr>
          <p:cNvSpPr>
            <a:spLocks noGrp="1"/>
          </p:cNvSpPr>
          <p:nvPr>
            <p:ph type="title"/>
          </p:nvPr>
        </p:nvSpPr>
        <p:spPr>
          <a:xfrm>
            <a:off x="0" y="0"/>
            <a:ext cx="6096000" cy="1394847"/>
          </a:xfrm>
        </p:spPr>
        <p:txBody>
          <a:bodyPr>
            <a:normAutofit fontScale="90000"/>
          </a:bodyPr>
          <a:lstStyle/>
          <a:p>
            <a:r>
              <a:rPr lang="en-US" b="1" dirty="0">
                <a:solidFill>
                  <a:srgbClr val="FFFF00"/>
                </a:solidFill>
              </a:rPr>
              <a:t>Other</a:t>
            </a:r>
            <a:r>
              <a:rPr lang="en-US" b="1" dirty="0"/>
              <a:t> </a:t>
            </a:r>
            <a:r>
              <a:rPr lang="en-US" b="1" dirty="0">
                <a:solidFill>
                  <a:srgbClr val="FF0000"/>
                </a:solidFill>
              </a:rPr>
              <a:t>V</a:t>
            </a:r>
            <a:r>
              <a:rPr lang="en-US" b="1" dirty="0">
                <a:solidFill>
                  <a:schemeClr val="tx1"/>
                </a:solidFill>
              </a:rPr>
              <a:t>oting</a:t>
            </a:r>
            <a:r>
              <a:rPr lang="en-US" b="1" dirty="0"/>
              <a:t> Examples </a:t>
            </a:r>
            <a:r>
              <a:rPr lang="en-US" b="1" u="sng" dirty="0"/>
              <a:t>you can use to turn up the heat</a:t>
            </a:r>
            <a:r>
              <a:rPr lang="en-US" b="1" dirty="0"/>
              <a:t>:</a:t>
            </a:r>
          </a:p>
        </p:txBody>
      </p:sp>
      <p:sp>
        <p:nvSpPr>
          <p:cNvPr id="3" name="Content Placeholder 2">
            <a:extLst>
              <a:ext uri="{FF2B5EF4-FFF2-40B4-BE49-F238E27FC236}">
                <a16:creationId xmlns:a16="http://schemas.microsoft.com/office/drawing/2014/main" id="{76AA96DD-119A-F94A-9B95-99FDD5C4F48B}"/>
              </a:ext>
            </a:extLst>
          </p:cNvPr>
          <p:cNvSpPr>
            <a:spLocks noGrp="1"/>
          </p:cNvSpPr>
          <p:nvPr>
            <p:ph sz="half" idx="1"/>
          </p:nvPr>
        </p:nvSpPr>
        <p:spPr>
          <a:xfrm>
            <a:off x="0" y="1582118"/>
            <a:ext cx="4876800" cy="1394847"/>
          </a:xfrm>
        </p:spPr>
        <p:txBody>
          <a:bodyPr>
            <a:normAutofit/>
          </a:bodyPr>
          <a:lstStyle/>
          <a:p>
            <a:pPr>
              <a:buFont typeface="Arial" panose="020B0604020202020204" pitchFamily="34" charset="0"/>
              <a:buChar char="•"/>
            </a:pPr>
            <a:r>
              <a:rPr lang="en-US" sz="2800" b="1" dirty="0"/>
              <a:t>“Does God accept homosexual / lesbian behavior?”</a:t>
            </a:r>
          </a:p>
        </p:txBody>
      </p:sp>
      <p:sp>
        <p:nvSpPr>
          <p:cNvPr id="4" name="Content Placeholder 3">
            <a:extLst>
              <a:ext uri="{FF2B5EF4-FFF2-40B4-BE49-F238E27FC236}">
                <a16:creationId xmlns:a16="http://schemas.microsoft.com/office/drawing/2014/main" id="{C6B85BFD-A7A5-6146-914B-1586FC24E0ED}"/>
              </a:ext>
            </a:extLst>
          </p:cNvPr>
          <p:cNvSpPr>
            <a:spLocks noGrp="1"/>
          </p:cNvSpPr>
          <p:nvPr>
            <p:ph sz="half" idx="2"/>
          </p:nvPr>
        </p:nvSpPr>
        <p:spPr>
          <a:xfrm>
            <a:off x="0" y="2976965"/>
            <a:ext cx="4876800" cy="1394847"/>
          </a:xfrm>
        </p:spPr>
        <p:txBody>
          <a:bodyPr>
            <a:normAutofit/>
          </a:bodyPr>
          <a:lstStyle/>
          <a:p>
            <a:r>
              <a:rPr lang="en-US" sz="2800" b="1" dirty="0"/>
              <a:t>“Is being obese as bad as drinking?”</a:t>
            </a:r>
          </a:p>
        </p:txBody>
      </p:sp>
      <p:sp>
        <p:nvSpPr>
          <p:cNvPr id="5" name="TextBox 4">
            <a:extLst>
              <a:ext uri="{FF2B5EF4-FFF2-40B4-BE49-F238E27FC236}">
                <a16:creationId xmlns:a16="http://schemas.microsoft.com/office/drawing/2014/main" id="{25ECB2AA-8233-FF43-BB3C-F718ADC86E91}"/>
              </a:ext>
            </a:extLst>
          </p:cNvPr>
          <p:cNvSpPr txBox="1"/>
          <p:nvPr/>
        </p:nvSpPr>
        <p:spPr>
          <a:xfrm>
            <a:off x="1" y="4371812"/>
            <a:ext cx="4876800" cy="2492990"/>
          </a:xfrm>
          <a:prstGeom prst="rect">
            <a:avLst/>
          </a:prstGeom>
          <a:noFill/>
        </p:spPr>
        <p:txBody>
          <a:bodyPr wrap="square" rtlCol="0">
            <a:spAutoFit/>
          </a:bodyPr>
          <a:lstStyle/>
          <a:p>
            <a:pPr marL="342900" indent="-342900">
              <a:buAutoNum type="arabicPeriod" startAt="3"/>
            </a:pPr>
            <a:endParaRPr lang="en-US" dirty="0"/>
          </a:p>
          <a:p>
            <a:endParaRPr lang="en-US" dirty="0"/>
          </a:p>
          <a:p>
            <a:pPr marL="285750" indent="-285750">
              <a:buFont typeface="Arial" panose="020B0604020202020204" pitchFamily="34" charset="0"/>
              <a:buChar char="•"/>
            </a:pPr>
            <a:r>
              <a:rPr lang="en-US" sz="2800" b="1" dirty="0"/>
              <a:t>“Is it alright for women to be pastors, rabbis, or priests?”</a:t>
            </a:r>
          </a:p>
          <a:p>
            <a:endParaRPr lang="en-US" dirty="0"/>
          </a:p>
          <a:p>
            <a:pPr marL="342900" indent="-342900">
              <a:buAutoNum type="arabicPeriod" startAt="3"/>
            </a:pPr>
            <a:endParaRPr lang="en-US" dirty="0"/>
          </a:p>
        </p:txBody>
      </p:sp>
      <p:pic>
        <p:nvPicPr>
          <p:cNvPr id="7" name="Picture 6" descr="A picture containing text&#10;&#10;Description automatically generated">
            <a:extLst>
              <a:ext uri="{FF2B5EF4-FFF2-40B4-BE49-F238E27FC236}">
                <a16:creationId xmlns:a16="http://schemas.microsoft.com/office/drawing/2014/main" id="{DBDCE038-C01D-694F-8074-691C3F2EFED7}"/>
              </a:ext>
            </a:extLst>
          </p:cNvPr>
          <p:cNvPicPr>
            <a:picLocks noChangeAspect="1"/>
          </p:cNvPicPr>
          <p:nvPr/>
        </p:nvPicPr>
        <p:blipFill>
          <a:blip r:embed="rId2"/>
          <a:stretch>
            <a:fillRect/>
          </a:stretch>
        </p:blipFill>
        <p:spPr>
          <a:xfrm>
            <a:off x="6096000" y="569562"/>
            <a:ext cx="5744705" cy="5718875"/>
          </a:xfrm>
          <a:prstGeom prst="rect">
            <a:avLst/>
          </a:prstGeom>
        </p:spPr>
      </p:pic>
      <p:pic>
        <p:nvPicPr>
          <p:cNvPr id="9" name="Picture 8">
            <a:extLst>
              <a:ext uri="{FF2B5EF4-FFF2-40B4-BE49-F238E27FC236}">
                <a16:creationId xmlns:a16="http://schemas.microsoft.com/office/drawing/2014/main" id="{C394409B-9FF6-EA45-9BBD-D8404CB805F4}"/>
              </a:ext>
            </a:extLst>
          </p:cNvPr>
          <p:cNvPicPr>
            <a:picLocks noChangeAspect="1"/>
          </p:cNvPicPr>
          <p:nvPr/>
        </p:nvPicPr>
        <p:blipFill>
          <a:blip r:embed="rId3"/>
          <a:stretch>
            <a:fillRect/>
          </a:stretch>
        </p:blipFill>
        <p:spPr>
          <a:xfrm>
            <a:off x="6096001" y="569562"/>
            <a:ext cx="5744704" cy="5718875"/>
          </a:xfrm>
          <a:prstGeom prst="rect">
            <a:avLst/>
          </a:prstGeom>
        </p:spPr>
      </p:pic>
      <p:pic>
        <p:nvPicPr>
          <p:cNvPr id="11" name="Picture 10" descr="A person wearing a hat and sunglasses&#10;&#10;Description automatically generated with low confidence">
            <a:extLst>
              <a:ext uri="{FF2B5EF4-FFF2-40B4-BE49-F238E27FC236}">
                <a16:creationId xmlns:a16="http://schemas.microsoft.com/office/drawing/2014/main" id="{25DA68E1-FA1B-464C-904C-2E553E768C56}"/>
              </a:ext>
            </a:extLst>
          </p:cNvPr>
          <p:cNvPicPr>
            <a:picLocks noChangeAspect="1"/>
          </p:cNvPicPr>
          <p:nvPr/>
        </p:nvPicPr>
        <p:blipFill>
          <a:blip r:embed="rId4"/>
          <a:stretch>
            <a:fillRect/>
          </a:stretch>
        </p:blipFill>
        <p:spPr>
          <a:xfrm>
            <a:off x="6095999" y="569562"/>
            <a:ext cx="5744705" cy="5718875"/>
          </a:xfrm>
          <a:prstGeom prst="rect">
            <a:avLst/>
          </a:prstGeom>
        </p:spPr>
      </p:pic>
      <p:pic>
        <p:nvPicPr>
          <p:cNvPr id="13" name="Picture 12" descr="A picture containing person, indoor, floor&#10;&#10;Description automatically generated">
            <a:extLst>
              <a:ext uri="{FF2B5EF4-FFF2-40B4-BE49-F238E27FC236}">
                <a16:creationId xmlns:a16="http://schemas.microsoft.com/office/drawing/2014/main" id="{4A4E1873-0610-594C-9826-FE9A48B4A499}"/>
              </a:ext>
            </a:extLst>
          </p:cNvPr>
          <p:cNvPicPr>
            <a:picLocks noChangeAspect="1"/>
          </p:cNvPicPr>
          <p:nvPr/>
        </p:nvPicPr>
        <p:blipFill>
          <a:blip r:embed="rId5"/>
          <a:stretch>
            <a:fillRect/>
          </a:stretch>
        </p:blipFill>
        <p:spPr>
          <a:xfrm>
            <a:off x="6095999" y="569562"/>
            <a:ext cx="5744704" cy="5718875"/>
          </a:xfrm>
          <a:prstGeom prst="rect">
            <a:avLst/>
          </a:prstGeom>
        </p:spPr>
      </p:pic>
      <p:pic>
        <p:nvPicPr>
          <p:cNvPr id="15" name="Picture 14">
            <a:extLst>
              <a:ext uri="{FF2B5EF4-FFF2-40B4-BE49-F238E27FC236}">
                <a16:creationId xmlns:a16="http://schemas.microsoft.com/office/drawing/2014/main" id="{81DA95F7-18C6-A340-AB96-9F313A71E21F}"/>
              </a:ext>
            </a:extLst>
          </p:cNvPr>
          <p:cNvPicPr>
            <a:picLocks noChangeAspect="1"/>
          </p:cNvPicPr>
          <p:nvPr/>
        </p:nvPicPr>
        <p:blipFill>
          <a:blip r:embed="rId6"/>
          <a:stretch>
            <a:fillRect/>
          </a:stretch>
        </p:blipFill>
        <p:spPr>
          <a:xfrm>
            <a:off x="6095997" y="569562"/>
            <a:ext cx="5744703" cy="5718875"/>
          </a:xfrm>
          <a:prstGeom prst="rect">
            <a:avLst/>
          </a:prstGeom>
        </p:spPr>
      </p:pic>
      <p:pic>
        <p:nvPicPr>
          <p:cNvPr id="19" name="Picture 18">
            <a:extLst>
              <a:ext uri="{FF2B5EF4-FFF2-40B4-BE49-F238E27FC236}">
                <a16:creationId xmlns:a16="http://schemas.microsoft.com/office/drawing/2014/main" id="{6D37981E-238F-1442-B400-E10BDEEBCDEC}"/>
              </a:ext>
            </a:extLst>
          </p:cNvPr>
          <p:cNvPicPr>
            <a:picLocks noChangeAspect="1"/>
          </p:cNvPicPr>
          <p:nvPr/>
        </p:nvPicPr>
        <p:blipFill>
          <a:blip r:embed="rId7"/>
          <a:stretch>
            <a:fillRect/>
          </a:stretch>
        </p:blipFill>
        <p:spPr>
          <a:xfrm>
            <a:off x="6095997" y="569562"/>
            <a:ext cx="5744708" cy="5718875"/>
          </a:xfrm>
          <a:prstGeom prst="rect">
            <a:avLst/>
          </a:prstGeom>
        </p:spPr>
      </p:pic>
    </p:spTree>
    <p:extLst>
      <p:ext uri="{BB962C8B-B14F-4D97-AF65-F5344CB8AC3E}">
        <p14:creationId xmlns:p14="http://schemas.microsoft.com/office/powerpoint/2010/main" val="35441250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
                                        <p:tgtEl>
                                          <p:spTgt spid="4">
                                            <p:txEl>
                                              <p:pRg st="0" end="0"/>
                                            </p:txEl>
                                          </p:spTgt>
                                        </p:tgtEl>
                                      </p:cBhvr>
                                    </p:animEffect>
                                    <p:anim calcmode="lin" valueType="num">
                                      <p:cBhvr>
                                        <p:cTn id="19"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anim calcmode="lin" valueType="num">
                                      <p:cBhvr>
                                        <p:cTn id="43" dur="2000" fill="hold"/>
                                        <p:tgtEl>
                                          <p:spTgt spid="5"/>
                                        </p:tgtEl>
                                        <p:attrNameLst>
                                          <p:attrName>ppt_w</p:attrName>
                                        </p:attrNameLst>
                                      </p:cBhvr>
                                      <p:tavLst>
                                        <p:tav tm="0" fmla="#ppt_w*sin(2.5*pi*$)">
                                          <p:val>
                                            <p:fltVal val="0"/>
                                          </p:val>
                                        </p:tav>
                                        <p:tav tm="100000">
                                          <p:val>
                                            <p:fltVal val="1"/>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E5A6-B8D8-3240-98CC-BEE8F46DDA89}"/>
              </a:ext>
            </a:extLst>
          </p:cNvPr>
          <p:cNvSpPr>
            <a:spLocks noGrp="1"/>
          </p:cNvSpPr>
          <p:nvPr>
            <p:ph type="title"/>
          </p:nvPr>
        </p:nvSpPr>
        <p:spPr>
          <a:xfrm>
            <a:off x="0" y="0"/>
            <a:ext cx="6018212" cy="790414"/>
          </a:xfrm>
        </p:spPr>
        <p:txBody>
          <a:bodyPr/>
          <a:lstStyle/>
          <a:p>
            <a:r>
              <a:rPr lang="en-US" b="1" dirty="0">
                <a:solidFill>
                  <a:srgbClr val="FF0000"/>
                </a:solidFill>
              </a:rPr>
              <a:t>C</a:t>
            </a:r>
            <a:r>
              <a:rPr lang="en-US" b="1" dirty="0">
                <a:solidFill>
                  <a:schemeClr val="tx1"/>
                </a:solidFill>
              </a:rPr>
              <a:t>ontinuum:</a:t>
            </a:r>
          </a:p>
        </p:txBody>
      </p:sp>
      <p:pic>
        <p:nvPicPr>
          <p:cNvPr id="6" name="Picture 5" descr="Shape, rectangle&#10;&#10;Description automatically generated">
            <a:extLst>
              <a:ext uri="{FF2B5EF4-FFF2-40B4-BE49-F238E27FC236}">
                <a16:creationId xmlns:a16="http://schemas.microsoft.com/office/drawing/2014/main" id="{76122FD3-6E54-E74A-B094-164434228738}"/>
              </a:ext>
            </a:extLst>
          </p:cNvPr>
          <p:cNvPicPr>
            <a:picLocks noChangeAspect="1"/>
          </p:cNvPicPr>
          <p:nvPr/>
        </p:nvPicPr>
        <p:blipFill>
          <a:blip r:embed="rId2"/>
          <a:stretch>
            <a:fillRect/>
          </a:stretch>
        </p:blipFill>
        <p:spPr>
          <a:xfrm>
            <a:off x="0" y="790413"/>
            <a:ext cx="12192000" cy="2638587"/>
          </a:xfrm>
          <a:prstGeom prst="rect">
            <a:avLst/>
          </a:prstGeom>
        </p:spPr>
      </p:pic>
      <p:sp>
        <p:nvSpPr>
          <p:cNvPr id="7" name="TextBox 6">
            <a:extLst>
              <a:ext uri="{FF2B5EF4-FFF2-40B4-BE49-F238E27FC236}">
                <a16:creationId xmlns:a16="http://schemas.microsoft.com/office/drawing/2014/main" id="{8448F93D-7066-EF4B-A20A-92266426C848}"/>
              </a:ext>
            </a:extLst>
          </p:cNvPr>
          <p:cNvSpPr txBox="1"/>
          <p:nvPr/>
        </p:nvSpPr>
        <p:spPr>
          <a:xfrm>
            <a:off x="0" y="3428998"/>
            <a:ext cx="1219200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 continuum is a line that separates two opposites, and can be used by asking a key question such as:</a:t>
            </a:r>
          </a:p>
        </p:txBody>
      </p:sp>
      <p:sp>
        <p:nvSpPr>
          <p:cNvPr id="8" name="TextBox 7">
            <a:extLst>
              <a:ext uri="{FF2B5EF4-FFF2-40B4-BE49-F238E27FC236}">
                <a16:creationId xmlns:a16="http://schemas.microsoft.com/office/drawing/2014/main" id="{CA9C461D-44B7-C74F-AEA7-9D5F3DAB9265}"/>
              </a:ext>
            </a:extLst>
          </p:cNvPr>
          <p:cNvSpPr txBox="1"/>
          <p:nvPr/>
        </p:nvSpPr>
        <p:spPr>
          <a:xfrm>
            <a:off x="4221929" y="913523"/>
            <a:ext cx="3748142" cy="461665"/>
          </a:xfrm>
          <a:prstGeom prst="rect">
            <a:avLst/>
          </a:prstGeom>
          <a:solidFill>
            <a:schemeClr val="tx1"/>
          </a:solidFill>
        </p:spPr>
        <p:txBody>
          <a:bodyPr wrap="none" rtlCol="0">
            <a:spAutoFit/>
          </a:bodyPr>
          <a:lstStyle/>
          <a:p>
            <a:r>
              <a:rPr lang="en-US" sz="2400" b="1" dirty="0">
                <a:solidFill>
                  <a:schemeClr val="bg1"/>
                </a:solidFill>
              </a:rPr>
              <a:t>“God’s will for my life is”</a:t>
            </a:r>
          </a:p>
        </p:txBody>
      </p:sp>
      <p:sp>
        <p:nvSpPr>
          <p:cNvPr id="9" name="TextBox 8">
            <a:extLst>
              <a:ext uri="{FF2B5EF4-FFF2-40B4-BE49-F238E27FC236}">
                <a16:creationId xmlns:a16="http://schemas.microsoft.com/office/drawing/2014/main" id="{6E4F5B26-5A6F-9642-A05E-6466DD9F6246}"/>
              </a:ext>
            </a:extLst>
          </p:cNvPr>
          <p:cNvSpPr txBox="1"/>
          <p:nvPr/>
        </p:nvSpPr>
        <p:spPr>
          <a:xfrm>
            <a:off x="1" y="4136884"/>
            <a:ext cx="8214101"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On opposite sides of the line you can have the words, “Clear”</a:t>
            </a:r>
          </a:p>
        </p:txBody>
      </p:sp>
      <p:sp>
        <p:nvSpPr>
          <p:cNvPr id="10" name="TextBox 9">
            <a:extLst>
              <a:ext uri="{FF2B5EF4-FFF2-40B4-BE49-F238E27FC236}">
                <a16:creationId xmlns:a16="http://schemas.microsoft.com/office/drawing/2014/main" id="{7C52995C-FEF9-DA44-A84C-79267538A550}"/>
              </a:ext>
            </a:extLst>
          </p:cNvPr>
          <p:cNvSpPr txBox="1"/>
          <p:nvPr/>
        </p:nvSpPr>
        <p:spPr>
          <a:xfrm>
            <a:off x="8214102" y="4152273"/>
            <a:ext cx="3563796" cy="369332"/>
          </a:xfrm>
          <a:prstGeom prst="rect">
            <a:avLst/>
          </a:prstGeom>
          <a:noFill/>
        </p:spPr>
        <p:txBody>
          <a:bodyPr wrap="none" rtlCol="0">
            <a:spAutoFit/>
          </a:bodyPr>
          <a:lstStyle/>
          <a:p>
            <a:r>
              <a:rPr lang="en-US" b="1" dirty="0"/>
              <a:t>and on the other side, “Fuzzy.”</a:t>
            </a:r>
            <a:endParaRPr lang="en-US" dirty="0"/>
          </a:p>
        </p:txBody>
      </p:sp>
      <p:sp>
        <p:nvSpPr>
          <p:cNvPr id="11" name="TextBox 10">
            <a:extLst>
              <a:ext uri="{FF2B5EF4-FFF2-40B4-BE49-F238E27FC236}">
                <a16:creationId xmlns:a16="http://schemas.microsoft.com/office/drawing/2014/main" id="{0C68159F-3154-BD47-9666-B83AE0722EF7}"/>
              </a:ext>
            </a:extLst>
          </p:cNvPr>
          <p:cNvSpPr txBox="1"/>
          <p:nvPr/>
        </p:nvSpPr>
        <p:spPr>
          <a:xfrm>
            <a:off x="247974" y="1267465"/>
            <a:ext cx="997389" cy="461665"/>
          </a:xfrm>
          <a:prstGeom prst="rect">
            <a:avLst/>
          </a:prstGeom>
          <a:noFill/>
        </p:spPr>
        <p:txBody>
          <a:bodyPr wrap="none" rtlCol="0">
            <a:spAutoFit/>
          </a:bodyPr>
          <a:lstStyle/>
          <a:p>
            <a:r>
              <a:rPr lang="en-US" sz="2400" b="1" dirty="0">
                <a:solidFill>
                  <a:srgbClr val="00B050"/>
                </a:solidFill>
              </a:rPr>
              <a:t>Clear</a:t>
            </a:r>
          </a:p>
        </p:txBody>
      </p:sp>
      <p:sp>
        <p:nvSpPr>
          <p:cNvPr id="12" name="TextBox 11">
            <a:extLst>
              <a:ext uri="{FF2B5EF4-FFF2-40B4-BE49-F238E27FC236}">
                <a16:creationId xmlns:a16="http://schemas.microsoft.com/office/drawing/2014/main" id="{912DA1AB-276B-8A45-9424-048CEB400205}"/>
              </a:ext>
            </a:extLst>
          </p:cNvPr>
          <p:cNvSpPr txBox="1"/>
          <p:nvPr/>
        </p:nvSpPr>
        <p:spPr>
          <a:xfrm>
            <a:off x="11215451" y="1267464"/>
            <a:ext cx="976549" cy="461665"/>
          </a:xfrm>
          <a:prstGeom prst="rect">
            <a:avLst/>
          </a:prstGeom>
          <a:noFill/>
        </p:spPr>
        <p:txBody>
          <a:bodyPr wrap="none" rtlCol="0">
            <a:spAutoFit/>
          </a:bodyPr>
          <a:lstStyle/>
          <a:p>
            <a:r>
              <a:rPr lang="en-US" sz="2400" b="1" dirty="0">
                <a:solidFill>
                  <a:srgbClr val="00B050"/>
                </a:solidFill>
              </a:rPr>
              <a:t>Fuzzy</a:t>
            </a:r>
          </a:p>
        </p:txBody>
      </p:sp>
      <p:sp>
        <p:nvSpPr>
          <p:cNvPr id="14" name="TextBox 13">
            <a:extLst>
              <a:ext uri="{FF2B5EF4-FFF2-40B4-BE49-F238E27FC236}">
                <a16:creationId xmlns:a16="http://schemas.microsoft.com/office/drawing/2014/main" id="{D2974519-52DF-1745-B023-3C3040D9EF13}"/>
              </a:ext>
            </a:extLst>
          </p:cNvPr>
          <p:cNvSpPr txBox="1"/>
          <p:nvPr/>
        </p:nvSpPr>
        <p:spPr>
          <a:xfrm>
            <a:off x="-1" y="4534109"/>
            <a:ext cx="9267987"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Somewhere along the line is where everyone is asked to place an, “X.”</a:t>
            </a:r>
          </a:p>
        </p:txBody>
      </p:sp>
      <p:sp>
        <p:nvSpPr>
          <p:cNvPr id="15" name="TextBox 14">
            <a:extLst>
              <a:ext uri="{FF2B5EF4-FFF2-40B4-BE49-F238E27FC236}">
                <a16:creationId xmlns:a16="http://schemas.microsoft.com/office/drawing/2014/main" id="{1C5DEDB1-E04E-824B-B2AA-E84F1740DBDF}"/>
              </a:ext>
            </a:extLst>
          </p:cNvPr>
          <p:cNvSpPr txBox="1"/>
          <p:nvPr/>
        </p:nvSpPr>
        <p:spPr>
          <a:xfrm>
            <a:off x="9716115" y="1616715"/>
            <a:ext cx="603050" cy="830997"/>
          </a:xfrm>
          <a:prstGeom prst="rect">
            <a:avLst/>
          </a:prstGeom>
          <a:noFill/>
        </p:spPr>
        <p:txBody>
          <a:bodyPr wrap="none" rtlCol="0">
            <a:spAutoFit/>
          </a:bodyPr>
          <a:lstStyle/>
          <a:p>
            <a:r>
              <a:rPr lang="en-US" sz="4800" b="1" dirty="0">
                <a:solidFill>
                  <a:srgbClr val="FF0000"/>
                </a:solidFill>
              </a:rPr>
              <a:t>X</a:t>
            </a:r>
          </a:p>
        </p:txBody>
      </p:sp>
      <p:sp>
        <p:nvSpPr>
          <p:cNvPr id="16" name="TextBox 15">
            <a:extLst>
              <a:ext uri="{FF2B5EF4-FFF2-40B4-BE49-F238E27FC236}">
                <a16:creationId xmlns:a16="http://schemas.microsoft.com/office/drawing/2014/main" id="{8BCF5DA0-B864-4248-8624-9E468826ED64}"/>
              </a:ext>
            </a:extLst>
          </p:cNvPr>
          <p:cNvSpPr txBox="1"/>
          <p:nvPr/>
        </p:nvSpPr>
        <p:spPr>
          <a:xfrm>
            <a:off x="2353517" y="1616714"/>
            <a:ext cx="603050" cy="830997"/>
          </a:xfrm>
          <a:prstGeom prst="rect">
            <a:avLst/>
          </a:prstGeom>
          <a:noFill/>
        </p:spPr>
        <p:txBody>
          <a:bodyPr wrap="none" rtlCol="0">
            <a:spAutoFit/>
          </a:bodyPr>
          <a:lstStyle/>
          <a:p>
            <a:pPr lvl="0"/>
            <a:r>
              <a:rPr lang="en-US" sz="4800" b="1" dirty="0">
                <a:solidFill>
                  <a:srgbClr val="FF0000"/>
                </a:solidFill>
              </a:rPr>
              <a:t>X</a:t>
            </a:r>
          </a:p>
        </p:txBody>
      </p:sp>
      <p:sp>
        <p:nvSpPr>
          <p:cNvPr id="17" name="TextBox 16">
            <a:extLst>
              <a:ext uri="{FF2B5EF4-FFF2-40B4-BE49-F238E27FC236}">
                <a16:creationId xmlns:a16="http://schemas.microsoft.com/office/drawing/2014/main" id="{C908648F-9C11-1241-A330-BF8631954016}"/>
              </a:ext>
            </a:extLst>
          </p:cNvPr>
          <p:cNvSpPr txBox="1"/>
          <p:nvPr/>
        </p:nvSpPr>
        <p:spPr>
          <a:xfrm>
            <a:off x="779053" y="1606017"/>
            <a:ext cx="603050" cy="830997"/>
          </a:xfrm>
          <a:prstGeom prst="rect">
            <a:avLst/>
          </a:prstGeom>
          <a:noFill/>
        </p:spPr>
        <p:txBody>
          <a:bodyPr wrap="none" rtlCol="0">
            <a:spAutoFit/>
          </a:bodyPr>
          <a:lstStyle/>
          <a:p>
            <a:pPr lvl="0"/>
            <a:r>
              <a:rPr lang="en-US" sz="4800" b="1" dirty="0">
                <a:solidFill>
                  <a:srgbClr val="FF0000"/>
                </a:solidFill>
              </a:rPr>
              <a:t>X</a:t>
            </a:r>
          </a:p>
        </p:txBody>
      </p:sp>
      <p:sp>
        <p:nvSpPr>
          <p:cNvPr id="18" name="TextBox 17">
            <a:extLst>
              <a:ext uri="{FF2B5EF4-FFF2-40B4-BE49-F238E27FC236}">
                <a16:creationId xmlns:a16="http://schemas.microsoft.com/office/drawing/2014/main" id="{17A7FA7A-A90F-AF48-ABC5-354DA0F7168B}"/>
              </a:ext>
            </a:extLst>
          </p:cNvPr>
          <p:cNvSpPr txBox="1"/>
          <p:nvPr/>
        </p:nvSpPr>
        <p:spPr>
          <a:xfrm>
            <a:off x="1099908" y="1626755"/>
            <a:ext cx="603050" cy="830997"/>
          </a:xfrm>
          <a:prstGeom prst="rect">
            <a:avLst/>
          </a:prstGeom>
          <a:noFill/>
        </p:spPr>
        <p:txBody>
          <a:bodyPr wrap="none" rtlCol="0">
            <a:spAutoFit/>
          </a:bodyPr>
          <a:lstStyle/>
          <a:p>
            <a:pPr lvl="0"/>
            <a:r>
              <a:rPr lang="en-US" sz="4800" b="1" dirty="0">
                <a:solidFill>
                  <a:srgbClr val="FF0000"/>
                </a:solidFill>
              </a:rPr>
              <a:t>X</a:t>
            </a:r>
          </a:p>
        </p:txBody>
      </p:sp>
      <p:sp>
        <p:nvSpPr>
          <p:cNvPr id="19" name="TextBox 18">
            <a:extLst>
              <a:ext uri="{FF2B5EF4-FFF2-40B4-BE49-F238E27FC236}">
                <a16:creationId xmlns:a16="http://schemas.microsoft.com/office/drawing/2014/main" id="{259197B6-88B3-3B42-928C-3A9B348CEBD9}"/>
              </a:ext>
            </a:extLst>
          </p:cNvPr>
          <p:cNvSpPr txBox="1"/>
          <p:nvPr/>
        </p:nvSpPr>
        <p:spPr>
          <a:xfrm>
            <a:off x="9716115" y="2322446"/>
            <a:ext cx="622286" cy="369332"/>
          </a:xfrm>
          <a:prstGeom prst="rect">
            <a:avLst/>
          </a:prstGeom>
          <a:noFill/>
        </p:spPr>
        <p:txBody>
          <a:bodyPr wrap="none" rtlCol="0">
            <a:spAutoFit/>
          </a:bodyPr>
          <a:lstStyle/>
          <a:p>
            <a:r>
              <a:rPr lang="en-US" b="1" dirty="0">
                <a:solidFill>
                  <a:schemeClr val="bg1"/>
                </a:solidFill>
              </a:rPr>
              <a:t>Billy</a:t>
            </a:r>
          </a:p>
        </p:txBody>
      </p:sp>
      <p:sp>
        <p:nvSpPr>
          <p:cNvPr id="20" name="TextBox 19">
            <a:extLst>
              <a:ext uri="{FF2B5EF4-FFF2-40B4-BE49-F238E27FC236}">
                <a16:creationId xmlns:a16="http://schemas.microsoft.com/office/drawing/2014/main" id="{EEF742EE-D020-8F45-9DAF-15F85021B878}"/>
              </a:ext>
            </a:extLst>
          </p:cNvPr>
          <p:cNvSpPr txBox="1"/>
          <p:nvPr/>
        </p:nvSpPr>
        <p:spPr>
          <a:xfrm>
            <a:off x="2161156" y="2291329"/>
            <a:ext cx="987771" cy="369332"/>
          </a:xfrm>
          <a:prstGeom prst="rect">
            <a:avLst/>
          </a:prstGeom>
          <a:noFill/>
        </p:spPr>
        <p:txBody>
          <a:bodyPr wrap="none" rtlCol="0">
            <a:spAutoFit/>
          </a:bodyPr>
          <a:lstStyle/>
          <a:p>
            <a:r>
              <a:rPr lang="en-US" b="1" dirty="0">
                <a:solidFill>
                  <a:schemeClr val="bg1"/>
                </a:solidFill>
              </a:rPr>
              <a:t>Jailene</a:t>
            </a:r>
          </a:p>
        </p:txBody>
      </p:sp>
      <p:sp>
        <p:nvSpPr>
          <p:cNvPr id="21" name="TextBox 20">
            <a:extLst>
              <a:ext uri="{FF2B5EF4-FFF2-40B4-BE49-F238E27FC236}">
                <a16:creationId xmlns:a16="http://schemas.microsoft.com/office/drawing/2014/main" id="{83852683-80AE-F84E-8D49-D06A5CDC7DCC}"/>
              </a:ext>
            </a:extLst>
          </p:cNvPr>
          <p:cNvSpPr txBox="1"/>
          <p:nvPr/>
        </p:nvSpPr>
        <p:spPr>
          <a:xfrm>
            <a:off x="647607" y="2322446"/>
            <a:ext cx="865943" cy="369332"/>
          </a:xfrm>
          <a:prstGeom prst="rect">
            <a:avLst/>
          </a:prstGeom>
          <a:noFill/>
        </p:spPr>
        <p:txBody>
          <a:bodyPr wrap="none" rtlCol="0">
            <a:spAutoFit/>
          </a:bodyPr>
          <a:lstStyle/>
          <a:p>
            <a:r>
              <a:rPr lang="en-US" b="1" dirty="0">
                <a:solidFill>
                  <a:schemeClr val="bg1"/>
                </a:solidFill>
              </a:rPr>
              <a:t>Pastor</a:t>
            </a:r>
          </a:p>
        </p:txBody>
      </p:sp>
      <p:sp>
        <p:nvSpPr>
          <p:cNvPr id="23" name="TextBox 22">
            <a:extLst>
              <a:ext uri="{FF2B5EF4-FFF2-40B4-BE49-F238E27FC236}">
                <a16:creationId xmlns:a16="http://schemas.microsoft.com/office/drawing/2014/main" id="{80DA5A3B-8371-6845-9C5F-D3CFE60EE54F}"/>
              </a:ext>
            </a:extLst>
          </p:cNvPr>
          <p:cNvSpPr txBox="1"/>
          <p:nvPr/>
        </p:nvSpPr>
        <p:spPr>
          <a:xfrm>
            <a:off x="9267986" y="4545533"/>
            <a:ext cx="2924014"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Etc. . .</a:t>
            </a:r>
          </a:p>
        </p:txBody>
      </p:sp>
      <p:sp>
        <p:nvSpPr>
          <p:cNvPr id="26" name="TextBox 25">
            <a:extLst>
              <a:ext uri="{FF2B5EF4-FFF2-40B4-BE49-F238E27FC236}">
                <a16:creationId xmlns:a16="http://schemas.microsoft.com/office/drawing/2014/main" id="{6830172E-2965-4641-A85D-84C2DB9EBB93}"/>
              </a:ext>
            </a:extLst>
          </p:cNvPr>
          <p:cNvSpPr txBox="1"/>
          <p:nvPr/>
        </p:nvSpPr>
        <p:spPr>
          <a:xfrm>
            <a:off x="774405" y="2322446"/>
            <a:ext cx="1497526" cy="369332"/>
          </a:xfrm>
          <a:prstGeom prst="rect">
            <a:avLst/>
          </a:prstGeom>
          <a:noFill/>
        </p:spPr>
        <p:txBody>
          <a:bodyPr wrap="none" rtlCol="0">
            <a:spAutoFit/>
          </a:bodyPr>
          <a:lstStyle/>
          <a:p>
            <a:r>
              <a:rPr lang="en-US" b="1" dirty="0">
                <a:solidFill>
                  <a:schemeClr val="bg1"/>
                </a:solidFill>
              </a:rPr>
              <a:t>Next Person</a:t>
            </a:r>
          </a:p>
        </p:txBody>
      </p:sp>
    </p:spTree>
    <p:extLst>
      <p:ext uri="{BB962C8B-B14F-4D97-AF65-F5344CB8AC3E}">
        <p14:creationId xmlns:p14="http://schemas.microsoft.com/office/powerpoint/2010/main" val="36376343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ppt_w</p:attrName>
                                        </p:attrNameLst>
                                      </p:cBhvr>
                                      <p:tavLst>
                                        <p:tav tm="0" fmla="#ppt_w*sin(2.5*pi*$)">
                                          <p:val>
                                            <p:fltVal val="0"/>
                                          </p:val>
                                        </p:tav>
                                        <p:tav tm="100000">
                                          <p:val>
                                            <p:fltVal val="1"/>
                                          </p:val>
                                        </p:tav>
                                      </p:tavLst>
                                    </p:anim>
                                    <p:anim calcmode="lin" valueType="num">
                                      <p:cBhvr>
                                        <p:cTn id="3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000"/>
                                        <p:tgtEl>
                                          <p:spTgt spid="12"/>
                                        </p:tgtEl>
                                      </p:cBhvr>
                                    </p:animEffect>
                                    <p:anim calcmode="lin" valueType="num">
                                      <p:cBhvr>
                                        <p:cTn id="44" dur="2000" fill="hold"/>
                                        <p:tgtEl>
                                          <p:spTgt spid="12"/>
                                        </p:tgtEl>
                                        <p:attrNameLst>
                                          <p:attrName>ppt_w</p:attrName>
                                        </p:attrNameLst>
                                      </p:cBhvr>
                                      <p:tavLst>
                                        <p:tav tm="0" fmla="#ppt_w*sin(2.5*pi*$)">
                                          <p:val>
                                            <p:fltVal val="0"/>
                                          </p:val>
                                        </p:tav>
                                        <p:tav tm="100000">
                                          <p:val>
                                            <p:fltVal val="1"/>
                                          </p:val>
                                        </p:tav>
                                      </p:tavLst>
                                    </p:anim>
                                    <p:anim calcmode="lin" valueType="num">
                                      <p:cBhvr>
                                        <p:cTn id="4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strVal val="#ppt_w*0.70"/>
                                          </p:val>
                                        </p:tav>
                                        <p:tav tm="100000">
                                          <p:val>
                                            <p:strVal val="#ppt_w"/>
                                          </p:val>
                                        </p:tav>
                                      </p:tavLst>
                                    </p:anim>
                                    <p:anim calcmode="lin" valueType="num">
                                      <p:cBhvr>
                                        <p:cTn id="51" dur="1000" fill="hold"/>
                                        <p:tgtEl>
                                          <p:spTgt spid="14"/>
                                        </p:tgtEl>
                                        <p:attrNameLst>
                                          <p:attrName>ppt_h</p:attrName>
                                        </p:attrNameLst>
                                      </p:cBhvr>
                                      <p:tavLst>
                                        <p:tav tm="0">
                                          <p:val>
                                            <p:strVal val="#ppt_h"/>
                                          </p:val>
                                        </p:tav>
                                        <p:tav tm="100000">
                                          <p:val>
                                            <p:strVal val="#ppt_h"/>
                                          </p:val>
                                        </p:tav>
                                      </p:tavLst>
                                    </p:anim>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anim calcmode="lin" valueType="num">
                                      <p:cBhvr>
                                        <p:cTn id="58" dur="2000" fill="hold"/>
                                        <p:tgtEl>
                                          <p:spTgt spid="15"/>
                                        </p:tgtEl>
                                        <p:attrNameLst>
                                          <p:attrName>style.rotation</p:attrName>
                                        </p:attrNameLst>
                                      </p:cBhvr>
                                      <p:tavLst>
                                        <p:tav tm="0">
                                          <p:val>
                                            <p:fltVal val="720"/>
                                          </p:val>
                                        </p:tav>
                                        <p:tav tm="100000">
                                          <p:val>
                                            <p:fltVal val="0"/>
                                          </p:val>
                                        </p:tav>
                                      </p:tavLst>
                                    </p:anim>
                                    <p:anim calcmode="lin" valueType="num">
                                      <p:cBhvr>
                                        <p:cTn id="59" dur="2000" fill="hold"/>
                                        <p:tgtEl>
                                          <p:spTgt spid="15"/>
                                        </p:tgtEl>
                                        <p:attrNameLst>
                                          <p:attrName>ppt_h</p:attrName>
                                        </p:attrNameLst>
                                      </p:cBhvr>
                                      <p:tavLst>
                                        <p:tav tm="0">
                                          <p:val>
                                            <p:fltVal val="0"/>
                                          </p:val>
                                        </p:tav>
                                        <p:tav tm="100000">
                                          <p:val>
                                            <p:strVal val="#ppt_h"/>
                                          </p:val>
                                        </p:tav>
                                      </p:tavLst>
                                    </p:anim>
                                    <p:anim calcmode="lin" valueType="num">
                                      <p:cBhvr>
                                        <p:cTn id="60"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0"/>
                                        <p:tgtEl>
                                          <p:spTgt spid="16"/>
                                        </p:tgtEl>
                                      </p:cBhvr>
                                    </p:animEffect>
                                    <p:anim calcmode="lin" valueType="num">
                                      <p:cBhvr>
                                        <p:cTn id="72" dur="2000" fill="hold"/>
                                        <p:tgtEl>
                                          <p:spTgt spid="16"/>
                                        </p:tgtEl>
                                        <p:attrNameLst>
                                          <p:attrName>style.rotation</p:attrName>
                                        </p:attrNameLst>
                                      </p:cBhvr>
                                      <p:tavLst>
                                        <p:tav tm="0">
                                          <p:val>
                                            <p:fltVal val="720"/>
                                          </p:val>
                                        </p:tav>
                                        <p:tav tm="100000">
                                          <p:val>
                                            <p:fltVal val="0"/>
                                          </p:val>
                                        </p:tav>
                                      </p:tavLst>
                                    </p:anim>
                                    <p:anim calcmode="lin" valueType="num">
                                      <p:cBhvr>
                                        <p:cTn id="73" dur="2000" fill="hold"/>
                                        <p:tgtEl>
                                          <p:spTgt spid="16"/>
                                        </p:tgtEl>
                                        <p:attrNameLst>
                                          <p:attrName>ppt_h</p:attrName>
                                        </p:attrNameLst>
                                      </p:cBhvr>
                                      <p:tavLst>
                                        <p:tav tm="0">
                                          <p:val>
                                            <p:fltVal val="0"/>
                                          </p:val>
                                        </p:tav>
                                        <p:tav tm="100000">
                                          <p:val>
                                            <p:strVal val="#ppt_h"/>
                                          </p:val>
                                        </p:tav>
                                      </p:tavLst>
                                    </p:anim>
                                    <p:anim calcmode="lin" valueType="num">
                                      <p:cBhvr>
                                        <p:cTn id="74"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580">
                                          <p:stCondLst>
                                            <p:cond delay="0"/>
                                          </p:stCondLst>
                                        </p:cTn>
                                        <p:tgtEl>
                                          <p:spTgt spid="20"/>
                                        </p:tgtEl>
                                      </p:cBhvr>
                                    </p:animEffect>
                                    <p:anim calcmode="lin" valueType="num">
                                      <p:cBhvr>
                                        <p:cTn id="8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5" dur="26">
                                          <p:stCondLst>
                                            <p:cond delay="650"/>
                                          </p:stCondLst>
                                        </p:cTn>
                                        <p:tgtEl>
                                          <p:spTgt spid="20"/>
                                        </p:tgtEl>
                                      </p:cBhvr>
                                      <p:to x="100000" y="60000"/>
                                    </p:animScale>
                                    <p:animScale>
                                      <p:cBhvr>
                                        <p:cTn id="86" dur="166" decel="50000">
                                          <p:stCondLst>
                                            <p:cond delay="676"/>
                                          </p:stCondLst>
                                        </p:cTn>
                                        <p:tgtEl>
                                          <p:spTgt spid="20"/>
                                        </p:tgtEl>
                                      </p:cBhvr>
                                      <p:to x="100000" y="100000"/>
                                    </p:animScale>
                                    <p:animScale>
                                      <p:cBhvr>
                                        <p:cTn id="87" dur="26">
                                          <p:stCondLst>
                                            <p:cond delay="1312"/>
                                          </p:stCondLst>
                                        </p:cTn>
                                        <p:tgtEl>
                                          <p:spTgt spid="20"/>
                                        </p:tgtEl>
                                      </p:cBhvr>
                                      <p:to x="100000" y="80000"/>
                                    </p:animScale>
                                    <p:animScale>
                                      <p:cBhvr>
                                        <p:cTn id="88" dur="166" decel="50000">
                                          <p:stCondLst>
                                            <p:cond delay="1338"/>
                                          </p:stCondLst>
                                        </p:cTn>
                                        <p:tgtEl>
                                          <p:spTgt spid="20"/>
                                        </p:tgtEl>
                                      </p:cBhvr>
                                      <p:to x="100000" y="100000"/>
                                    </p:animScale>
                                    <p:animScale>
                                      <p:cBhvr>
                                        <p:cTn id="89" dur="26">
                                          <p:stCondLst>
                                            <p:cond delay="1642"/>
                                          </p:stCondLst>
                                        </p:cTn>
                                        <p:tgtEl>
                                          <p:spTgt spid="20"/>
                                        </p:tgtEl>
                                      </p:cBhvr>
                                      <p:to x="100000" y="90000"/>
                                    </p:animScale>
                                    <p:animScale>
                                      <p:cBhvr>
                                        <p:cTn id="90" dur="166" decel="50000">
                                          <p:stCondLst>
                                            <p:cond delay="1668"/>
                                          </p:stCondLst>
                                        </p:cTn>
                                        <p:tgtEl>
                                          <p:spTgt spid="20"/>
                                        </p:tgtEl>
                                      </p:cBhvr>
                                      <p:to x="100000" y="100000"/>
                                    </p:animScale>
                                    <p:animScale>
                                      <p:cBhvr>
                                        <p:cTn id="91" dur="26">
                                          <p:stCondLst>
                                            <p:cond delay="1808"/>
                                          </p:stCondLst>
                                        </p:cTn>
                                        <p:tgtEl>
                                          <p:spTgt spid="20"/>
                                        </p:tgtEl>
                                      </p:cBhvr>
                                      <p:to x="100000" y="95000"/>
                                    </p:animScale>
                                    <p:animScale>
                                      <p:cBhvr>
                                        <p:cTn id="92" dur="166" decel="50000">
                                          <p:stCondLst>
                                            <p:cond delay="1834"/>
                                          </p:stCondLst>
                                        </p:cTn>
                                        <p:tgtEl>
                                          <p:spTgt spid="2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2000"/>
                                        <p:tgtEl>
                                          <p:spTgt spid="17"/>
                                        </p:tgtEl>
                                      </p:cBhvr>
                                    </p:animEffect>
                                    <p:anim calcmode="lin" valueType="num">
                                      <p:cBhvr>
                                        <p:cTn id="98" dur="2000" fill="hold"/>
                                        <p:tgtEl>
                                          <p:spTgt spid="17"/>
                                        </p:tgtEl>
                                        <p:attrNameLst>
                                          <p:attrName>style.rotation</p:attrName>
                                        </p:attrNameLst>
                                      </p:cBhvr>
                                      <p:tavLst>
                                        <p:tav tm="0">
                                          <p:val>
                                            <p:fltVal val="720"/>
                                          </p:val>
                                        </p:tav>
                                        <p:tav tm="100000">
                                          <p:val>
                                            <p:fltVal val="0"/>
                                          </p:val>
                                        </p:tav>
                                      </p:tavLst>
                                    </p:anim>
                                    <p:anim calcmode="lin" valueType="num">
                                      <p:cBhvr>
                                        <p:cTn id="99" dur="2000" fill="hold"/>
                                        <p:tgtEl>
                                          <p:spTgt spid="17"/>
                                        </p:tgtEl>
                                        <p:attrNameLst>
                                          <p:attrName>ppt_h</p:attrName>
                                        </p:attrNameLst>
                                      </p:cBhvr>
                                      <p:tavLst>
                                        <p:tav tm="0">
                                          <p:val>
                                            <p:fltVal val="0"/>
                                          </p:val>
                                        </p:tav>
                                        <p:tav tm="100000">
                                          <p:val>
                                            <p:strVal val="#ppt_h"/>
                                          </p:val>
                                        </p:tav>
                                      </p:tavLst>
                                    </p:anim>
                                    <p:anim calcmode="lin" valueType="num">
                                      <p:cBhvr>
                                        <p:cTn id="100" dur="2000" fill="hold"/>
                                        <p:tgtEl>
                                          <p:spTgt spid="17"/>
                                        </p:tgtEl>
                                        <p:attrNameLst>
                                          <p:attrName>ppt_w</p:attrName>
                                        </p:attrNameLst>
                                      </p:cBhvr>
                                      <p:tavLst>
                                        <p:tav tm="0">
                                          <p:val>
                                            <p:fltVal val="0"/>
                                          </p:val>
                                        </p:tav>
                                        <p:tav tm="100000">
                                          <p:val>
                                            <p:strVal val="#ppt_w"/>
                                          </p:val>
                                        </p:tav>
                                      </p:tavLst>
                                    </p:anim>
                                  </p:childTnLst>
                                </p:cTn>
                              </p:par>
                            </p:childTnLst>
                          </p:cTn>
                        </p:par>
                      </p:childTnLst>
                    </p:cTn>
                  </p:par>
                  <p:par>
                    <p:cTn id="101" fill="hold">
                      <p:stCondLst>
                        <p:cond delay="indefinite"/>
                      </p:stCondLst>
                      <p:childTnLst>
                        <p:par>
                          <p:cTn id="102" fill="hold">
                            <p:stCondLst>
                              <p:cond delay="0"/>
                            </p:stCondLst>
                            <p:childTnLst>
                              <p:par>
                                <p:cTn id="103" presetID="28"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0" fill="hold"/>
                                        <p:tgtEl>
                                          <p:spTgt spid="21"/>
                                        </p:tgtEl>
                                        <p:attrNameLst>
                                          <p:attrName>ppt_x</p:attrName>
                                        </p:attrNameLst>
                                      </p:cBhvr>
                                      <p:tavLst>
                                        <p:tav tm="0">
                                          <p:val>
                                            <p:strVal val="#ppt_x"/>
                                          </p:val>
                                        </p:tav>
                                        <p:tav tm="100000">
                                          <p:val>
                                            <p:strVal val="#ppt_x"/>
                                          </p:val>
                                        </p:tav>
                                      </p:tavLst>
                                    </p:anim>
                                    <p:anim calcmode="lin" valueType="num">
                                      <p:cBhvr>
                                        <p:cTn id="106" dur="5000" fill="hold"/>
                                        <p:tgtEl>
                                          <p:spTgt spid="21"/>
                                        </p:tgtEl>
                                        <p:attrNameLst>
                                          <p:attrName>ppt_y</p:attrName>
                                        </p:attrNameLst>
                                      </p:cBhvr>
                                      <p:tavLst>
                                        <p:tav tm="0">
                                          <p:val>
                                            <p:strVal val="#ppt_y+1"/>
                                          </p:val>
                                        </p:tav>
                                        <p:tav tm="100000">
                                          <p:val>
                                            <p:strVal val="#ppt_y-1"/>
                                          </p:val>
                                        </p:tav>
                                      </p:tavLst>
                                    </p:anim>
                                  </p:childTnLst>
                                </p:cTn>
                              </p:par>
                            </p:childTnLst>
                          </p:cTn>
                        </p:par>
                      </p:childTnLst>
                    </p:cTn>
                  </p:par>
                  <p:par>
                    <p:cTn id="107" fill="hold">
                      <p:stCondLst>
                        <p:cond delay="indefinite"/>
                      </p:stCondLst>
                      <p:childTnLst>
                        <p:par>
                          <p:cTn id="108" fill="hold">
                            <p:stCondLst>
                              <p:cond delay="0"/>
                            </p:stCondLst>
                            <p:childTnLst>
                              <p:par>
                                <p:cTn id="109" presetID="35" presetClass="entr" presetSubtype="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2000"/>
                                        <p:tgtEl>
                                          <p:spTgt spid="18"/>
                                        </p:tgtEl>
                                      </p:cBhvr>
                                    </p:animEffect>
                                    <p:anim calcmode="lin" valueType="num">
                                      <p:cBhvr>
                                        <p:cTn id="112" dur="2000" fill="hold"/>
                                        <p:tgtEl>
                                          <p:spTgt spid="18"/>
                                        </p:tgtEl>
                                        <p:attrNameLst>
                                          <p:attrName>style.rotation</p:attrName>
                                        </p:attrNameLst>
                                      </p:cBhvr>
                                      <p:tavLst>
                                        <p:tav tm="0">
                                          <p:val>
                                            <p:fltVal val="720"/>
                                          </p:val>
                                        </p:tav>
                                        <p:tav tm="100000">
                                          <p:val>
                                            <p:fltVal val="0"/>
                                          </p:val>
                                        </p:tav>
                                      </p:tavLst>
                                    </p:anim>
                                    <p:anim calcmode="lin" valueType="num">
                                      <p:cBhvr>
                                        <p:cTn id="113" dur="2000" fill="hold"/>
                                        <p:tgtEl>
                                          <p:spTgt spid="18"/>
                                        </p:tgtEl>
                                        <p:attrNameLst>
                                          <p:attrName>ppt_h</p:attrName>
                                        </p:attrNameLst>
                                      </p:cBhvr>
                                      <p:tavLst>
                                        <p:tav tm="0">
                                          <p:val>
                                            <p:fltVal val="0"/>
                                          </p:val>
                                        </p:tav>
                                        <p:tav tm="100000">
                                          <p:val>
                                            <p:strVal val="#ppt_h"/>
                                          </p:val>
                                        </p:tav>
                                      </p:tavLst>
                                    </p:anim>
                                    <p:anim calcmode="lin" valueType="num">
                                      <p:cBhvr>
                                        <p:cTn id="114" dur="2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ppt_x"/>
                                          </p:val>
                                        </p:tav>
                                        <p:tav tm="100000">
                                          <p:val>
                                            <p:strVal val="#ppt_x"/>
                                          </p:val>
                                        </p:tav>
                                      </p:tavLst>
                                    </p:anim>
                                    <p:anim calcmode="lin" valueType="num">
                                      <p:cBhvr additive="base">
                                        <p:cTn id="1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2" presetClass="entr" presetSubtype="4" fill="hold" grpId="0" nodeType="click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p:tgtEl>
                                          <p:spTgt spid="23"/>
                                        </p:tgtEl>
                                        <p:attrNameLst>
                                          <p:attrName>ppt_y</p:attrName>
                                        </p:attrNameLst>
                                      </p:cBhvr>
                                      <p:tavLst>
                                        <p:tav tm="0">
                                          <p:val>
                                            <p:strVal val="#ppt_y+#ppt_h*1.125000"/>
                                          </p:val>
                                        </p:tav>
                                        <p:tav tm="100000">
                                          <p:val>
                                            <p:strVal val="#ppt_y"/>
                                          </p:val>
                                        </p:tav>
                                      </p:tavLst>
                                    </p:anim>
                                    <p:animEffect transition="in" filter="wipe(up)">
                                      <p:cBhvr>
                                        <p:cTn id="1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p:bldP spid="12" grpId="0"/>
      <p:bldP spid="14" grpId="0"/>
      <p:bldP spid="15" grpId="0"/>
      <p:bldP spid="16" grpId="0"/>
      <p:bldP spid="17" grpId="0"/>
      <p:bldP spid="18" grpId="0"/>
      <p:bldP spid="19" grpId="0"/>
      <p:bldP spid="20" grpId="0"/>
      <p:bldP spid="21" grpId="0"/>
      <p:bldP spid="23"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6120-4AA0-764A-B98B-CF4C968B5F24}"/>
              </a:ext>
            </a:extLst>
          </p:cNvPr>
          <p:cNvSpPr>
            <a:spLocks noGrp="1"/>
          </p:cNvSpPr>
          <p:nvPr>
            <p:ph type="title"/>
          </p:nvPr>
        </p:nvSpPr>
        <p:spPr>
          <a:xfrm>
            <a:off x="643192" y="609600"/>
            <a:ext cx="3643674" cy="1905000"/>
          </a:xfrm>
        </p:spPr>
        <p:txBody>
          <a:bodyPr vert="horz" lIns="91440" tIns="45720" rIns="91440" bIns="45720" rtlCol="0" anchor="ctr">
            <a:normAutofit/>
          </a:bodyPr>
          <a:lstStyle/>
          <a:p>
            <a:r>
              <a:rPr lang="en-US" sz="4000" b="1" dirty="0">
                <a:solidFill>
                  <a:srgbClr val="FFFF00"/>
                </a:solidFill>
              </a:rPr>
              <a:t>Why have a discussion?</a:t>
            </a:r>
          </a:p>
        </p:txBody>
      </p:sp>
      <p:sp>
        <p:nvSpPr>
          <p:cNvPr id="4" name="Content Placeholder 3">
            <a:extLst>
              <a:ext uri="{FF2B5EF4-FFF2-40B4-BE49-F238E27FC236}">
                <a16:creationId xmlns:a16="http://schemas.microsoft.com/office/drawing/2014/main" id="{BAF58267-FED5-DB40-900C-E4F146A14425}"/>
              </a:ext>
            </a:extLst>
          </p:cNvPr>
          <p:cNvSpPr>
            <a:spLocks noGrp="1"/>
          </p:cNvSpPr>
          <p:nvPr>
            <p:ph sz="half" idx="2"/>
          </p:nvPr>
        </p:nvSpPr>
        <p:spPr>
          <a:xfrm>
            <a:off x="643192" y="2666999"/>
            <a:ext cx="3885946" cy="3216276"/>
          </a:xfrm>
        </p:spPr>
        <p:txBody>
          <a:bodyPr vert="horz" lIns="91440" tIns="45720" rIns="91440" bIns="45720" rtlCol="0" anchor="ctr">
            <a:normAutofit/>
          </a:bodyPr>
          <a:lstStyle/>
          <a:p>
            <a:r>
              <a:rPr lang="en-US" sz="2400" b="1" dirty="0">
                <a:solidFill>
                  <a:srgbClr val="00B050"/>
                </a:solidFill>
              </a:rPr>
              <a:t>You Want the discussion to lead somewhere other than yourself.</a:t>
            </a:r>
          </a:p>
          <a:p>
            <a:pPr marL="0" indent="0">
              <a:buNone/>
            </a:pPr>
            <a:endParaRPr lang="en-US" sz="2400" b="1" dirty="0">
              <a:solidFill>
                <a:srgbClr val="00B050"/>
              </a:solidFill>
            </a:endParaRPr>
          </a:p>
          <a:p>
            <a:r>
              <a:rPr lang="en-US" sz="2400" b="1" dirty="0">
                <a:solidFill>
                  <a:srgbClr val="00B050"/>
                </a:solidFill>
              </a:rPr>
              <a:t>You want the Youth Group to grow Spiritually.  </a:t>
            </a:r>
          </a:p>
        </p:txBody>
      </p:sp>
      <p:pic>
        <p:nvPicPr>
          <p:cNvPr id="6" name="Content Placeholder 5" descr="A group of people standing&#10;&#10;Description automatically generated with low confidence">
            <a:extLst>
              <a:ext uri="{FF2B5EF4-FFF2-40B4-BE49-F238E27FC236}">
                <a16:creationId xmlns:a16="http://schemas.microsoft.com/office/drawing/2014/main" id="{22618514-AEB3-FC4B-9A22-F61682D8BC6D}"/>
              </a:ext>
            </a:extLst>
          </p:cNvPr>
          <p:cNvPicPr>
            <a:picLocks noGrp="1" noChangeAspect="1"/>
          </p:cNvPicPr>
          <p:nvPr>
            <p:ph sz="half" idx="1"/>
          </p:nvPr>
        </p:nvPicPr>
        <p:blipFill rotWithShape="1">
          <a:blip r:embed="rId2"/>
          <a:srcRect r="42008" b="1"/>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TextBox 2">
            <a:extLst>
              <a:ext uri="{FF2B5EF4-FFF2-40B4-BE49-F238E27FC236}">
                <a16:creationId xmlns:a16="http://schemas.microsoft.com/office/drawing/2014/main" id="{BA588CFE-4FE2-A848-9953-FD653ADD9B2F}"/>
              </a:ext>
            </a:extLst>
          </p:cNvPr>
          <p:cNvSpPr txBox="1"/>
          <p:nvPr/>
        </p:nvSpPr>
        <p:spPr>
          <a:xfrm>
            <a:off x="9833318" y="3629465"/>
            <a:ext cx="800219" cy="830997"/>
          </a:xfrm>
          <a:prstGeom prst="rect">
            <a:avLst/>
          </a:prstGeom>
          <a:noFill/>
        </p:spPr>
        <p:txBody>
          <a:bodyPr wrap="none" rtlCol="0">
            <a:spAutoFit/>
          </a:bodyPr>
          <a:lstStyle/>
          <a:p>
            <a:r>
              <a:rPr lang="en-US" sz="4800" dirty="0"/>
              <a:t>🔦</a:t>
            </a:r>
          </a:p>
        </p:txBody>
      </p:sp>
      <p:sp>
        <p:nvSpPr>
          <p:cNvPr id="5" name="TextBox 4">
            <a:extLst>
              <a:ext uri="{FF2B5EF4-FFF2-40B4-BE49-F238E27FC236}">
                <a16:creationId xmlns:a16="http://schemas.microsoft.com/office/drawing/2014/main" id="{DBB581AD-0D7D-F44F-A8BA-D546C265C5CD}"/>
              </a:ext>
            </a:extLst>
          </p:cNvPr>
          <p:cNvSpPr txBox="1"/>
          <p:nvPr/>
        </p:nvSpPr>
        <p:spPr>
          <a:xfrm>
            <a:off x="9338089" y="3398632"/>
            <a:ext cx="646331" cy="646331"/>
          </a:xfrm>
          <a:prstGeom prst="rect">
            <a:avLst/>
          </a:prstGeom>
          <a:noFill/>
        </p:spPr>
        <p:txBody>
          <a:bodyPr wrap="none" rtlCol="0">
            <a:spAutoFit/>
          </a:bodyPr>
          <a:lstStyle/>
          <a:p>
            <a:r>
              <a:rPr lang="en-US" sz="3600" dirty="0"/>
              <a:t>📹</a:t>
            </a:r>
          </a:p>
        </p:txBody>
      </p:sp>
      <p:sp>
        <p:nvSpPr>
          <p:cNvPr id="7" name="TextBox 6">
            <a:extLst>
              <a:ext uri="{FF2B5EF4-FFF2-40B4-BE49-F238E27FC236}">
                <a16:creationId xmlns:a16="http://schemas.microsoft.com/office/drawing/2014/main" id="{3F511F56-4DF8-284E-B8CA-3991DA39EEB6}"/>
              </a:ext>
            </a:extLst>
          </p:cNvPr>
          <p:cNvSpPr txBox="1"/>
          <p:nvPr/>
        </p:nvSpPr>
        <p:spPr>
          <a:xfrm>
            <a:off x="7624690" y="3367854"/>
            <a:ext cx="697627" cy="707886"/>
          </a:xfrm>
          <a:prstGeom prst="rect">
            <a:avLst/>
          </a:prstGeom>
          <a:noFill/>
        </p:spPr>
        <p:txBody>
          <a:bodyPr wrap="none" rtlCol="0">
            <a:spAutoFit/>
          </a:bodyPr>
          <a:lstStyle/>
          <a:p>
            <a:r>
              <a:rPr lang="en-US" sz="4000" dirty="0"/>
              <a:t>🕯</a:t>
            </a:r>
          </a:p>
        </p:txBody>
      </p:sp>
      <p:sp>
        <p:nvSpPr>
          <p:cNvPr id="8" name="TextBox 7">
            <a:extLst>
              <a:ext uri="{FF2B5EF4-FFF2-40B4-BE49-F238E27FC236}">
                <a16:creationId xmlns:a16="http://schemas.microsoft.com/office/drawing/2014/main" id="{CB7CCE00-2D74-014C-BC37-55C91D048A53}"/>
              </a:ext>
            </a:extLst>
          </p:cNvPr>
          <p:cNvSpPr txBox="1"/>
          <p:nvPr/>
        </p:nvSpPr>
        <p:spPr>
          <a:xfrm>
            <a:off x="4630994" y="1345587"/>
            <a:ext cx="954107" cy="1015663"/>
          </a:xfrm>
          <a:prstGeom prst="rect">
            <a:avLst/>
          </a:prstGeom>
          <a:noFill/>
        </p:spPr>
        <p:txBody>
          <a:bodyPr wrap="square" rtlCol="0">
            <a:spAutoFit/>
          </a:bodyPr>
          <a:lstStyle/>
          <a:p>
            <a:r>
              <a:rPr lang="en-US" sz="6000" dirty="0"/>
              <a:t>💡</a:t>
            </a:r>
          </a:p>
        </p:txBody>
      </p:sp>
    </p:spTree>
    <p:extLst>
      <p:ext uri="{BB962C8B-B14F-4D97-AF65-F5344CB8AC3E}">
        <p14:creationId xmlns:p14="http://schemas.microsoft.com/office/powerpoint/2010/main" val="21590016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linds(horizont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P spid="5"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1AC5-9690-E74E-9E56-EA020205B5C6}"/>
              </a:ext>
            </a:extLst>
          </p:cNvPr>
          <p:cNvSpPr>
            <a:spLocks noGrp="1"/>
          </p:cNvSpPr>
          <p:nvPr>
            <p:ph type="title"/>
          </p:nvPr>
        </p:nvSpPr>
        <p:spPr>
          <a:xfrm>
            <a:off x="0" y="0"/>
            <a:ext cx="6018212" cy="790414"/>
          </a:xfrm>
        </p:spPr>
        <p:txBody>
          <a:bodyPr/>
          <a:lstStyle/>
          <a:p>
            <a:r>
              <a:rPr lang="en-US" b="1" dirty="0">
                <a:solidFill>
                  <a:srgbClr val="FF0000"/>
                </a:solidFill>
              </a:rPr>
              <a:t>R</a:t>
            </a:r>
            <a:r>
              <a:rPr lang="en-US" b="1" dirty="0">
                <a:solidFill>
                  <a:schemeClr val="tx1"/>
                </a:solidFill>
              </a:rPr>
              <a:t>anking:</a:t>
            </a:r>
          </a:p>
        </p:txBody>
      </p:sp>
      <p:sp>
        <p:nvSpPr>
          <p:cNvPr id="3" name="Content Placeholder 2">
            <a:extLst>
              <a:ext uri="{FF2B5EF4-FFF2-40B4-BE49-F238E27FC236}">
                <a16:creationId xmlns:a16="http://schemas.microsoft.com/office/drawing/2014/main" id="{EEDB5113-C56F-D146-9F5A-E85C1642CB5A}"/>
              </a:ext>
            </a:extLst>
          </p:cNvPr>
          <p:cNvSpPr>
            <a:spLocks noGrp="1"/>
          </p:cNvSpPr>
          <p:nvPr>
            <p:ph sz="half" idx="1"/>
          </p:nvPr>
        </p:nvSpPr>
        <p:spPr>
          <a:xfrm>
            <a:off x="0" y="838201"/>
            <a:ext cx="4876800" cy="2307955"/>
          </a:xfrm>
        </p:spPr>
        <p:txBody>
          <a:bodyPr>
            <a:noAutofit/>
          </a:bodyPr>
          <a:lstStyle/>
          <a:p>
            <a:r>
              <a:rPr lang="en-US" sz="2800" b="1" dirty="0"/>
              <a:t>Participants hear a statement, then they respond to three or more options by numbering them in order. </a:t>
            </a:r>
          </a:p>
        </p:txBody>
      </p:sp>
      <p:sp>
        <p:nvSpPr>
          <p:cNvPr id="4" name="Content Placeholder 3">
            <a:extLst>
              <a:ext uri="{FF2B5EF4-FFF2-40B4-BE49-F238E27FC236}">
                <a16:creationId xmlns:a16="http://schemas.microsoft.com/office/drawing/2014/main" id="{4C3F9C6E-74C4-474D-82E7-CCCD21061F0A}"/>
              </a:ext>
            </a:extLst>
          </p:cNvPr>
          <p:cNvSpPr>
            <a:spLocks noGrp="1"/>
          </p:cNvSpPr>
          <p:nvPr>
            <p:ph sz="half" idx="2"/>
          </p:nvPr>
        </p:nvSpPr>
        <p:spPr>
          <a:xfrm>
            <a:off x="6018212" y="523068"/>
            <a:ext cx="5683008" cy="5811864"/>
          </a:xfrm>
          <a:solidFill>
            <a:schemeClr val="tx1"/>
          </a:solidFill>
        </p:spPr>
        <p:txBody>
          <a:bodyPr/>
          <a:lstStyle/>
          <a:p>
            <a:pPr marL="0" indent="0">
              <a:buNone/>
            </a:pPr>
            <a:r>
              <a:rPr lang="en-US" dirty="0">
                <a:solidFill>
                  <a:schemeClr val="bg1"/>
                </a:solidFill>
              </a:rPr>
              <a:t> </a:t>
            </a:r>
            <a:r>
              <a:rPr lang="en-US" sz="3200" b="1" dirty="0">
                <a:solidFill>
                  <a:schemeClr val="bg1"/>
                </a:solidFill>
              </a:rPr>
              <a:t>“God communicates to us primarily through:”</a:t>
            </a:r>
          </a:p>
          <a:p>
            <a:pPr marL="0" indent="0">
              <a:buNone/>
            </a:pPr>
            <a:endParaRPr lang="en-US" sz="3200" b="1" dirty="0">
              <a:solidFill>
                <a:schemeClr val="bg1"/>
              </a:solidFill>
            </a:endParaRPr>
          </a:p>
          <a:p>
            <a:pPr marL="0" indent="0">
              <a:buNone/>
            </a:pPr>
            <a:r>
              <a:rPr lang="en-US" sz="3200" b="1" dirty="0">
                <a:solidFill>
                  <a:schemeClr val="bg1"/>
                </a:solidFill>
              </a:rPr>
              <a:t>____Words</a:t>
            </a:r>
          </a:p>
          <a:p>
            <a:pPr marL="0" indent="0">
              <a:buNone/>
            </a:pPr>
            <a:r>
              <a:rPr lang="en-US" sz="3200" b="1" dirty="0">
                <a:solidFill>
                  <a:schemeClr val="bg1"/>
                </a:solidFill>
              </a:rPr>
              <a:t>____Loving Actions</a:t>
            </a:r>
          </a:p>
          <a:p>
            <a:pPr marL="0" indent="0">
              <a:buNone/>
            </a:pPr>
            <a:r>
              <a:rPr lang="en-US" sz="3200" b="1" dirty="0">
                <a:solidFill>
                  <a:schemeClr val="bg1"/>
                </a:solidFill>
              </a:rPr>
              <a:t>____The witness of the Church</a:t>
            </a:r>
          </a:p>
          <a:p>
            <a:pPr marL="0" indent="0">
              <a:buNone/>
            </a:pPr>
            <a:r>
              <a:rPr lang="en-US" sz="3200" b="1" dirty="0">
                <a:solidFill>
                  <a:schemeClr val="bg1"/>
                </a:solidFill>
              </a:rPr>
              <a:t>____The Holy Spirit</a:t>
            </a:r>
          </a:p>
          <a:p>
            <a:pPr marL="0" indent="0">
              <a:buNone/>
            </a:pPr>
            <a:endParaRPr lang="en-US" dirty="0"/>
          </a:p>
        </p:txBody>
      </p:sp>
      <p:sp>
        <p:nvSpPr>
          <p:cNvPr id="5" name="TextBox 4">
            <a:extLst>
              <a:ext uri="{FF2B5EF4-FFF2-40B4-BE49-F238E27FC236}">
                <a16:creationId xmlns:a16="http://schemas.microsoft.com/office/drawing/2014/main" id="{B657AF33-9A96-1741-A834-58B588D0B712}"/>
              </a:ext>
            </a:extLst>
          </p:cNvPr>
          <p:cNvSpPr txBox="1"/>
          <p:nvPr/>
        </p:nvSpPr>
        <p:spPr>
          <a:xfrm>
            <a:off x="6331118" y="4695986"/>
            <a:ext cx="412292" cy="584775"/>
          </a:xfrm>
          <a:prstGeom prst="rect">
            <a:avLst/>
          </a:prstGeom>
          <a:noFill/>
        </p:spPr>
        <p:txBody>
          <a:bodyPr wrap="none" rtlCol="0">
            <a:spAutoFit/>
          </a:bodyPr>
          <a:lstStyle/>
          <a:p>
            <a:r>
              <a:rPr lang="en-US" sz="3200" b="1" dirty="0">
                <a:solidFill>
                  <a:srgbClr val="FF0000"/>
                </a:solidFill>
              </a:rPr>
              <a:t>1</a:t>
            </a:r>
          </a:p>
        </p:txBody>
      </p:sp>
      <p:sp>
        <p:nvSpPr>
          <p:cNvPr id="6" name="TextBox 5">
            <a:extLst>
              <a:ext uri="{FF2B5EF4-FFF2-40B4-BE49-F238E27FC236}">
                <a16:creationId xmlns:a16="http://schemas.microsoft.com/office/drawing/2014/main" id="{7FF94EB9-A4D5-734E-84AC-09B786E9553F}"/>
              </a:ext>
            </a:extLst>
          </p:cNvPr>
          <p:cNvSpPr txBox="1"/>
          <p:nvPr/>
        </p:nvSpPr>
        <p:spPr>
          <a:xfrm>
            <a:off x="6262355" y="2733656"/>
            <a:ext cx="413896" cy="584775"/>
          </a:xfrm>
          <a:prstGeom prst="rect">
            <a:avLst/>
          </a:prstGeom>
          <a:noFill/>
        </p:spPr>
        <p:txBody>
          <a:bodyPr wrap="none" rtlCol="0">
            <a:spAutoFit/>
          </a:bodyPr>
          <a:lstStyle/>
          <a:p>
            <a:r>
              <a:rPr lang="en-US" sz="3200" b="1" dirty="0">
                <a:solidFill>
                  <a:srgbClr val="FF0000"/>
                </a:solidFill>
              </a:rPr>
              <a:t>2</a:t>
            </a:r>
          </a:p>
        </p:txBody>
      </p:sp>
      <p:sp>
        <p:nvSpPr>
          <p:cNvPr id="7" name="TextBox 6">
            <a:extLst>
              <a:ext uri="{FF2B5EF4-FFF2-40B4-BE49-F238E27FC236}">
                <a16:creationId xmlns:a16="http://schemas.microsoft.com/office/drawing/2014/main" id="{226E5380-E511-2A41-922C-7CFFC7C63183}"/>
              </a:ext>
            </a:extLst>
          </p:cNvPr>
          <p:cNvSpPr txBox="1"/>
          <p:nvPr/>
        </p:nvSpPr>
        <p:spPr>
          <a:xfrm>
            <a:off x="6257189" y="3422433"/>
            <a:ext cx="413896" cy="584775"/>
          </a:xfrm>
          <a:prstGeom prst="rect">
            <a:avLst/>
          </a:prstGeom>
          <a:noFill/>
        </p:spPr>
        <p:txBody>
          <a:bodyPr wrap="none" rtlCol="0">
            <a:spAutoFit/>
          </a:bodyPr>
          <a:lstStyle/>
          <a:p>
            <a:r>
              <a:rPr lang="en-US" sz="3200" b="1" dirty="0">
                <a:solidFill>
                  <a:srgbClr val="FF0000"/>
                </a:solidFill>
              </a:rPr>
              <a:t>3</a:t>
            </a:r>
          </a:p>
        </p:txBody>
      </p:sp>
      <p:sp>
        <p:nvSpPr>
          <p:cNvPr id="8" name="TextBox 7">
            <a:extLst>
              <a:ext uri="{FF2B5EF4-FFF2-40B4-BE49-F238E27FC236}">
                <a16:creationId xmlns:a16="http://schemas.microsoft.com/office/drawing/2014/main" id="{D1847731-73CA-F240-8E1F-8D30A9CB19A0}"/>
              </a:ext>
            </a:extLst>
          </p:cNvPr>
          <p:cNvSpPr txBox="1"/>
          <p:nvPr/>
        </p:nvSpPr>
        <p:spPr>
          <a:xfrm>
            <a:off x="6257189" y="4059209"/>
            <a:ext cx="413896" cy="584775"/>
          </a:xfrm>
          <a:prstGeom prst="rect">
            <a:avLst/>
          </a:prstGeom>
          <a:noFill/>
        </p:spPr>
        <p:txBody>
          <a:bodyPr wrap="none" rtlCol="0">
            <a:spAutoFit/>
          </a:bodyPr>
          <a:lstStyle/>
          <a:p>
            <a:r>
              <a:rPr lang="en-US" sz="3200" b="1" dirty="0">
                <a:solidFill>
                  <a:srgbClr val="FF0000"/>
                </a:solidFill>
              </a:rPr>
              <a:t>4</a:t>
            </a:r>
          </a:p>
        </p:txBody>
      </p:sp>
      <p:sp>
        <p:nvSpPr>
          <p:cNvPr id="10" name="TextBox 9">
            <a:extLst>
              <a:ext uri="{FF2B5EF4-FFF2-40B4-BE49-F238E27FC236}">
                <a16:creationId xmlns:a16="http://schemas.microsoft.com/office/drawing/2014/main" id="{3FA62A94-0963-6E49-9D60-F3DDF5A17C17}"/>
              </a:ext>
            </a:extLst>
          </p:cNvPr>
          <p:cNvSpPr txBox="1"/>
          <p:nvPr/>
        </p:nvSpPr>
        <p:spPr>
          <a:xfrm>
            <a:off x="0" y="3429000"/>
            <a:ext cx="4876800"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Sometimes the options seem equally good. At times you can also make the options equally bad.</a:t>
            </a:r>
          </a:p>
        </p:txBody>
      </p:sp>
      <p:sp>
        <p:nvSpPr>
          <p:cNvPr id="11" name="TextBox 10">
            <a:extLst>
              <a:ext uri="{FF2B5EF4-FFF2-40B4-BE49-F238E27FC236}">
                <a16:creationId xmlns:a16="http://schemas.microsoft.com/office/drawing/2014/main" id="{75CF52C3-A66B-EC4B-8FD9-DB60828BAB3C}"/>
              </a:ext>
            </a:extLst>
          </p:cNvPr>
          <p:cNvSpPr txBox="1"/>
          <p:nvPr/>
        </p:nvSpPr>
        <p:spPr>
          <a:xfrm>
            <a:off x="6018212" y="523068"/>
            <a:ext cx="5683008" cy="6063198"/>
          </a:xfrm>
          <a:prstGeom prst="rect">
            <a:avLst/>
          </a:prstGeom>
          <a:solidFill>
            <a:schemeClr val="tx1"/>
          </a:solidFill>
        </p:spPr>
        <p:txBody>
          <a:bodyPr wrap="square" rtlCol="0">
            <a:spAutoFit/>
          </a:bodyPr>
          <a:lstStyle/>
          <a:p>
            <a:r>
              <a:rPr lang="en-US" sz="3600" b="1" dirty="0">
                <a:solidFill>
                  <a:schemeClr val="bg1"/>
                </a:solidFill>
              </a:rPr>
              <a:t>“Who would you go to if you need advice?”</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a:p>
            <a:r>
              <a:rPr lang="en-US" sz="3600" b="1" dirty="0">
                <a:solidFill>
                  <a:schemeClr val="bg1"/>
                </a:solidFill>
              </a:rPr>
              <a:t>___Dishonest Politician</a:t>
            </a:r>
          </a:p>
          <a:p>
            <a:r>
              <a:rPr lang="en-US" sz="3600" b="1" dirty="0">
                <a:solidFill>
                  <a:schemeClr val="bg1"/>
                </a:solidFill>
              </a:rPr>
              <a:t>___Self-righteous Person</a:t>
            </a:r>
          </a:p>
          <a:p>
            <a:r>
              <a:rPr lang="en-US" sz="3600" b="1" dirty="0">
                <a:solidFill>
                  <a:schemeClr val="bg1"/>
                </a:solidFill>
              </a:rPr>
              <a:t>___Prostitute</a:t>
            </a:r>
          </a:p>
          <a:p>
            <a:r>
              <a:rPr lang="en-US" sz="3600" b="1" dirty="0">
                <a:solidFill>
                  <a:schemeClr val="bg1"/>
                </a:solidFill>
              </a:rPr>
              <a:t>___Local Drug Dealer</a:t>
            </a:r>
            <a:endParaRPr lang="en-US" sz="3200" b="1" dirty="0">
              <a:solidFill>
                <a:schemeClr val="bg1"/>
              </a:solidFill>
            </a:endParaRPr>
          </a:p>
          <a:p>
            <a:endParaRPr lang="en-US" sz="3200" dirty="0"/>
          </a:p>
          <a:p>
            <a:endParaRPr lang="en-US" sz="3200" dirty="0"/>
          </a:p>
        </p:txBody>
      </p:sp>
      <p:sp>
        <p:nvSpPr>
          <p:cNvPr id="14" name="TextBox 13">
            <a:extLst>
              <a:ext uri="{FF2B5EF4-FFF2-40B4-BE49-F238E27FC236}">
                <a16:creationId xmlns:a16="http://schemas.microsoft.com/office/drawing/2014/main" id="{84F532F7-1E97-734E-BD9E-385B6BF04C6E}"/>
              </a:ext>
            </a:extLst>
          </p:cNvPr>
          <p:cNvSpPr txBox="1"/>
          <p:nvPr/>
        </p:nvSpPr>
        <p:spPr>
          <a:xfrm>
            <a:off x="6202787" y="3194445"/>
            <a:ext cx="442750" cy="646331"/>
          </a:xfrm>
          <a:prstGeom prst="rect">
            <a:avLst/>
          </a:prstGeom>
          <a:noFill/>
        </p:spPr>
        <p:txBody>
          <a:bodyPr wrap="none" rtlCol="0">
            <a:spAutoFit/>
          </a:bodyPr>
          <a:lstStyle/>
          <a:p>
            <a:r>
              <a:rPr lang="en-US" sz="3600" b="1" dirty="0">
                <a:solidFill>
                  <a:srgbClr val="FF0000"/>
                </a:solidFill>
              </a:rPr>
              <a:t>1</a:t>
            </a:r>
          </a:p>
        </p:txBody>
      </p:sp>
      <p:sp>
        <p:nvSpPr>
          <p:cNvPr id="15" name="TextBox 14">
            <a:extLst>
              <a:ext uri="{FF2B5EF4-FFF2-40B4-BE49-F238E27FC236}">
                <a16:creationId xmlns:a16="http://schemas.microsoft.com/office/drawing/2014/main" id="{2B76D19E-3366-CE4F-90D4-1A5F61629131}"/>
              </a:ext>
            </a:extLst>
          </p:cNvPr>
          <p:cNvSpPr txBox="1"/>
          <p:nvPr/>
        </p:nvSpPr>
        <p:spPr>
          <a:xfrm>
            <a:off x="6202787" y="4847904"/>
            <a:ext cx="442750" cy="646331"/>
          </a:xfrm>
          <a:prstGeom prst="rect">
            <a:avLst/>
          </a:prstGeom>
          <a:noFill/>
        </p:spPr>
        <p:txBody>
          <a:bodyPr wrap="none" rtlCol="0">
            <a:spAutoFit/>
          </a:bodyPr>
          <a:lstStyle/>
          <a:p>
            <a:r>
              <a:rPr lang="en-US" sz="3600" b="1" dirty="0">
                <a:solidFill>
                  <a:srgbClr val="FF0000"/>
                </a:solidFill>
              </a:rPr>
              <a:t>2</a:t>
            </a:r>
          </a:p>
        </p:txBody>
      </p:sp>
      <p:sp>
        <p:nvSpPr>
          <p:cNvPr id="16" name="TextBox 15">
            <a:extLst>
              <a:ext uri="{FF2B5EF4-FFF2-40B4-BE49-F238E27FC236}">
                <a16:creationId xmlns:a16="http://schemas.microsoft.com/office/drawing/2014/main" id="{F7E7C4BF-F14A-F848-A1F4-F2DB32BACDAC}"/>
              </a:ext>
            </a:extLst>
          </p:cNvPr>
          <p:cNvSpPr txBox="1"/>
          <p:nvPr/>
        </p:nvSpPr>
        <p:spPr>
          <a:xfrm>
            <a:off x="6202787" y="4320818"/>
            <a:ext cx="442750" cy="646331"/>
          </a:xfrm>
          <a:prstGeom prst="rect">
            <a:avLst/>
          </a:prstGeom>
          <a:noFill/>
        </p:spPr>
        <p:txBody>
          <a:bodyPr wrap="none" rtlCol="0">
            <a:spAutoFit/>
          </a:bodyPr>
          <a:lstStyle/>
          <a:p>
            <a:r>
              <a:rPr lang="en-US" sz="3600" b="1" dirty="0">
                <a:solidFill>
                  <a:srgbClr val="FF0000"/>
                </a:solidFill>
              </a:rPr>
              <a:t>3</a:t>
            </a:r>
          </a:p>
        </p:txBody>
      </p:sp>
      <p:sp>
        <p:nvSpPr>
          <p:cNvPr id="17" name="TextBox 16">
            <a:extLst>
              <a:ext uri="{FF2B5EF4-FFF2-40B4-BE49-F238E27FC236}">
                <a16:creationId xmlns:a16="http://schemas.microsoft.com/office/drawing/2014/main" id="{93AA1939-E379-D546-98B5-AEFE6FBED2A5}"/>
              </a:ext>
            </a:extLst>
          </p:cNvPr>
          <p:cNvSpPr txBox="1"/>
          <p:nvPr/>
        </p:nvSpPr>
        <p:spPr>
          <a:xfrm>
            <a:off x="6172073" y="3767837"/>
            <a:ext cx="442750" cy="646331"/>
          </a:xfrm>
          <a:prstGeom prst="rect">
            <a:avLst/>
          </a:prstGeom>
          <a:noFill/>
        </p:spPr>
        <p:txBody>
          <a:bodyPr wrap="none" rtlCol="0">
            <a:spAutoFit/>
          </a:bodyPr>
          <a:lstStyle/>
          <a:p>
            <a:r>
              <a:rPr lang="en-US" sz="3600" b="1" dirty="0">
                <a:solidFill>
                  <a:srgbClr val="FF0000"/>
                </a:solidFill>
              </a:rPr>
              <a:t>4</a:t>
            </a:r>
          </a:p>
        </p:txBody>
      </p:sp>
    </p:spTree>
    <p:extLst>
      <p:ext uri="{BB962C8B-B14F-4D97-AF65-F5344CB8AC3E}">
        <p14:creationId xmlns:p14="http://schemas.microsoft.com/office/powerpoint/2010/main" val="34842260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 calcmode="lin" valueType="num">
                                      <p:cBhvr additive="base">
                                        <p:cTn id="2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 calcmode="lin" valueType="num">
                                      <p:cBhvr>
                                        <p:cTn id="63" dur="500" fill="hold"/>
                                        <p:tgtEl>
                                          <p:spTgt spid="5"/>
                                        </p:tgtEl>
                                        <p:attrNameLst>
                                          <p:attrName>style.rotation</p:attrName>
                                        </p:attrNameLst>
                                      </p:cBhvr>
                                      <p:tavLst>
                                        <p:tav tm="0">
                                          <p:val>
                                            <p:fltVal val="360"/>
                                          </p:val>
                                        </p:tav>
                                        <p:tav tm="100000">
                                          <p:val>
                                            <p:fltVal val="0"/>
                                          </p:val>
                                        </p:tav>
                                      </p:tavLst>
                                    </p:anim>
                                    <p:animEffect transition="in" filter="fade">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fltVal val="0"/>
                                          </p:val>
                                        </p:tav>
                                        <p:tav tm="100000">
                                          <p:val>
                                            <p:strVal val="#ppt_h"/>
                                          </p:val>
                                        </p:tav>
                                      </p:tavLst>
                                    </p:anim>
                                    <p:anim calcmode="lin" valueType="num">
                                      <p:cBhvr>
                                        <p:cTn id="71" dur="500" fill="hold"/>
                                        <p:tgtEl>
                                          <p:spTgt spid="6"/>
                                        </p:tgtEl>
                                        <p:attrNameLst>
                                          <p:attrName>style.rotation</p:attrName>
                                        </p:attrNameLst>
                                      </p:cBhvr>
                                      <p:tavLst>
                                        <p:tav tm="0">
                                          <p:val>
                                            <p:fltVal val="360"/>
                                          </p:val>
                                        </p:tav>
                                        <p:tav tm="100000">
                                          <p:val>
                                            <p:fltVal val="0"/>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 calcmode="lin" valueType="num">
                                      <p:cBhvr>
                                        <p:cTn id="79" dur="500" fill="hold"/>
                                        <p:tgtEl>
                                          <p:spTgt spid="7"/>
                                        </p:tgtEl>
                                        <p:attrNameLst>
                                          <p:attrName>style.rotation</p:attrName>
                                        </p:attrNameLst>
                                      </p:cBhvr>
                                      <p:tavLst>
                                        <p:tav tm="0">
                                          <p:val>
                                            <p:fltVal val="360"/>
                                          </p:val>
                                        </p:tav>
                                        <p:tav tm="100000">
                                          <p:val>
                                            <p:fltVal val="0"/>
                                          </p:val>
                                        </p:tav>
                                      </p:tavLst>
                                    </p:anim>
                                    <p:animEffect transition="in" filter="fade">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 calcmode="lin" valueType="num">
                                      <p:cBhvr>
                                        <p:cTn id="87" dur="500" fill="hold"/>
                                        <p:tgtEl>
                                          <p:spTgt spid="8"/>
                                        </p:tgtEl>
                                        <p:attrNameLst>
                                          <p:attrName>style.rotation</p:attrName>
                                        </p:attrNameLst>
                                      </p:cBhvr>
                                      <p:tavLst>
                                        <p:tav tm="0">
                                          <p:val>
                                            <p:fltVal val="360"/>
                                          </p:val>
                                        </p:tav>
                                        <p:tav tm="100000">
                                          <p:val>
                                            <p:fltVal val="0"/>
                                          </p:val>
                                        </p:tav>
                                      </p:tavLst>
                                    </p:anim>
                                    <p:animEffect transition="in" filter="fade">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fade">
                                      <p:cBhvr>
                                        <p:cTn id="93" dur="1000"/>
                                        <p:tgtEl>
                                          <p:spTgt spid="10"/>
                                        </p:tgtEl>
                                      </p:cBhvr>
                                    </p:animEffect>
                                    <p:anim calcmode="lin" valueType="num">
                                      <p:cBhvr>
                                        <p:cTn id="94" dur="1000" fill="hold"/>
                                        <p:tgtEl>
                                          <p:spTgt spid="10"/>
                                        </p:tgtEl>
                                        <p:attrNameLst>
                                          <p:attrName>ppt_x</p:attrName>
                                        </p:attrNameLst>
                                      </p:cBhvr>
                                      <p:tavLst>
                                        <p:tav tm="0">
                                          <p:val>
                                            <p:strVal val="#ppt_x"/>
                                          </p:val>
                                        </p:tav>
                                        <p:tav tm="100000">
                                          <p:val>
                                            <p:strVal val="#ppt_x"/>
                                          </p:val>
                                        </p:tav>
                                      </p:tavLst>
                                    </p:anim>
                                    <p:anim calcmode="lin" valueType="num">
                                      <p:cBhvr>
                                        <p:cTn id="95" dur="900" decel="100000" fill="hold"/>
                                        <p:tgtEl>
                                          <p:spTgt spid="10"/>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0"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edge">
                                      <p:cBhvr>
                                        <p:cTn id="101" dur="2000"/>
                                        <p:tgtEl>
                                          <p:spTgt spid="11"/>
                                        </p:tgtEl>
                                      </p:cBhvr>
                                    </p:animEffect>
                                  </p:childTnLst>
                                </p:cTn>
                              </p:par>
                            </p:childTnLst>
                          </p:cTn>
                        </p:par>
                      </p:childTnLst>
                    </p:cTn>
                  </p:par>
                  <p:par>
                    <p:cTn id="102" fill="hold">
                      <p:stCondLst>
                        <p:cond delay="indefinite"/>
                      </p:stCondLst>
                      <p:childTnLst>
                        <p:par>
                          <p:cTn id="103" fill="hold">
                            <p:stCondLst>
                              <p:cond delay="0"/>
                            </p:stCondLst>
                            <p:childTnLst>
                              <p:par>
                                <p:cTn id="104" presetID="49" presetClass="entr" presetSubtype="0" decel="100000" fill="hold" grpId="0" nodeType="clickEffect">
                                  <p:stCondLst>
                                    <p:cond delay="0"/>
                                  </p:stCondLst>
                                  <p:childTnLst>
                                    <p:set>
                                      <p:cBhvr>
                                        <p:cTn id="105" dur="1" fill="hold">
                                          <p:stCondLst>
                                            <p:cond delay="0"/>
                                          </p:stCondLst>
                                        </p:cTn>
                                        <p:tgtEl>
                                          <p:spTgt spid="14"/>
                                        </p:tgtEl>
                                        <p:attrNameLst>
                                          <p:attrName>style.visibility</p:attrName>
                                        </p:attrNameLst>
                                      </p:cBhvr>
                                      <p:to>
                                        <p:strVal val="visible"/>
                                      </p:to>
                                    </p:set>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fltVal val="0"/>
                                          </p:val>
                                        </p:tav>
                                        <p:tav tm="100000">
                                          <p:val>
                                            <p:strVal val="#ppt_h"/>
                                          </p:val>
                                        </p:tav>
                                      </p:tavLst>
                                    </p:anim>
                                    <p:anim calcmode="lin" valueType="num">
                                      <p:cBhvr>
                                        <p:cTn id="108" dur="500" fill="hold"/>
                                        <p:tgtEl>
                                          <p:spTgt spid="14"/>
                                        </p:tgtEl>
                                        <p:attrNameLst>
                                          <p:attrName>style.rotation</p:attrName>
                                        </p:attrNameLst>
                                      </p:cBhvr>
                                      <p:tavLst>
                                        <p:tav tm="0">
                                          <p:val>
                                            <p:fltVal val="360"/>
                                          </p:val>
                                        </p:tav>
                                        <p:tav tm="100000">
                                          <p:val>
                                            <p:fltVal val="0"/>
                                          </p:val>
                                        </p:tav>
                                      </p:tavLst>
                                    </p:anim>
                                    <p:animEffect transition="in" filter="fade">
                                      <p:cBhvr>
                                        <p:cTn id="109" dur="500"/>
                                        <p:tgtEl>
                                          <p:spTgt spid="14"/>
                                        </p:tgtEl>
                                      </p:cBhvr>
                                    </p:animEffect>
                                  </p:childTnLst>
                                </p:cTn>
                              </p:par>
                            </p:childTnLst>
                          </p:cTn>
                        </p:par>
                      </p:childTnLst>
                    </p:cTn>
                  </p:par>
                  <p:par>
                    <p:cTn id="110" fill="hold">
                      <p:stCondLst>
                        <p:cond delay="indefinite"/>
                      </p:stCondLst>
                      <p:childTnLst>
                        <p:par>
                          <p:cTn id="111" fill="hold">
                            <p:stCondLst>
                              <p:cond delay="0"/>
                            </p:stCondLst>
                            <p:childTnLst>
                              <p:par>
                                <p:cTn id="112" presetID="49" presetClass="entr" presetSubtype="0" decel="100000" fill="hold" grpId="0" nodeType="clickEffect">
                                  <p:stCondLst>
                                    <p:cond delay="0"/>
                                  </p:stCondLst>
                                  <p:childTnLst>
                                    <p:set>
                                      <p:cBhvr>
                                        <p:cTn id="113" dur="1" fill="hold">
                                          <p:stCondLst>
                                            <p:cond delay="0"/>
                                          </p:stCondLst>
                                        </p:cTn>
                                        <p:tgtEl>
                                          <p:spTgt spid="15"/>
                                        </p:tgtEl>
                                        <p:attrNameLst>
                                          <p:attrName>style.visibility</p:attrName>
                                        </p:attrNameLst>
                                      </p:cBhvr>
                                      <p:to>
                                        <p:strVal val="visible"/>
                                      </p:to>
                                    </p:set>
                                    <p:anim calcmode="lin" valueType="num">
                                      <p:cBhvr>
                                        <p:cTn id="114" dur="500" fill="hold"/>
                                        <p:tgtEl>
                                          <p:spTgt spid="15"/>
                                        </p:tgtEl>
                                        <p:attrNameLst>
                                          <p:attrName>ppt_w</p:attrName>
                                        </p:attrNameLst>
                                      </p:cBhvr>
                                      <p:tavLst>
                                        <p:tav tm="0">
                                          <p:val>
                                            <p:fltVal val="0"/>
                                          </p:val>
                                        </p:tav>
                                        <p:tav tm="100000">
                                          <p:val>
                                            <p:strVal val="#ppt_w"/>
                                          </p:val>
                                        </p:tav>
                                      </p:tavLst>
                                    </p:anim>
                                    <p:anim calcmode="lin" valueType="num">
                                      <p:cBhvr>
                                        <p:cTn id="115" dur="500" fill="hold"/>
                                        <p:tgtEl>
                                          <p:spTgt spid="15"/>
                                        </p:tgtEl>
                                        <p:attrNameLst>
                                          <p:attrName>ppt_h</p:attrName>
                                        </p:attrNameLst>
                                      </p:cBhvr>
                                      <p:tavLst>
                                        <p:tav tm="0">
                                          <p:val>
                                            <p:fltVal val="0"/>
                                          </p:val>
                                        </p:tav>
                                        <p:tav tm="100000">
                                          <p:val>
                                            <p:strVal val="#ppt_h"/>
                                          </p:val>
                                        </p:tav>
                                      </p:tavLst>
                                    </p:anim>
                                    <p:anim calcmode="lin" valueType="num">
                                      <p:cBhvr>
                                        <p:cTn id="116" dur="500" fill="hold"/>
                                        <p:tgtEl>
                                          <p:spTgt spid="15"/>
                                        </p:tgtEl>
                                        <p:attrNameLst>
                                          <p:attrName>style.rotation</p:attrName>
                                        </p:attrNameLst>
                                      </p:cBhvr>
                                      <p:tavLst>
                                        <p:tav tm="0">
                                          <p:val>
                                            <p:fltVal val="360"/>
                                          </p:val>
                                        </p:tav>
                                        <p:tav tm="100000">
                                          <p:val>
                                            <p:fltVal val="0"/>
                                          </p:val>
                                        </p:tav>
                                      </p:tavLst>
                                    </p:anim>
                                    <p:animEffect transition="in" filter="fade">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49" presetClass="entr" presetSubtype="0" decel="100000"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 calcmode="lin" valueType="num">
                                      <p:cBhvr>
                                        <p:cTn id="122" dur="500" fill="hold"/>
                                        <p:tgtEl>
                                          <p:spTgt spid="16"/>
                                        </p:tgtEl>
                                        <p:attrNameLst>
                                          <p:attrName>ppt_w</p:attrName>
                                        </p:attrNameLst>
                                      </p:cBhvr>
                                      <p:tavLst>
                                        <p:tav tm="0">
                                          <p:val>
                                            <p:fltVal val="0"/>
                                          </p:val>
                                        </p:tav>
                                        <p:tav tm="100000">
                                          <p:val>
                                            <p:strVal val="#ppt_w"/>
                                          </p:val>
                                        </p:tav>
                                      </p:tavLst>
                                    </p:anim>
                                    <p:anim calcmode="lin" valueType="num">
                                      <p:cBhvr>
                                        <p:cTn id="123" dur="500" fill="hold"/>
                                        <p:tgtEl>
                                          <p:spTgt spid="16"/>
                                        </p:tgtEl>
                                        <p:attrNameLst>
                                          <p:attrName>ppt_h</p:attrName>
                                        </p:attrNameLst>
                                      </p:cBhvr>
                                      <p:tavLst>
                                        <p:tav tm="0">
                                          <p:val>
                                            <p:fltVal val="0"/>
                                          </p:val>
                                        </p:tav>
                                        <p:tav tm="100000">
                                          <p:val>
                                            <p:strVal val="#ppt_h"/>
                                          </p:val>
                                        </p:tav>
                                      </p:tavLst>
                                    </p:anim>
                                    <p:anim calcmode="lin" valueType="num">
                                      <p:cBhvr>
                                        <p:cTn id="124" dur="500" fill="hold"/>
                                        <p:tgtEl>
                                          <p:spTgt spid="16"/>
                                        </p:tgtEl>
                                        <p:attrNameLst>
                                          <p:attrName>style.rotation</p:attrName>
                                        </p:attrNameLst>
                                      </p:cBhvr>
                                      <p:tavLst>
                                        <p:tav tm="0">
                                          <p:val>
                                            <p:fltVal val="360"/>
                                          </p:val>
                                        </p:tav>
                                        <p:tav tm="100000">
                                          <p:val>
                                            <p:fltVal val="0"/>
                                          </p:val>
                                        </p:tav>
                                      </p:tavLst>
                                    </p:anim>
                                    <p:animEffect transition="in" filter="fade">
                                      <p:cBhvr>
                                        <p:cTn id="125" dur="500"/>
                                        <p:tgtEl>
                                          <p:spTgt spid="16"/>
                                        </p:tgtEl>
                                      </p:cBhvr>
                                    </p:animEffect>
                                  </p:childTnLst>
                                </p:cTn>
                              </p:par>
                            </p:childTnLst>
                          </p:cTn>
                        </p:par>
                      </p:childTnLst>
                    </p:cTn>
                  </p:par>
                  <p:par>
                    <p:cTn id="126" fill="hold">
                      <p:stCondLst>
                        <p:cond delay="indefinite"/>
                      </p:stCondLst>
                      <p:childTnLst>
                        <p:par>
                          <p:cTn id="127" fill="hold">
                            <p:stCondLst>
                              <p:cond delay="0"/>
                            </p:stCondLst>
                            <p:childTnLst>
                              <p:par>
                                <p:cTn id="128" presetID="49" presetClass="entr" presetSubtype="0" decel="100000"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 calcmode="lin" valueType="num">
                                      <p:cBhvr>
                                        <p:cTn id="130" dur="500" fill="hold"/>
                                        <p:tgtEl>
                                          <p:spTgt spid="17"/>
                                        </p:tgtEl>
                                        <p:attrNameLst>
                                          <p:attrName>ppt_w</p:attrName>
                                        </p:attrNameLst>
                                      </p:cBhvr>
                                      <p:tavLst>
                                        <p:tav tm="0">
                                          <p:val>
                                            <p:fltVal val="0"/>
                                          </p:val>
                                        </p:tav>
                                        <p:tav tm="100000">
                                          <p:val>
                                            <p:strVal val="#ppt_w"/>
                                          </p:val>
                                        </p:tav>
                                      </p:tavLst>
                                    </p:anim>
                                    <p:anim calcmode="lin" valueType="num">
                                      <p:cBhvr>
                                        <p:cTn id="131" dur="500" fill="hold"/>
                                        <p:tgtEl>
                                          <p:spTgt spid="17"/>
                                        </p:tgtEl>
                                        <p:attrNameLst>
                                          <p:attrName>ppt_h</p:attrName>
                                        </p:attrNameLst>
                                      </p:cBhvr>
                                      <p:tavLst>
                                        <p:tav tm="0">
                                          <p:val>
                                            <p:fltVal val="0"/>
                                          </p:val>
                                        </p:tav>
                                        <p:tav tm="100000">
                                          <p:val>
                                            <p:strVal val="#ppt_h"/>
                                          </p:val>
                                        </p:tav>
                                      </p:tavLst>
                                    </p:anim>
                                    <p:anim calcmode="lin" valueType="num">
                                      <p:cBhvr>
                                        <p:cTn id="132" dur="500" fill="hold"/>
                                        <p:tgtEl>
                                          <p:spTgt spid="17"/>
                                        </p:tgtEl>
                                        <p:attrNameLst>
                                          <p:attrName>style.rotation</p:attrName>
                                        </p:attrNameLst>
                                      </p:cBhvr>
                                      <p:tavLst>
                                        <p:tav tm="0">
                                          <p:val>
                                            <p:fltVal val="360"/>
                                          </p:val>
                                        </p:tav>
                                        <p:tav tm="100000">
                                          <p:val>
                                            <p:fltVal val="0"/>
                                          </p:val>
                                        </p:tav>
                                      </p:tavLst>
                                    </p:anim>
                                    <p:animEffect transition="in" filter="fade">
                                      <p:cBhvr>
                                        <p:cTn id="1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animBg="1"/>
      <p:bldP spid="5" grpId="0"/>
      <p:bldP spid="6" grpId="0"/>
      <p:bldP spid="7" grpId="0"/>
      <p:bldP spid="8" grpId="0"/>
      <p:bldP spid="10" grpId="0"/>
      <p:bldP spid="11" grpId="0" animBg="1"/>
      <p:bldP spid="14"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7ED6-A394-6D4F-8375-0DFFF286CDF8}"/>
              </a:ext>
            </a:extLst>
          </p:cNvPr>
          <p:cNvSpPr>
            <a:spLocks noGrp="1"/>
          </p:cNvSpPr>
          <p:nvPr>
            <p:ph type="title"/>
          </p:nvPr>
        </p:nvSpPr>
        <p:spPr>
          <a:xfrm>
            <a:off x="0" y="0"/>
            <a:ext cx="4695986" cy="692258"/>
          </a:xfrm>
        </p:spPr>
        <p:txBody>
          <a:bodyPr>
            <a:normAutofit/>
          </a:bodyPr>
          <a:lstStyle/>
          <a:p>
            <a:r>
              <a:rPr lang="en-US" b="1" dirty="0">
                <a:solidFill>
                  <a:srgbClr val="FF0000"/>
                </a:solidFill>
              </a:rPr>
              <a:t>R</a:t>
            </a:r>
            <a:r>
              <a:rPr lang="en-US" b="1" dirty="0">
                <a:solidFill>
                  <a:schemeClr val="tx1"/>
                </a:solidFill>
              </a:rPr>
              <a:t>anking:</a:t>
            </a:r>
            <a:r>
              <a:rPr lang="en-US" b="1" dirty="0"/>
              <a:t> </a:t>
            </a:r>
            <a:r>
              <a:rPr lang="en-US" sz="2000" b="1" dirty="0"/>
              <a:t>(continued)</a:t>
            </a:r>
          </a:p>
        </p:txBody>
      </p:sp>
      <p:sp>
        <p:nvSpPr>
          <p:cNvPr id="3" name="Content Placeholder 2">
            <a:extLst>
              <a:ext uri="{FF2B5EF4-FFF2-40B4-BE49-F238E27FC236}">
                <a16:creationId xmlns:a16="http://schemas.microsoft.com/office/drawing/2014/main" id="{443E9927-1D5D-594B-B6E8-490DD9932663}"/>
              </a:ext>
            </a:extLst>
          </p:cNvPr>
          <p:cNvSpPr>
            <a:spLocks noGrp="1"/>
          </p:cNvSpPr>
          <p:nvPr>
            <p:ph sz="half" idx="1"/>
          </p:nvPr>
        </p:nvSpPr>
        <p:spPr>
          <a:xfrm>
            <a:off x="0" y="871134"/>
            <a:ext cx="4876800" cy="2378989"/>
          </a:xfrm>
        </p:spPr>
        <p:txBody>
          <a:bodyPr>
            <a:normAutofit fontScale="92500" lnSpcReduction="10000"/>
          </a:bodyPr>
          <a:lstStyle/>
          <a:p>
            <a:endParaRPr lang="en-US" sz="2400" b="1" dirty="0"/>
          </a:p>
          <a:p>
            <a:endParaRPr lang="en-US" sz="2400" b="1" dirty="0"/>
          </a:p>
          <a:p>
            <a:r>
              <a:rPr lang="en-US" sz="2400" b="1" dirty="0"/>
              <a:t>In time you as the leader will gain the skills in preparing options that are close to one another, that will stimulate discussion.</a:t>
            </a:r>
          </a:p>
          <a:p>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67BE71F6-C6C6-6548-A157-FC21E70C013A}"/>
              </a:ext>
            </a:extLst>
          </p:cNvPr>
          <p:cNvSpPr>
            <a:spLocks noGrp="1"/>
          </p:cNvSpPr>
          <p:nvPr>
            <p:ph sz="half" idx="2"/>
          </p:nvPr>
        </p:nvSpPr>
        <p:spPr>
          <a:xfrm>
            <a:off x="0" y="3428999"/>
            <a:ext cx="4876800" cy="2378989"/>
          </a:xfrm>
        </p:spPr>
        <p:txBody>
          <a:bodyPr>
            <a:normAutofit fontScale="92500" lnSpcReduction="10000"/>
          </a:bodyPr>
          <a:lstStyle/>
          <a:p>
            <a:r>
              <a:rPr lang="en-US" sz="2400" b="1" dirty="0"/>
              <a:t>practice makes perfect. Look for a variety of possible answers that could be right or like in the last example all the options could be bad.</a:t>
            </a:r>
          </a:p>
          <a:p>
            <a:endParaRPr lang="en-US" dirty="0"/>
          </a:p>
        </p:txBody>
      </p:sp>
      <p:pic>
        <p:nvPicPr>
          <p:cNvPr id="6" name="Picture 5" descr="A picture containing ground, outdoor, footwear&#10;&#10;Description automatically generated">
            <a:extLst>
              <a:ext uri="{FF2B5EF4-FFF2-40B4-BE49-F238E27FC236}">
                <a16:creationId xmlns:a16="http://schemas.microsoft.com/office/drawing/2014/main" id="{E552A929-43C8-394F-99DF-967ADCE22150}"/>
              </a:ext>
            </a:extLst>
          </p:cNvPr>
          <p:cNvPicPr>
            <a:picLocks noChangeAspect="1"/>
          </p:cNvPicPr>
          <p:nvPr/>
        </p:nvPicPr>
        <p:blipFill>
          <a:blip r:embed="rId2"/>
          <a:stretch>
            <a:fillRect/>
          </a:stretch>
        </p:blipFill>
        <p:spPr>
          <a:xfrm>
            <a:off x="5364137" y="449773"/>
            <a:ext cx="6299200" cy="5600700"/>
          </a:xfrm>
          <a:prstGeom prst="rect">
            <a:avLst/>
          </a:prstGeom>
        </p:spPr>
      </p:pic>
    </p:spTree>
    <p:extLst>
      <p:ext uri="{BB962C8B-B14F-4D97-AF65-F5344CB8AC3E}">
        <p14:creationId xmlns:p14="http://schemas.microsoft.com/office/powerpoint/2010/main" val="42774963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F58F-3DA1-4D46-9615-FE51ECAC211C}"/>
              </a:ext>
            </a:extLst>
          </p:cNvPr>
          <p:cNvSpPr>
            <a:spLocks noGrp="1"/>
          </p:cNvSpPr>
          <p:nvPr>
            <p:ph type="title"/>
          </p:nvPr>
        </p:nvSpPr>
        <p:spPr>
          <a:xfrm>
            <a:off x="0" y="0"/>
            <a:ext cx="4876800" cy="821410"/>
          </a:xfrm>
        </p:spPr>
        <p:txBody>
          <a:bodyPr/>
          <a:lstStyle/>
          <a:p>
            <a:r>
              <a:rPr lang="en-US" b="1" dirty="0">
                <a:solidFill>
                  <a:srgbClr val="FF0000"/>
                </a:solidFill>
              </a:rPr>
              <a:t>G</a:t>
            </a:r>
            <a:r>
              <a:rPr lang="en-US" b="1" dirty="0">
                <a:solidFill>
                  <a:schemeClr val="tx1"/>
                </a:solidFill>
              </a:rPr>
              <a:t>oal Setting:</a:t>
            </a:r>
          </a:p>
        </p:txBody>
      </p:sp>
      <p:sp>
        <p:nvSpPr>
          <p:cNvPr id="3" name="Content Placeholder 2">
            <a:extLst>
              <a:ext uri="{FF2B5EF4-FFF2-40B4-BE49-F238E27FC236}">
                <a16:creationId xmlns:a16="http://schemas.microsoft.com/office/drawing/2014/main" id="{2F9357F8-870E-F84D-A2A5-7AD942CBBD61}"/>
              </a:ext>
            </a:extLst>
          </p:cNvPr>
          <p:cNvSpPr>
            <a:spLocks noGrp="1"/>
          </p:cNvSpPr>
          <p:nvPr>
            <p:ph sz="half" idx="1"/>
          </p:nvPr>
        </p:nvSpPr>
        <p:spPr>
          <a:xfrm>
            <a:off x="0" y="821411"/>
            <a:ext cx="4876800" cy="2607590"/>
          </a:xfrm>
        </p:spPr>
        <p:txBody>
          <a:bodyPr>
            <a:normAutofit/>
          </a:bodyPr>
          <a:lstStyle/>
          <a:p>
            <a:r>
              <a:rPr lang="en-US" sz="2400" b="1" dirty="0"/>
              <a:t>Usually given at the end of a discussion. You can use it to start a discussion by revealing the goal and asking the group for adjustments in reaching the goal. </a:t>
            </a:r>
          </a:p>
        </p:txBody>
      </p:sp>
      <p:sp>
        <p:nvSpPr>
          <p:cNvPr id="4" name="Content Placeholder 3">
            <a:extLst>
              <a:ext uri="{FF2B5EF4-FFF2-40B4-BE49-F238E27FC236}">
                <a16:creationId xmlns:a16="http://schemas.microsoft.com/office/drawing/2014/main" id="{C315A395-BE7D-4449-AC49-2AA93522EF05}"/>
              </a:ext>
            </a:extLst>
          </p:cNvPr>
          <p:cNvSpPr>
            <a:spLocks noGrp="1"/>
          </p:cNvSpPr>
          <p:nvPr>
            <p:ph sz="half" idx="2"/>
          </p:nvPr>
        </p:nvSpPr>
        <p:spPr>
          <a:xfrm>
            <a:off x="0" y="3429000"/>
            <a:ext cx="4876800" cy="3124200"/>
          </a:xfrm>
        </p:spPr>
        <p:txBody>
          <a:bodyPr>
            <a:normAutofit/>
          </a:bodyPr>
          <a:lstStyle/>
          <a:p>
            <a:r>
              <a:rPr lang="en-US" sz="2400" b="1" dirty="0"/>
              <a:t>A statement like this can be given at the beginning of a discussion and adjusted during the interaction. </a:t>
            </a:r>
          </a:p>
        </p:txBody>
      </p:sp>
      <p:sp>
        <p:nvSpPr>
          <p:cNvPr id="5" name="TextBox 4">
            <a:extLst>
              <a:ext uri="{FF2B5EF4-FFF2-40B4-BE49-F238E27FC236}">
                <a16:creationId xmlns:a16="http://schemas.microsoft.com/office/drawing/2014/main" id="{9A911BAE-F543-3F46-AB53-6A9F9CD918AB}"/>
              </a:ext>
            </a:extLst>
          </p:cNvPr>
          <p:cNvSpPr txBox="1"/>
          <p:nvPr/>
        </p:nvSpPr>
        <p:spPr>
          <a:xfrm>
            <a:off x="5449470" y="643890"/>
            <a:ext cx="6468726" cy="5909310"/>
          </a:xfrm>
          <a:prstGeom prst="rect">
            <a:avLst/>
          </a:prstGeom>
          <a:solidFill>
            <a:schemeClr val="tx1"/>
          </a:solidFill>
        </p:spPr>
        <p:txBody>
          <a:bodyPr wrap="square" rtlCol="0">
            <a:spAutoFit/>
          </a:bodyPr>
          <a:lstStyle/>
          <a:p>
            <a:r>
              <a:rPr lang="en-US" sz="2400" b="1" dirty="0">
                <a:solidFill>
                  <a:schemeClr val="bg1"/>
                </a:solidFill>
              </a:rPr>
              <a:t>“Hey Pathfinders, we’re about to begin a 1-month emphasis on reading the Bible for our personal devotions.</a:t>
            </a:r>
          </a:p>
          <a:p>
            <a:endParaRPr lang="en-US" sz="2400" b="1" dirty="0">
              <a:solidFill>
                <a:schemeClr val="bg1"/>
              </a:solidFill>
            </a:endParaRPr>
          </a:p>
          <a:p>
            <a:pPr marL="285750" indent="-285750">
              <a:buFont typeface="Wingdings" pitchFamily="2" charset="2"/>
              <a:buChar char="ü"/>
            </a:pPr>
            <a:r>
              <a:rPr lang="en-US" sz="2400" b="1" dirty="0">
                <a:solidFill>
                  <a:schemeClr val="bg1"/>
                </a:solidFill>
              </a:rPr>
              <a:t>Our goal is for 100% of our group to read the Bible for 30 minutes a day</a:t>
            </a:r>
          </a:p>
          <a:p>
            <a:endParaRPr lang="en-US" sz="2400" b="1" dirty="0">
              <a:solidFill>
                <a:schemeClr val="bg1"/>
              </a:solidFill>
            </a:endParaRPr>
          </a:p>
          <a:p>
            <a:endParaRPr lang="en-US" sz="2400" b="1" dirty="0">
              <a:solidFill>
                <a:schemeClr val="bg1"/>
              </a:solidFill>
            </a:endParaRPr>
          </a:p>
          <a:p>
            <a:pPr marL="285750" indent="-285750">
              <a:buFont typeface="Wingdings" pitchFamily="2" charset="2"/>
              <a:buChar char="ü"/>
            </a:pPr>
            <a:r>
              <a:rPr lang="en-US" sz="2400" b="1" dirty="0">
                <a:solidFill>
                  <a:schemeClr val="bg1"/>
                </a:solidFill>
              </a:rPr>
              <a:t>7 days a week</a:t>
            </a:r>
          </a:p>
          <a:p>
            <a:endParaRPr lang="en-US" sz="2400" b="1" dirty="0">
              <a:solidFill>
                <a:schemeClr val="bg1"/>
              </a:solidFill>
            </a:endParaRPr>
          </a:p>
          <a:p>
            <a:endParaRPr lang="en-US" sz="2400" b="1" dirty="0">
              <a:solidFill>
                <a:schemeClr val="bg1"/>
              </a:solidFill>
            </a:endParaRPr>
          </a:p>
          <a:p>
            <a:pPr marL="285750" indent="-285750">
              <a:buFont typeface="Wingdings" pitchFamily="2" charset="2"/>
              <a:buChar char="ü"/>
            </a:pPr>
            <a:r>
              <a:rPr lang="en-US" sz="2400" b="1" dirty="0">
                <a:solidFill>
                  <a:schemeClr val="bg1"/>
                </a:solidFill>
              </a:rPr>
              <a:t>1 month straight</a:t>
            </a:r>
          </a:p>
          <a:p>
            <a:endParaRPr lang="en-US" sz="2400" b="1" dirty="0">
              <a:solidFill>
                <a:schemeClr val="bg1"/>
              </a:solidFill>
            </a:endParaRPr>
          </a:p>
          <a:p>
            <a:endParaRPr lang="en-US" sz="2400" b="1" dirty="0">
              <a:solidFill>
                <a:schemeClr val="bg1"/>
              </a:solidFill>
            </a:endParaRPr>
          </a:p>
          <a:p>
            <a:r>
              <a:rPr lang="en-US" sz="2400" b="1" dirty="0">
                <a:solidFill>
                  <a:schemeClr val="bg1"/>
                </a:solidFill>
              </a:rPr>
              <a:t>Is this a good goal or should we adjust it?”</a:t>
            </a:r>
            <a:endParaRPr lang="en-US" dirty="0"/>
          </a:p>
          <a:p>
            <a:endParaRPr lang="en-US" dirty="0"/>
          </a:p>
        </p:txBody>
      </p:sp>
    </p:spTree>
    <p:extLst>
      <p:ext uri="{BB962C8B-B14F-4D97-AF65-F5344CB8AC3E}">
        <p14:creationId xmlns:p14="http://schemas.microsoft.com/office/powerpoint/2010/main" val="18508498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p:cTn id="22"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 calcmode="lin" valueType="num">
                                      <p:cBhvr>
                                        <p:cTn id="38"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9"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0"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1" dur="10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 calcmode="lin" valueType="num">
                                      <p:cBhvr>
                                        <p:cTn id="46"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7"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8"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9" dur="1000"/>
                                        <p:tgtEl>
                                          <p:spTgt spid="5">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 calcmode="lin" valueType="num">
                                      <p:cBhvr>
                                        <p:cTn id="54" dur="10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55"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56" dur="1000" fill="hold"/>
                                        <p:tgtEl>
                                          <p:spTgt spid="5">
                                            <p:txEl>
                                              <p:pRg st="11" end="11"/>
                                            </p:txEl>
                                          </p:spTgt>
                                        </p:tgtEl>
                                        <p:attrNameLst>
                                          <p:attrName>style.rotation</p:attrName>
                                        </p:attrNameLst>
                                      </p:cBhvr>
                                      <p:tavLst>
                                        <p:tav tm="0">
                                          <p:val>
                                            <p:fltVal val="90"/>
                                          </p:val>
                                        </p:tav>
                                        <p:tav tm="100000">
                                          <p:val>
                                            <p:fltVal val="0"/>
                                          </p:val>
                                        </p:tav>
                                      </p:tavLst>
                                    </p:anim>
                                    <p:animEffect transition="in" filter="fade">
                                      <p:cBhvr>
                                        <p:cTn id="57" dur="1000"/>
                                        <p:tgtEl>
                                          <p:spTgt spid="5">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anim calcmode="lin" valueType="num">
                                      <p:cBhvr>
                                        <p:cTn id="6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7B93-24DF-4940-A3BC-61A88560C95D}"/>
              </a:ext>
            </a:extLst>
          </p:cNvPr>
          <p:cNvSpPr>
            <a:spLocks noGrp="1"/>
          </p:cNvSpPr>
          <p:nvPr>
            <p:ph type="title"/>
          </p:nvPr>
        </p:nvSpPr>
        <p:spPr>
          <a:xfrm>
            <a:off x="0" y="0"/>
            <a:ext cx="4866463" cy="769749"/>
          </a:xfrm>
        </p:spPr>
        <p:txBody>
          <a:bodyPr/>
          <a:lstStyle/>
          <a:p>
            <a:r>
              <a:rPr lang="en-US" b="1" dirty="0">
                <a:solidFill>
                  <a:srgbClr val="FF0000"/>
                </a:solidFill>
              </a:rPr>
              <a:t>L</a:t>
            </a:r>
            <a:r>
              <a:rPr lang="en-US" b="1" dirty="0">
                <a:solidFill>
                  <a:schemeClr val="tx1"/>
                </a:solidFill>
              </a:rPr>
              <a:t>istening / Watching:</a:t>
            </a:r>
          </a:p>
        </p:txBody>
      </p:sp>
      <p:sp>
        <p:nvSpPr>
          <p:cNvPr id="3" name="Content Placeholder 2">
            <a:extLst>
              <a:ext uri="{FF2B5EF4-FFF2-40B4-BE49-F238E27FC236}">
                <a16:creationId xmlns:a16="http://schemas.microsoft.com/office/drawing/2014/main" id="{412F4EF7-AE5E-6946-9705-6412C85E58D4}"/>
              </a:ext>
            </a:extLst>
          </p:cNvPr>
          <p:cNvSpPr>
            <a:spLocks noGrp="1"/>
          </p:cNvSpPr>
          <p:nvPr>
            <p:ph sz="half" idx="1"/>
          </p:nvPr>
        </p:nvSpPr>
        <p:spPr>
          <a:xfrm>
            <a:off x="0" y="769750"/>
            <a:ext cx="4876800" cy="1410630"/>
          </a:xfrm>
        </p:spPr>
        <p:txBody>
          <a:bodyPr>
            <a:normAutofit fontScale="92500"/>
          </a:bodyPr>
          <a:lstStyle/>
          <a:p>
            <a:r>
              <a:rPr lang="en-US" sz="2000" b="1" dirty="0"/>
              <a:t>After hearing a paragraph of information (via a skit or YouTube video), participants then respond based on the information they received.</a:t>
            </a:r>
          </a:p>
        </p:txBody>
      </p:sp>
      <p:sp>
        <p:nvSpPr>
          <p:cNvPr id="4" name="Content Placeholder 3">
            <a:extLst>
              <a:ext uri="{FF2B5EF4-FFF2-40B4-BE49-F238E27FC236}">
                <a16:creationId xmlns:a16="http://schemas.microsoft.com/office/drawing/2014/main" id="{9C18C5A2-97B3-3045-9B43-6C6514C0FE28}"/>
              </a:ext>
            </a:extLst>
          </p:cNvPr>
          <p:cNvSpPr>
            <a:spLocks noGrp="1"/>
          </p:cNvSpPr>
          <p:nvPr>
            <p:ph sz="half" idx="2"/>
          </p:nvPr>
        </p:nvSpPr>
        <p:spPr>
          <a:xfrm>
            <a:off x="-5167" y="2193007"/>
            <a:ext cx="4876801" cy="767167"/>
          </a:xfrm>
        </p:spPr>
        <p:txBody>
          <a:bodyPr>
            <a:noAutofit/>
          </a:bodyPr>
          <a:lstStyle/>
          <a:p>
            <a:pPr marL="0" indent="0">
              <a:buNone/>
            </a:pPr>
            <a:r>
              <a:rPr lang="en-US" sz="2400" b="1" dirty="0"/>
              <a:t>“Hector has just discovered Jesus for himself, </a:t>
            </a:r>
            <a:endParaRPr lang="en-US" sz="2400" b="1" dirty="0">
              <a:effectLst/>
            </a:endParaRPr>
          </a:p>
        </p:txBody>
      </p:sp>
      <p:sp>
        <p:nvSpPr>
          <p:cNvPr id="5" name="TextBox 4">
            <a:extLst>
              <a:ext uri="{FF2B5EF4-FFF2-40B4-BE49-F238E27FC236}">
                <a16:creationId xmlns:a16="http://schemas.microsoft.com/office/drawing/2014/main" id="{A72DFD93-B7F5-3748-ADFF-9AF001FDE534}"/>
              </a:ext>
            </a:extLst>
          </p:cNvPr>
          <p:cNvSpPr txBox="1"/>
          <p:nvPr/>
        </p:nvSpPr>
        <p:spPr>
          <a:xfrm>
            <a:off x="-5167" y="2930627"/>
            <a:ext cx="4876800" cy="1107996"/>
          </a:xfrm>
          <a:prstGeom prst="rect">
            <a:avLst/>
          </a:prstGeom>
          <a:noFill/>
        </p:spPr>
        <p:txBody>
          <a:bodyPr wrap="square" rtlCol="0">
            <a:spAutoFit/>
          </a:bodyPr>
          <a:lstStyle/>
          <a:p>
            <a:r>
              <a:rPr lang="en-US" sz="2400" b="1" dirty="0"/>
              <a:t>and he’s very excited about his discovery!</a:t>
            </a:r>
          </a:p>
          <a:p>
            <a:endParaRPr lang="en-US" dirty="0"/>
          </a:p>
        </p:txBody>
      </p:sp>
      <p:sp>
        <p:nvSpPr>
          <p:cNvPr id="7" name="TextBox 6">
            <a:extLst>
              <a:ext uri="{FF2B5EF4-FFF2-40B4-BE49-F238E27FC236}">
                <a16:creationId xmlns:a16="http://schemas.microsoft.com/office/drawing/2014/main" id="{0B78458D-2739-DC43-9304-848036ED2F04}"/>
              </a:ext>
            </a:extLst>
          </p:cNvPr>
          <p:cNvSpPr txBox="1"/>
          <p:nvPr/>
        </p:nvSpPr>
        <p:spPr>
          <a:xfrm>
            <a:off x="-5168" y="3817892"/>
            <a:ext cx="4871632" cy="984885"/>
          </a:xfrm>
          <a:prstGeom prst="rect">
            <a:avLst/>
          </a:prstGeom>
          <a:noFill/>
        </p:spPr>
        <p:txBody>
          <a:bodyPr wrap="square" rtlCol="0">
            <a:spAutoFit/>
          </a:bodyPr>
          <a:lstStyle/>
          <a:p>
            <a:r>
              <a:rPr lang="en-US" sz="2000" b="1" dirty="0"/>
              <a:t>He wants to share this good news with everyone — now!! </a:t>
            </a:r>
          </a:p>
          <a:p>
            <a:r>
              <a:rPr lang="en-US" dirty="0"/>
              <a:t>   </a:t>
            </a:r>
          </a:p>
        </p:txBody>
      </p:sp>
      <p:sp>
        <p:nvSpPr>
          <p:cNvPr id="8" name="TextBox 7">
            <a:extLst>
              <a:ext uri="{FF2B5EF4-FFF2-40B4-BE49-F238E27FC236}">
                <a16:creationId xmlns:a16="http://schemas.microsoft.com/office/drawing/2014/main" id="{78145C18-75C1-B84A-B869-EAEC151EE0E4}"/>
              </a:ext>
            </a:extLst>
          </p:cNvPr>
          <p:cNvSpPr txBox="1"/>
          <p:nvPr/>
        </p:nvSpPr>
        <p:spPr>
          <a:xfrm>
            <a:off x="1" y="4799929"/>
            <a:ext cx="4876800" cy="1015663"/>
          </a:xfrm>
          <a:prstGeom prst="rect">
            <a:avLst/>
          </a:prstGeom>
          <a:noFill/>
        </p:spPr>
        <p:txBody>
          <a:bodyPr wrap="square" rtlCol="0">
            <a:spAutoFit/>
          </a:bodyPr>
          <a:lstStyle/>
          <a:p>
            <a:r>
              <a:rPr lang="en-US" sz="2000" b="1" dirty="0"/>
              <a:t>So Hector walks up to students at school and throws them up against the lockers,    </a:t>
            </a:r>
          </a:p>
        </p:txBody>
      </p:sp>
      <p:sp>
        <p:nvSpPr>
          <p:cNvPr id="9" name="TextBox 8">
            <a:extLst>
              <a:ext uri="{FF2B5EF4-FFF2-40B4-BE49-F238E27FC236}">
                <a16:creationId xmlns:a16="http://schemas.microsoft.com/office/drawing/2014/main" id="{FDC77FFE-CC5E-E841-A7BC-08F4D914D95E}"/>
              </a:ext>
            </a:extLst>
          </p:cNvPr>
          <p:cNvSpPr txBox="1"/>
          <p:nvPr/>
        </p:nvSpPr>
        <p:spPr>
          <a:xfrm>
            <a:off x="-5168" y="5903700"/>
            <a:ext cx="4871632" cy="830997"/>
          </a:xfrm>
          <a:prstGeom prst="rect">
            <a:avLst/>
          </a:prstGeom>
          <a:noFill/>
        </p:spPr>
        <p:txBody>
          <a:bodyPr wrap="square" rtlCol="0">
            <a:spAutoFit/>
          </a:bodyPr>
          <a:lstStyle/>
          <a:p>
            <a:r>
              <a:rPr lang="en-US" sz="2400" b="1" dirty="0"/>
              <a:t>and ask, “</a:t>
            </a:r>
            <a:r>
              <a:rPr lang="en-US" sz="2400" b="1" dirty="0">
                <a:solidFill>
                  <a:srgbClr val="FF0000"/>
                </a:solidFill>
              </a:rPr>
              <a:t>Are you saved now Heathens ?!?!?!</a:t>
            </a:r>
            <a:r>
              <a:rPr lang="en-US" sz="2400" b="1" dirty="0"/>
              <a:t>” ”</a:t>
            </a:r>
          </a:p>
        </p:txBody>
      </p:sp>
      <p:pic>
        <p:nvPicPr>
          <p:cNvPr id="11" name="Picture 10" descr="A person with a beard&#10;&#10;Description automatically generated with medium confidence">
            <a:extLst>
              <a:ext uri="{FF2B5EF4-FFF2-40B4-BE49-F238E27FC236}">
                <a16:creationId xmlns:a16="http://schemas.microsoft.com/office/drawing/2014/main" id="{8D8E2299-452D-3647-829C-2A34E139785C}"/>
              </a:ext>
            </a:extLst>
          </p:cNvPr>
          <p:cNvPicPr>
            <a:picLocks noChangeAspect="1"/>
          </p:cNvPicPr>
          <p:nvPr/>
        </p:nvPicPr>
        <p:blipFill>
          <a:blip r:embed="rId2"/>
          <a:stretch>
            <a:fillRect/>
          </a:stretch>
        </p:blipFill>
        <p:spPr>
          <a:xfrm>
            <a:off x="4876800" y="17938"/>
            <a:ext cx="7315200" cy="6840061"/>
          </a:xfrm>
          <a:prstGeom prst="rect">
            <a:avLst/>
          </a:prstGeom>
        </p:spPr>
      </p:pic>
      <p:pic>
        <p:nvPicPr>
          <p:cNvPr id="13" name="Picture 12" descr="A person standing on a rock with his arms raised&#10;&#10;Description automatically generated with low confidence">
            <a:extLst>
              <a:ext uri="{FF2B5EF4-FFF2-40B4-BE49-F238E27FC236}">
                <a16:creationId xmlns:a16="http://schemas.microsoft.com/office/drawing/2014/main" id="{35D88422-B508-B446-B0AC-88975C8E38E3}"/>
              </a:ext>
            </a:extLst>
          </p:cNvPr>
          <p:cNvPicPr>
            <a:picLocks noChangeAspect="1"/>
          </p:cNvPicPr>
          <p:nvPr/>
        </p:nvPicPr>
        <p:blipFill>
          <a:blip r:embed="rId3"/>
          <a:stretch>
            <a:fillRect/>
          </a:stretch>
        </p:blipFill>
        <p:spPr>
          <a:xfrm>
            <a:off x="4887137" y="-1"/>
            <a:ext cx="7304864" cy="6840061"/>
          </a:xfrm>
          <a:prstGeom prst="rect">
            <a:avLst/>
          </a:prstGeom>
        </p:spPr>
      </p:pic>
      <p:pic>
        <p:nvPicPr>
          <p:cNvPr id="17" name="Picture 16" descr="A group of people jumping&#10;&#10;Description automatically generated with medium confidence">
            <a:extLst>
              <a:ext uri="{FF2B5EF4-FFF2-40B4-BE49-F238E27FC236}">
                <a16:creationId xmlns:a16="http://schemas.microsoft.com/office/drawing/2014/main" id="{3F8EDC27-EC82-4648-B2F0-224CBBCAD66E}"/>
              </a:ext>
            </a:extLst>
          </p:cNvPr>
          <p:cNvPicPr>
            <a:picLocks noChangeAspect="1"/>
          </p:cNvPicPr>
          <p:nvPr/>
        </p:nvPicPr>
        <p:blipFill>
          <a:blip r:embed="rId4"/>
          <a:stretch>
            <a:fillRect/>
          </a:stretch>
        </p:blipFill>
        <p:spPr>
          <a:xfrm>
            <a:off x="4866464" y="17936"/>
            <a:ext cx="7335872" cy="6840061"/>
          </a:xfrm>
          <a:prstGeom prst="rect">
            <a:avLst/>
          </a:prstGeom>
        </p:spPr>
      </p:pic>
      <p:pic>
        <p:nvPicPr>
          <p:cNvPr id="19" name="Picture 18" descr="A picture containing text, indoor&#10;&#10;Description automatically generated">
            <a:extLst>
              <a:ext uri="{FF2B5EF4-FFF2-40B4-BE49-F238E27FC236}">
                <a16:creationId xmlns:a16="http://schemas.microsoft.com/office/drawing/2014/main" id="{32EC3D42-C080-F641-A5F6-1C3E4CF92EE0}"/>
              </a:ext>
            </a:extLst>
          </p:cNvPr>
          <p:cNvPicPr>
            <a:picLocks noChangeAspect="1"/>
          </p:cNvPicPr>
          <p:nvPr/>
        </p:nvPicPr>
        <p:blipFill>
          <a:blip r:embed="rId5"/>
          <a:stretch>
            <a:fillRect/>
          </a:stretch>
        </p:blipFill>
        <p:spPr>
          <a:xfrm>
            <a:off x="4897474" y="17936"/>
            <a:ext cx="7294526" cy="6858000"/>
          </a:xfrm>
          <a:prstGeom prst="rect">
            <a:avLst/>
          </a:prstGeom>
        </p:spPr>
      </p:pic>
    </p:spTree>
    <p:extLst>
      <p:ext uri="{BB962C8B-B14F-4D97-AF65-F5344CB8AC3E}">
        <p14:creationId xmlns:p14="http://schemas.microsoft.com/office/powerpoint/2010/main" val="28027910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edge">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strVal val="#ppt_w*0.70"/>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edge">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0.7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strVal val="#ppt_w*0.70"/>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animEffect transition="in" filter="fade">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strVal val="#ppt_w*0.70"/>
                                          </p:val>
                                        </p:tav>
                                        <p:tav tm="100000">
                                          <p:val>
                                            <p:strVal val="#ppt_w"/>
                                          </p:val>
                                        </p:tav>
                                      </p:tavLst>
                                    </p:anim>
                                    <p:anim calcmode="lin" valueType="num">
                                      <p:cBhvr>
                                        <p:cTn id="63" dur="1000" fill="hold"/>
                                        <p:tgtEl>
                                          <p:spTgt spid="9"/>
                                        </p:tgtEl>
                                        <p:attrNameLst>
                                          <p:attrName>ppt_h</p:attrName>
                                        </p:attrNameLst>
                                      </p:cBhvr>
                                      <p:tavLst>
                                        <p:tav tm="0">
                                          <p:val>
                                            <p:strVal val="#ppt_h"/>
                                          </p:val>
                                        </p:tav>
                                        <p:tav tm="100000">
                                          <p:val>
                                            <p:strVal val="#ppt_h"/>
                                          </p:val>
                                        </p:tav>
                                      </p:tavLst>
                                    </p:anim>
                                    <p:animEffect transition="in" filter="fade">
                                      <p:cBhvr>
                                        <p:cTn id="6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284D-943D-194E-8B14-D02681464D5B}"/>
              </a:ext>
            </a:extLst>
          </p:cNvPr>
          <p:cNvSpPr>
            <a:spLocks noGrp="1"/>
          </p:cNvSpPr>
          <p:nvPr>
            <p:ph type="title"/>
          </p:nvPr>
        </p:nvSpPr>
        <p:spPr>
          <a:xfrm>
            <a:off x="0" y="0"/>
            <a:ext cx="7609668" cy="712922"/>
          </a:xfrm>
        </p:spPr>
        <p:txBody>
          <a:bodyPr/>
          <a:lstStyle/>
          <a:p>
            <a:r>
              <a:rPr lang="en-US" b="1" dirty="0">
                <a:solidFill>
                  <a:srgbClr val="FF0000"/>
                </a:solidFill>
              </a:rPr>
              <a:t>L</a:t>
            </a:r>
            <a:r>
              <a:rPr lang="en-US" b="1" dirty="0">
                <a:solidFill>
                  <a:schemeClr val="tx1"/>
                </a:solidFill>
              </a:rPr>
              <a:t>istening / Watching: </a:t>
            </a:r>
            <a:r>
              <a:rPr lang="en-US" sz="2000" b="1" dirty="0">
                <a:solidFill>
                  <a:schemeClr val="tx1"/>
                </a:solidFill>
              </a:rPr>
              <a:t>(continued)</a:t>
            </a:r>
            <a:endParaRPr lang="en-US" sz="2000" dirty="0">
              <a:solidFill>
                <a:schemeClr val="tx1"/>
              </a:solidFill>
            </a:endParaRPr>
          </a:p>
        </p:txBody>
      </p:sp>
      <p:sp>
        <p:nvSpPr>
          <p:cNvPr id="5" name="Content Placeholder 4">
            <a:extLst>
              <a:ext uri="{FF2B5EF4-FFF2-40B4-BE49-F238E27FC236}">
                <a16:creationId xmlns:a16="http://schemas.microsoft.com/office/drawing/2014/main" id="{A12776FB-6984-9E41-804A-C20EDE708730}"/>
              </a:ext>
            </a:extLst>
          </p:cNvPr>
          <p:cNvSpPr>
            <a:spLocks noGrp="1"/>
          </p:cNvSpPr>
          <p:nvPr>
            <p:ph idx="1"/>
          </p:nvPr>
        </p:nvSpPr>
        <p:spPr>
          <a:xfrm>
            <a:off x="0" y="1174587"/>
            <a:ext cx="12192000" cy="5683413"/>
          </a:xfrm>
          <a:solidFill>
            <a:schemeClr val="tx1"/>
          </a:solidFill>
        </p:spPr>
        <p:txBody>
          <a:bodyPr>
            <a:normAutofit/>
          </a:bodyPr>
          <a:lstStyle/>
          <a:p>
            <a:pPr marL="0" indent="0">
              <a:buNone/>
            </a:pPr>
            <a:r>
              <a:rPr lang="en-US" sz="2400" b="1" dirty="0">
                <a:solidFill>
                  <a:schemeClr val="bg1"/>
                </a:solidFill>
              </a:rPr>
              <a:t>What do you think of Hector?</a:t>
            </a:r>
          </a:p>
          <a:p>
            <a:pPr marL="0" indent="0">
              <a:buNone/>
            </a:pPr>
            <a:r>
              <a:rPr lang="en-US" sz="2400" b="1" dirty="0">
                <a:solidFill>
                  <a:schemeClr val="bg1"/>
                </a:solidFill>
              </a:rPr>
              <a:t>Comment: </a:t>
            </a:r>
            <a:r>
              <a:rPr lang="en-US" sz="2400" u="sng" dirty="0">
                <a:solidFill>
                  <a:schemeClr val="bg1"/>
                </a:solidFill>
              </a:rPr>
              <a:t>Hector is a magically excited unicorn.</a:t>
            </a:r>
            <a:endParaRPr lang="en-US" sz="2400" dirty="0">
              <a:solidFill>
                <a:schemeClr val="bg1"/>
              </a:solidFill>
            </a:endParaRPr>
          </a:p>
          <a:p>
            <a:pPr marL="0" indent="0">
              <a:buNone/>
            </a:pPr>
            <a:endParaRPr lang="en-US" sz="2400" b="1" dirty="0">
              <a:solidFill>
                <a:schemeClr val="bg1"/>
              </a:solidFill>
            </a:endParaRPr>
          </a:p>
          <a:p>
            <a:pPr marL="0" indent="0">
              <a:buNone/>
            </a:pPr>
            <a:r>
              <a:rPr lang="en-US" sz="2400" b="1" dirty="0">
                <a:solidFill>
                  <a:schemeClr val="bg1"/>
                </a:solidFill>
              </a:rPr>
              <a:t>What do you think of Hector’s method?</a:t>
            </a:r>
          </a:p>
          <a:p>
            <a:pPr marL="0" indent="0">
              <a:buNone/>
            </a:pPr>
            <a:r>
              <a:rPr lang="en-US" sz="2400" b="1" dirty="0">
                <a:solidFill>
                  <a:schemeClr val="bg1"/>
                </a:solidFill>
              </a:rPr>
              <a:t>Comment: </a:t>
            </a:r>
            <a:r>
              <a:rPr lang="en-US" sz="2400" u="sng" dirty="0">
                <a:solidFill>
                  <a:schemeClr val="bg1"/>
                </a:solidFill>
              </a:rPr>
              <a:t>He needs practice being kind and gentle.</a:t>
            </a:r>
          </a:p>
          <a:p>
            <a:pPr marL="0" indent="0">
              <a:buNone/>
            </a:pPr>
            <a:endParaRPr lang="en-US" sz="2400" u="sng" dirty="0">
              <a:solidFill>
                <a:schemeClr val="bg1"/>
              </a:solidFill>
            </a:endParaRPr>
          </a:p>
          <a:p>
            <a:pPr marL="0" indent="0">
              <a:buNone/>
            </a:pPr>
            <a:r>
              <a:rPr lang="en-US" sz="2400" b="1" dirty="0">
                <a:solidFill>
                  <a:schemeClr val="bg1"/>
                </a:solidFill>
              </a:rPr>
              <a:t>What are some other ways to share the Gospel?</a:t>
            </a:r>
          </a:p>
          <a:p>
            <a:pPr marL="0" indent="0">
              <a:buNone/>
            </a:pPr>
            <a:r>
              <a:rPr lang="en-US" sz="2400" b="1" dirty="0">
                <a:solidFill>
                  <a:schemeClr val="bg1"/>
                </a:solidFill>
              </a:rPr>
              <a:t>Comment: </a:t>
            </a:r>
            <a:r>
              <a:rPr lang="en-US" sz="2400" u="sng" dirty="0">
                <a:solidFill>
                  <a:schemeClr val="bg1"/>
                </a:solidFill>
              </a:rPr>
              <a:t>Living like Jesus, and sharing your testimony.</a:t>
            </a:r>
            <a:endParaRPr lang="en-US" sz="2400" b="1" dirty="0">
              <a:solidFill>
                <a:schemeClr val="bg1"/>
              </a:solidFill>
            </a:endParaRPr>
          </a:p>
        </p:txBody>
      </p:sp>
      <p:sp>
        <p:nvSpPr>
          <p:cNvPr id="6" name="TextBox 5">
            <a:extLst>
              <a:ext uri="{FF2B5EF4-FFF2-40B4-BE49-F238E27FC236}">
                <a16:creationId xmlns:a16="http://schemas.microsoft.com/office/drawing/2014/main" id="{885C5268-5FF2-CC49-AC6A-F8FEFFD306C5}"/>
              </a:ext>
            </a:extLst>
          </p:cNvPr>
          <p:cNvSpPr txBox="1"/>
          <p:nvPr/>
        </p:nvSpPr>
        <p:spPr>
          <a:xfrm>
            <a:off x="0" y="712922"/>
            <a:ext cx="5251759" cy="461665"/>
          </a:xfrm>
          <a:prstGeom prst="rect">
            <a:avLst/>
          </a:prstGeom>
          <a:noFill/>
        </p:spPr>
        <p:txBody>
          <a:bodyPr wrap="none" rtlCol="0">
            <a:spAutoFit/>
          </a:bodyPr>
          <a:lstStyle/>
          <a:p>
            <a:r>
              <a:rPr lang="en-US" sz="2400" b="1" dirty="0"/>
              <a:t>Then you ask Fallow-up questions:</a:t>
            </a:r>
          </a:p>
        </p:txBody>
      </p:sp>
    </p:spTree>
    <p:extLst>
      <p:ext uri="{BB962C8B-B14F-4D97-AF65-F5344CB8AC3E}">
        <p14:creationId xmlns:p14="http://schemas.microsoft.com/office/powerpoint/2010/main" val="39752898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down)">
                                      <p:cBhvr>
                                        <p:cTn id="21" dur="580">
                                          <p:stCondLst>
                                            <p:cond delay="0"/>
                                          </p:stCondLst>
                                        </p:cTn>
                                        <p:tgtEl>
                                          <p:spTgt spid="5">
                                            <p:txEl>
                                              <p:pRg st="3" end="3"/>
                                            </p:txEl>
                                          </p:spTgt>
                                        </p:tgtEl>
                                      </p:cBhvr>
                                    </p:animEffect>
                                    <p:anim calcmode="lin" valueType="num">
                                      <p:cBhvr>
                                        <p:cTn id="22"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xEl>
                                              <p:pRg st="3" end="3"/>
                                            </p:txEl>
                                          </p:spTgt>
                                        </p:tgtEl>
                                      </p:cBhvr>
                                      <p:to x="100000" y="60000"/>
                                    </p:animScale>
                                    <p:animScale>
                                      <p:cBhvr>
                                        <p:cTn id="28" dur="166" decel="50000">
                                          <p:stCondLst>
                                            <p:cond delay="676"/>
                                          </p:stCondLst>
                                        </p:cTn>
                                        <p:tgtEl>
                                          <p:spTgt spid="5">
                                            <p:txEl>
                                              <p:pRg st="3" end="3"/>
                                            </p:txEl>
                                          </p:spTgt>
                                        </p:tgtEl>
                                      </p:cBhvr>
                                      <p:to x="100000" y="100000"/>
                                    </p:animScale>
                                    <p:animScale>
                                      <p:cBhvr>
                                        <p:cTn id="29" dur="26">
                                          <p:stCondLst>
                                            <p:cond delay="1312"/>
                                          </p:stCondLst>
                                        </p:cTn>
                                        <p:tgtEl>
                                          <p:spTgt spid="5">
                                            <p:txEl>
                                              <p:pRg st="3" end="3"/>
                                            </p:txEl>
                                          </p:spTgt>
                                        </p:tgtEl>
                                      </p:cBhvr>
                                      <p:to x="100000" y="80000"/>
                                    </p:animScale>
                                    <p:animScale>
                                      <p:cBhvr>
                                        <p:cTn id="30" dur="166" decel="50000">
                                          <p:stCondLst>
                                            <p:cond delay="1338"/>
                                          </p:stCondLst>
                                        </p:cTn>
                                        <p:tgtEl>
                                          <p:spTgt spid="5">
                                            <p:txEl>
                                              <p:pRg st="3" end="3"/>
                                            </p:txEl>
                                          </p:spTgt>
                                        </p:tgtEl>
                                      </p:cBhvr>
                                      <p:to x="100000" y="100000"/>
                                    </p:animScale>
                                    <p:animScale>
                                      <p:cBhvr>
                                        <p:cTn id="31" dur="26">
                                          <p:stCondLst>
                                            <p:cond delay="1642"/>
                                          </p:stCondLst>
                                        </p:cTn>
                                        <p:tgtEl>
                                          <p:spTgt spid="5">
                                            <p:txEl>
                                              <p:pRg st="3" end="3"/>
                                            </p:txEl>
                                          </p:spTgt>
                                        </p:tgtEl>
                                      </p:cBhvr>
                                      <p:to x="100000" y="90000"/>
                                    </p:animScale>
                                    <p:animScale>
                                      <p:cBhvr>
                                        <p:cTn id="32" dur="166" decel="50000">
                                          <p:stCondLst>
                                            <p:cond delay="1668"/>
                                          </p:stCondLst>
                                        </p:cTn>
                                        <p:tgtEl>
                                          <p:spTgt spid="5">
                                            <p:txEl>
                                              <p:pRg st="3" end="3"/>
                                            </p:txEl>
                                          </p:spTgt>
                                        </p:tgtEl>
                                      </p:cBhvr>
                                      <p:to x="100000" y="100000"/>
                                    </p:animScale>
                                    <p:animScale>
                                      <p:cBhvr>
                                        <p:cTn id="33" dur="26">
                                          <p:stCondLst>
                                            <p:cond delay="1808"/>
                                          </p:stCondLst>
                                        </p:cTn>
                                        <p:tgtEl>
                                          <p:spTgt spid="5">
                                            <p:txEl>
                                              <p:pRg st="3" end="3"/>
                                            </p:txEl>
                                          </p:spTgt>
                                        </p:tgtEl>
                                      </p:cBhvr>
                                      <p:to x="100000" y="95000"/>
                                    </p:animScale>
                                    <p:animScale>
                                      <p:cBhvr>
                                        <p:cTn id="34" dur="166" decel="50000">
                                          <p:stCondLst>
                                            <p:cond delay="1834"/>
                                          </p:stCondLst>
                                        </p:cTn>
                                        <p:tgtEl>
                                          <p:spTgt spid="5">
                                            <p:txEl>
                                              <p:pRg st="3" end="3"/>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p:cTn id="3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linds(horizontal)">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calcmode="lin" valueType="num">
                                      <p:cBhvr>
                                        <p:cTn id="52"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4"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5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743A-CD6F-0040-BC88-37FB849AFF2B}"/>
              </a:ext>
            </a:extLst>
          </p:cNvPr>
          <p:cNvSpPr>
            <a:spLocks noGrp="1"/>
          </p:cNvSpPr>
          <p:nvPr>
            <p:ph type="title"/>
          </p:nvPr>
        </p:nvSpPr>
        <p:spPr>
          <a:xfrm>
            <a:off x="1" y="0"/>
            <a:ext cx="2324746" cy="960896"/>
          </a:xfrm>
        </p:spPr>
        <p:txBody>
          <a:bodyPr/>
          <a:lstStyle/>
          <a:p>
            <a:r>
              <a:rPr lang="en-US" b="1" dirty="0">
                <a:solidFill>
                  <a:srgbClr val="FF0000"/>
                </a:solidFill>
              </a:rPr>
              <a:t>I</a:t>
            </a:r>
            <a:r>
              <a:rPr lang="en-US" b="1" dirty="0">
                <a:solidFill>
                  <a:schemeClr val="tx1"/>
                </a:solidFill>
              </a:rPr>
              <a:t>nterview:</a:t>
            </a:r>
          </a:p>
        </p:txBody>
      </p:sp>
      <p:sp>
        <p:nvSpPr>
          <p:cNvPr id="3" name="Content Placeholder 2">
            <a:extLst>
              <a:ext uri="{FF2B5EF4-FFF2-40B4-BE49-F238E27FC236}">
                <a16:creationId xmlns:a16="http://schemas.microsoft.com/office/drawing/2014/main" id="{E68FA092-4931-5042-B64B-291D6F4E1E6F}"/>
              </a:ext>
            </a:extLst>
          </p:cNvPr>
          <p:cNvSpPr>
            <a:spLocks noGrp="1"/>
          </p:cNvSpPr>
          <p:nvPr>
            <p:ph sz="half" idx="1"/>
          </p:nvPr>
        </p:nvSpPr>
        <p:spPr>
          <a:xfrm>
            <a:off x="0" y="960896"/>
            <a:ext cx="4876800" cy="2225296"/>
          </a:xfrm>
        </p:spPr>
        <p:txBody>
          <a:bodyPr>
            <a:noAutofit/>
          </a:bodyPr>
          <a:lstStyle/>
          <a:p>
            <a:r>
              <a:rPr lang="en-US" sz="2400" b="1" dirty="0"/>
              <a:t>This method can be done 1-on-1 in front of the group, or the group facilitator can jump from person-to-person with a question or a flow of questions on a given topic.</a:t>
            </a:r>
          </a:p>
        </p:txBody>
      </p:sp>
      <p:sp>
        <p:nvSpPr>
          <p:cNvPr id="4" name="Content Placeholder 3">
            <a:extLst>
              <a:ext uri="{FF2B5EF4-FFF2-40B4-BE49-F238E27FC236}">
                <a16:creationId xmlns:a16="http://schemas.microsoft.com/office/drawing/2014/main" id="{5DF93EFF-0AF3-CD48-A75A-7204FBE835E7}"/>
              </a:ext>
            </a:extLst>
          </p:cNvPr>
          <p:cNvSpPr>
            <a:spLocks noGrp="1"/>
          </p:cNvSpPr>
          <p:nvPr>
            <p:ph sz="half" idx="2"/>
          </p:nvPr>
        </p:nvSpPr>
        <p:spPr>
          <a:xfrm>
            <a:off x="0" y="3186192"/>
            <a:ext cx="4876800" cy="3230106"/>
          </a:xfrm>
        </p:spPr>
        <p:txBody>
          <a:bodyPr>
            <a:normAutofit/>
          </a:bodyPr>
          <a:lstStyle/>
          <a:p>
            <a:pPr>
              <a:buFont typeface="Wingdings" pitchFamily="2" charset="2"/>
              <a:buChar char="ü"/>
            </a:pPr>
            <a:r>
              <a:rPr lang="en-US" sz="2400" b="1" dirty="0"/>
              <a:t>Example: Ask several people the 1st question, then several other people the 2</a:t>
            </a:r>
            <a:r>
              <a:rPr lang="en-US" sz="2400" b="1" baseline="30000" dirty="0"/>
              <a:t>nd </a:t>
            </a:r>
            <a:r>
              <a:rPr lang="en-US" sz="2400" b="1" dirty="0"/>
              <a:t> question, &amp; so on. The 3</a:t>
            </a:r>
            <a:r>
              <a:rPr lang="en-US" sz="2400" b="1" baseline="30000" dirty="0"/>
              <a:t>rd</a:t>
            </a:r>
            <a:r>
              <a:rPr lang="en-US" sz="2400" b="1" dirty="0"/>
              <a:t> question tends to get people into deeper thought. Yet handle all questions the same, rather than making a big deal.</a:t>
            </a:r>
          </a:p>
        </p:txBody>
      </p:sp>
      <p:pic>
        <p:nvPicPr>
          <p:cNvPr id="6" name="Picture 5" descr="A picture containing text, group, different, several&#10;&#10;Description automatically generated">
            <a:extLst>
              <a:ext uri="{FF2B5EF4-FFF2-40B4-BE49-F238E27FC236}">
                <a16:creationId xmlns:a16="http://schemas.microsoft.com/office/drawing/2014/main" id="{E23E15A7-90F6-1B42-812A-8754067CA311}"/>
              </a:ext>
            </a:extLst>
          </p:cNvPr>
          <p:cNvPicPr>
            <a:picLocks noChangeAspect="1"/>
          </p:cNvPicPr>
          <p:nvPr/>
        </p:nvPicPr>
        <p:blipFill>
          <a:blip r:embed="rId2"/>
          <a:stretch>
            <a:fillRect/>
          </a:stretch>
        </p:blipFill>
        <p:spPr>
          <a:xfrm>
            <a:off x="4876800" y="0"/>
            <a:ext cx="7315200" cy="6858000"/>
          </a:xfrm>
          <a:prstGeom prst="rect">
            <a:avLst/>
          </a:prstGeom>
        </p:spPr>
      </p:pic>
    </p:spTree>
    <p:extLst>
      <p:ext uri="{BB962C8B-B14F-4D97-AF65-F5344CB8AC3E}">
        <p14:creationId xmlns:p14="http://schemas.microsoft.com/office/powerpoint/2010/main" val="15646839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
                                        <p:tgtEl>
                                          <p:spTgt spid="4">
                                            <p:txEl>
                                              <p:pRg st="0" end="0"/>
                                            </p:txEl>
                                          </p:spTgt>
                                        </p:tgtEl>
                                      </p:cBhvr>
                                    </p:animEffect>
                                    <p:anim calcmode="lin" valueType="num">
                                      <p:cBhvr>
                                        <p:cTn id="17"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DFF9F-5D2F-F440-8082-561F97A0A0CD}"/>
              </a:ext>
            </a:extLst>
          </p:cNvPr>
          <p:cNvSpPr>
            <a:spLocks noGrp="1"/>
          </p:cNvSpPr>
          <p:nvPr>
            <p:ph type="title"/>
          </p:nvPr>
        </p:nvSpPr>
        <p:spPr>
          <a:xfrm>
            <a:off x="7082724" y="0"/>
            <a:ext cx="5109275" cy="743919"/>
          </a:xfrm>
        </p:spPr>
        <p:txBody>
          <a:bodyPr/>
          <a:lstStyle/>
          <a:p>
            <a:pPr algn="r"/>
            <a:r>
              <a:rPr lang="en-US" b="1" dirty="0">
                <a:solidFill>
                  <a:srgbClr val="FF0000"/>
                </a:solidFill>
              </a:rPr>
              <a:t>I</a:t>
            </a:r>
            <a:r>
              <a:rPr lang="en-US" b="1" dirty="0">
                <a:solidFill>
                  <a:schemeClr val="tx1"/>
                </a:solidFill>
              </a:rPr>
              <a:t>nterview: </a:t>
            </a:r>
            <a:r>
              <a:rPr lang="en-US" sz="2000" b="1" dirty="0">
                <a:solidFill>
                  <a:schemeClr val="tx1"/>
                </a:solidFill>
              </a:rPr>
              <a:t>(continued)</a:t>
            </a:r>
            <a:endParaRPr lang="en-US" sz="2000" dirty="0">
              <a:solidFill>
                <a:schemeClr val="tx1"/>
              </a:solidFill>
            </a:endParaRPr>
          </a:p>
        </p:txBody>
      </p:sp>
      <p:sp>
        <p:nvSpPr>
          <p:cNvPr id="4" name="Content Placeholder 3">
            <a:extLst>
              <a:ext uri="{FF2B5EF4-FFF2-40B4-BE49-F238E27FC236}">
                <a16:creationId xmlns:a16="http://schemas.microsoft.com/office/drawing/2014/main" id="{917C2DAE-DBC2-C245-AC38-3EF7D1BF05F6}"/>
              </a:ext>
            </a:extLst>
          </p:cNvPr>
          <p:cNvSpPr>
            <a:spLocks noGrp="1"/>
          </p:cNvSpPr>
          <p:nvPr>
            <p:ph sz="half" idx="2"/>
          </p:nvPr>
        </p:nvSpPr>
        <p:spPr>
          <a:xfrm>
            <a:off x="6095999" y="743918"/>
            <a:ext cx="6096001" cy="6114081"/>
          </a:xfrm>
        </p:spPr>
        <p:txBody>
          <a:bodyPr>
            <a:noAutofit/>
          </a:bodyPr>
          <a:lstStyle/>
          <a:p>
            <a:pPr marL="342900" indent="-342900">
              <a:buFont typeface="+mj-lt"/>
              <a:buAutoNum type="arabicPeriod"/>
            </a:pPr>
            <a:r>
              <a:rPr lang="en-US" sz="2800" b="1" dirty="0"/>
              <a:t>What do you do when you have some free time?</a:t>
            </a:r>
          </a:p>
          <a:p>
            <a:pPr marL="342900" indent="-342900">
              <a:buFont typeface="+mj-lt"/>
              <a:buAutoNum type="arabicPeriod"/>
            </a:pPr>
            <a:endParaRPr lang="en-US" sz="2800" b="1" dirty="0"/>
          </a:p>
          <a:p>
            <a:pPr marL="342900" indent="-342900">
              <a:buFont typeface="+mj-lt"/>
              <a:buAutoNum type="arabicPeriod"/>
            </a:pPr>
            <a:r>
              <a:rPr lang="en-US" sz="2800" b="1" dirty="0"/>
              <a:t>On most days, do you spend time with friends or with family?</a:t>
            </a:r>
          </a:p>
          <a:p>
            <a:pPr marL="342900" indent="-342900">
              <a:buFont typeface="+mj-lt"/>
              <a:buAutoNum type="arabicPeriod"/>
            </a:pPr>
            <a:endParaRPr lang="en-US" sz="2800" b="1" dirty="0"/>
          </a:p>
          <a:p>
            <a:pPr marL="342900" indent="-342900">
              <a:buFont typeface="+mj-lt"/>
              <a:buAutoNum type="arabicPeriod"/>
            </a:pPr>
            <a:r>
              <a:rPr lang="en-US" sz="2800" b="1" dirty="0"/>
              <a:t>Do you spend more time each day getting physical food or spiritual food?</a:t>
            </a:r>
          </a:p>
        </p:txBody>
      </p:sp>
      <p:pic>
        <p:nvPicPr>
          <p:cNvPr id="6" name="Picture 5" descr="A picture containing text, group, different, several&#10;&#10;Description automatically generated">
            <a:extLst>
              <a:ext uri="{FF2B5EF4-FFF2-40B4-BE49-F238E27FC236}">
                <a16:creationId xmlns:a16="http://schemas.microsoft.com/office/drawing/2014/main" id="{7DAE22FB-B79D-4641-9EC0-6A8C171F83C1}"/>
              </a:ext>
            </a:extLst>
          </p:cNvPr>
          <p:cNvPicPr>
            <a:picLocks noChangeAspect="1"/>
          </p:cNvPicPr>
          <p:nvPr/>
        </p:nvPicPr>
        <p:blipFill>
          <a:blip r:embed="rId2"/>
          <a:stretch>
            <a:fillRect/>
          </a:stretch>
        </p:blipFill>
        <p:spPr>
          <a:xfrm>
            <a:off x="0" y="0"/>
            <a:ext cx="6095999" cy="6858000"/>
          </a:xfrm>
          <a:prstGeom prst="rect">
            <a:avLst/>
          </a:prstGeom>
        </p:spPr>
      </p:pic>
      <p:sp>
        <p:nvSpPr>
          <p:cNvPr id="7" name="TextBox 6">
            <a:extLst>
              <a:ext uri="{FF2B5EF4-FFF2-40B4-BE49-F238E27FC236}">
                <a16:creationId xmlns:a16="http://schemas.microsoft.com/office/drawing/2014/main" id="{394C324A-23C4-934C-8598-EB23C244F3F8}"/>
              </a:ext>
            </a:extLst>
          </p:cNvPr>
          <p:cNvSpPr txBox="1"/>
          <p:nvPr/>
        </p:nvSpPr>
        <p:spPr>
          <a:xfrm>
            <a:off x="6095999" y="743917"/>
            <a:ext cx="3671198" cy="400110"/>
          </a:xfrm>
          <a:prstGeom prst="rect">
            <a:avLst/>
          </a:prstGeom>
          <a:noFill/>
        </p:spPr>
        <p:txBody>
          <a:bodyPr wrap="none" rtlCol="0">
            <a:spAutoFit/>
          </a:bodyPr>
          <a:lstStyle/>
          <a:p>
            <a:r>
              <a:rPr lang="en-US" sz="2000" b="1" dirty="0"/>
              <a:t>Example of questions to ask:</a:t>
            </a:r>
          </a:p>
        </p:txBody>
      </p:sp>
    </p:spTree>
    <p:extLst>
      <p:ext uri="{BB962C8B-B14F-4D97-AF65-F5344CB8AC3E}">
        <p14:creationId xmlns:p14="http://schemas.microsoft.com/office/powerpoint/2010/main" val="6295228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489CA-8EC1-3148-885C-5F63C838BEAA}"/>
              </a:ext>
            </a:extLst>
          </p:cNvPr>
          <p:cNvSpPr>
            <a:spLocks noGrp="1"/>
          </p:cNvSpPr>
          <p:nvPr>
            <p:ph type="title"/>
          </p:nvPr>
        </p:nvSpPr>
        <p:spPr>
          <a:xfrm>
            <a:off x="1" y="1"/>
            <a:ext cx="6018212" cy="712922"/>
          </a:xfrm>
        </p:spPr>
        <p:txBody>
          <a:bodyPr/>
          <a:lstStyle/>
          <a:p>
            <a:r>
              <a:rPr lang="en-US" b="1" dirty="0">
                <a:solidFill>
                  <a:srgbClr val="FF0000"/>
                </a:solidFill>
              </a:rPr>
              <a:t>D</a:t>
            </a:r>
            <a:r>
              <a:rPr lang="en-US" b="1" dirty="0">
                <a:solidFill>
                  <a:schemeClr val="tx1"/>
                </a:solidFill>
              </a:rPr>
              <a:t>ilemma:</a:t>
            </a:r>
          </a:p>
        </p:txBody>
      </p:sp>
      <p:sp>
        <p:nvSpPr>
          <p:cNvPr id="3" name="Content Placeholder 2">
            <a:extLst>
              <a:ext uri="{FF2B5EF4-FFF2-40B4-BE49-F238E27FC236}">
                <a16:creationId xmlns:a16="http://schemas.microsoft.com/office/drawing/2014/main" id="{7F488807-E7E9-694A-89DA-60B194FB3782}"/>
              </a:ext>
            </a:extLst>
          </p:cNvPr>
          <p:cNvSpPr>
            <a:spLocks noGrp="1"/>
          </p:cNvSpPr>
          <p:nvPr>
            <p:ph sz="half" idx="1"/>
          </p:nvPr>
        </p:nvSpPr>
        <p:spPr>
          <a:xfrm>
            <a:off x="0" y="1675792"/>
            <a:ext cx="3657600" cy="3950094"/>
          </a:xfrm>
          <a:solidFill>
            <a:schemeClr val="tx1"/>
          </a:solidFill>
        </p:spPr>
        <p:txBody>
          <a:bodyPr>
            <a:normAutofit/>
          </a:bodyPr>
          <a:lstStyle/>
          <a:p>
            <a:r>
              <a:rPr lang="en-US" sz="2400" b="1" dirty="0">
                <a:solidFill>
                  <a:schemeClr val="bg1"/>
                </a:solidFill>
              </a:rPr>
              <a:t>Fist day</a:t>
            </a:r>
          </a:p>
          <a:p>
            <a:pPr marL="0" indent="0">
              <a:buNone/>
            </a:pPr>
            <a:r>
              <a:rPr lang="en-US" sz="2400" b="1" dirty="0">
                <a:solidFill>
                  <a:schemeClr val="bg1"/>
                </a:solidFill>
              </a:rPr>
              <a:t>	“heather reluctantly accepts Jason’s invitation to the banquet, figuring it’s better than going alone.”</a:t>
            </a:r>
          </a:p>
          <a:p>
            <a:pPr marL="0" indent="0">
              <a:buNone/>
            </a:pPr>
            <a:endParaRPr lang="en-US" sz="2400" b="1" dirty="0"/>
          </a:p>
        </p:txBody>
      </p:sp>
      <p:sp>
        <p:nvSpPr>
          <p:cNvPr id="5" name="TextBox 4">
            <a:extLst>
              <a:ext uri="{FF2B5EF4-FFF2-40B4-BE49-F238E27FC236}">
                <a16:creationId xmlns:a16="http://schemas.microsoft.com/office/drawing/2014/main" id="{8F0B783F-A83B-8241-B87B-EADA9FF59627}"/>
              </a:ext>
            </a:extLst>
          </p:cNvPr>
          <p:cNvSpPr txBox="1"/>
          <p:nvPr/>
        </p:nvSpPr>
        <p:spPr>
          <a:xfrm>
            <a:off x="0" y="712923"/>
            <a:ext cx="1207318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 situation gets presented in which there is no easy next step. Then the listeners make suggestions on what can be done and they give their reasons for their ideas.</a:t>
            </a:r>
          </a:p>
        </p:txBody>
      </p:sp>
      <p:sp>
        <p:nvSpPr>
          <p:cNvPr id="7" name="TextBox 6">
            <a:extLst>
              <a:ext uri="{FF2B5EF4-FFF2-40B4-BE49-F238E27FC236}">
                <a16:creationId xmlns:a16="http://schemas.microsoft.com/office/drawing/2014/main" id="{82F20FC8-AE30-2F4B-844F-C6C8548886C1}"/>
              </a:ext>
            </a:extLst>
          </p:cNvPr>
          <p:cNvSpPr txBox="1"/>
          <p:nvPr/>
        </p:nvSpPr>
        <p:spPr>
          <a:xfrm>
            <a:off x="3657600" y="1836205"/>
            <a:ext cx="4055388" cy="4308872"/>
          </a:xfrm>
          <a:prstGeom prst="rect">
            <a:avLst/>
          </a:prstGeom>
          <a:solidFill>
            <a:schemeClr val="tx1"/>
          </a:solidFill>
        </p:spPr>
        <p:txBody>
          <a:bodyPr wrap="square" rtlCol="0">
            <a:spAutoFit/>
          </a:bodyPr>
          <a:lstStyle/>
          <a:p>
            <a:endParaRPr lang="en-US" dirty="0"/>
          </a:p>
          <a:p>
            <a:pPr marL="285750" indent="-285750">
              <a:buFont typeface="Arial" panose="020B0604020202020204" pitchFamily="34" charset="0"/>
              <a:buChar char="•"/>
            </a:pPr>
            <a:r>
              <a:rPr lang="en-US" sz="2000" b="1" dirty="0">
                <a:solidFill>
                  <a:schemeClr val="bg1"/>
                </a:solidFill>
              </a:rPr>
              <a:t>Second Day</a:t>
            </a:r>
          </a:p>
          <a:p>
            <a:pPr marL="285750" indent="-285750">
              <a:buFont typeface="Arial" panose="020B0604020202020204" pitchFamily="34" charset="0"/>
              <a:buChar char="•"/>
            </a:pPr>
            <a:endParaRPr lang="en-US" sz="2000" b="1" dirty="0">
              <a:solidFill>
                <a:schemeClr val="bg1"/>
              </a:solidFill>
            </a:endParaRPr>
          </a:p>
          <a:p>
            <a:r>
              <a:rPr lang="en-US" sz="2000" b="1" dirty="0">
                <a:solidFill>
                  <a:schemeClr val="bg1"/>
                </a:solidFill>
              </a:rPr>
              <a:t>	”Marcus catches Heather in the school hallway and asks her if she’ll go with him to the banquet. Heather can’t believe it! She’s been waiting for two years for Marcus to notice her. She quickly says, “Yes,” to Marcus and walks on air the rest of the day.”</a:t>
            </a:r>
          </a:p>
          <a:p>
            <a:endParaRPr lang="en-US" dirty="0"/>
          </a:p>
          <a:p>
            <a:endParaRPr lang="en-US" dirty="0"/>
          </a:p>
        </p:txBody>
      </p:sp>
      <p:sp>
        <p:nvSpPr>
          <p:cNvPr id="8" name="TextBox 7">
            <a:extLst>
              <a:ext uri="{FF2B5EF4-FFF2-40B4-BE49-F238E27FC236}">
                <a16:creationId xmlns:a16="http://schemas.microsoft.com/office/drawing/2014/main" id="{751B9D71-212E-0F4E-B2CC-C4DC90DA0544}"/>
              </a:ext>
            </a:extLst>
          </p:cNvPr>
          <p:cNvSpPr txBox="1"/>
          <p:nvPr/>
        </p:nvSpPr>
        <p:spPr>
          <a:xfrm>
            <a:off x="7712988" y="1636253"/>
            <a:ext cx="4479012" cy="5078313"/>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2400" b="1" dirty="0">
                <a:solidFill>
                  <a:schemeClr val="bg1"/>
                </a:solidFill>
              </a:rPr>
              <a:t>The Dilemma</a:t>
            </a:r>
          </a:p>
          <a:p>
            <a:pPr marL="285750" indent="-285750">
              <a:buFont typeface="Arial" panose="020B0604020202020204" pitchFamily="34" charset="0"/>
              <a:buChar char="•"/>
            </a:pPr>
            <a:endParaRPr lang="en-US" sz="2400" b="1" dirty="0">
              <a:solidFill>
                <a:schemeClr val="bg1"/>
              </a:solidFill>
            </a:endParaRPr>
          </a:p>
          <a:p>
            <a:r>
              <a:rPr lang="en-US" sz="2400" b="1" dirty="0">
                <a:solidFill>
                  <a:schemeClr val="bg1"/>
                </a:solidFill>
              </a:rPr>
              <a:t>	</a:t>
            </a:r>
            <a:r>
              <a:rPr lang="en-US" sz="2400" b="1" dirty="0">
                <a:solidFill>
                  <a:srgbClr val="002060"/>
                </a:solidFill>
              </a:rPr>
              <a:t>“That evening, Heather gets jolted back to reality when Jason calls and asks her the color of her dress for the banquet, since he wants to buy a corsage that matches her dress.”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035906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7">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p:cTn id="25"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p:cTn id="33" dur="1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4" dur="1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5" dur="1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36" dur="1500"/>
                                        <p:tgtEl>
                                          <p:spTgt spid="8">
                                            <p:txEl>
                                              <p:pRg st="0" end="0"/>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 calcmode="lin" valueType="num">
                                      <p:cBhvr>
                                        <p:cTn id="39" dur="1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0" dur="1500" fill="hold"/>
                                        <p:tgtEl>
                                          <p:spTgt spid="8">
                                            <p:txEl>
                                              <p:pRg st="2" end="2"/>
                                            </p:txEl>
                                          </p:spTgt>
                                        </p:tgtEl>
                                        <p:attrNameLst>
                                          <p:attrName>ppt_h</p:attrName>
                                        </p:attrNameLst>
                                      </p:cBhvr>
                                      <p:tavLst>
                                        <p:tav tm="0">
                                          <p:val>
                                            <p:fltVal val="0"/>
                                          </p:val>
                                        </p:tav>
                                        <p:tav tm="100000">
                                          <p:val>
                                            <p:strVal val="#ppt_h"/>
                                          </p:val>
                                        </p:tav>
                                      </p:tavLst>
                                    </p:anim>
                                    <p:anim calcmode="lin" valueType="num">
                                      <p:cBhvr>
                                        <p:cTn id="41" dur="1500" fill="hold"/>
                                        <p:tgtEl>
                                          <p:spTgt spid="8">
                                            <p:txEl>
                                              <p:pRg st="2" end="2"/>
                                            </p:txEl>
                                          </p:spTgt>
                                        </p:tgtEl>
                                        <p:attrNameLst>
                                          <p:attrName>style.rotation</p:attrName>
                                        </p:attrNameLst>
                                      </p:cBhvr>
                                      <p:tavLst>
                                        <p:tav tm="0">
                                          <p:val>
                                            <p:fltVal val="360"/>
                                          </p:val>
                                        </p:tav>
                                        <p:tav tm="100000">
                                          <p:val>
                                            <p:fltVal val="0"/>
                                          </p:val>
                                        </p:tav>
                                      </p:tavLst>
                                    </p:anim>
                                    <p:animEffect transition="in" filter="fade">
                                      <p:cBhvr>
                                        <p:cTn id="42" dur="1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DE15-0B46-6A4E-8F7A-30CAE82DB9EE}"/>
              </a:ext>
            </a:extLst>
          </p:cNvPr>
          <p:cNvSpPr>
            <a:spLocks noGrp="1"/>
          </p:cNvSpPr>
          <p:nvPr>
            <p:ph type="title"/>
          </p:nvPr>
        </p:nvSpPr>
        <p:spPr>
          <a:xfrm>
            <a:off x="6170612" y="0"/>
            <a:ext cx="6021388" cy="692258"/>
          </a:xfrm>
        </p:spPr>
        <p:txBody>
          <a:bodyPr/>
          <a:lstStyle/>
          <a:p>
            <a:pPr algn="r"/>
            <a:r>
              <a:rPr lang="en-US" b="1" dirty="0">
                <a:solidFill>
                  <a:srgbClr val="FF0000"/>
                </a:solidFill>
              </a:rPr>
              <a:t>D</a:t>
            </a:r>
            <a:r>
              <a:rPr lang="en-US" b="1" dirty="0">
                <a:solidFill>
                  <a:schemeClr val="tx1"/>
                </a:solidFill>
              </a:rPr>
              <a:t>ilemma: </a:t>
            </a:r>
            <a:r>
              <a:rPr lang="en-US" sz="2000" b="1" dirty="0">
                <a:solidFill>
                  <a:schemeClr val="tx1"/>
                </a:solidFill>
              </a:rPr>
              <a:t>(Continued)</a:t>
            </a:r>
          </a:p>
        </p:txBody>
      </p:sp>
      <p:sp>
        <p:nvSpPr>
          <p:cNvPr id="3" name="Content Placeholder 2">
            <a:extLst>
              <a:ext uri="{FF2B5EF4-FFF2-40B4-BE49-F238E27FC236}">
                <a16:creationId xmlns:a16="http://schemas.microsoft.com/office/drawing/2014/main" id="{409A76C5-CA84-0043-9B96-F2D12BC93411}"/>
              </a:ext>
            </a:extLst>
          </p:cNvPr>
          <p:cNvSpPr>
            <a:spLocks noGrp="1"/>
          </p:cNvSpPr>
          <p:nvPr>
            <p:ph sz="half" idx="1"/>
          </p:nvPr>
        </p:nvSpPr>
        <p:spPr>
          <a:xfrm>
            <a:off x="0" y="0"/>
            <a:ext cx="6018212" cy="6857999"/>
          </a:xfrm>
        </p:spPr>
        <p:txBody>
          <a:bodyPr/>
          <a:lstStyle/>
          <a:p>
            <a:pPr marL="0" indent="0">
              <a:buNone/>
            </a:pPr>
            <a:endParaRPr lang="en-US" dirty="0"/>
          </a:p>
        </p:txBody>
      </p:sp>
      <p:sp>
        <p:nvSpPr>
          <p:cNvPr id="4" name="Content Placeholder 3">
            <a:extLst>
              <a:ext uri="{FF2B5EF4-FFF2-40B4-BE49-F238E27FC236}">
                <a16:creationId xmlns:a16="http://schemas.microsoft.com/office/drawing/2014/main" id="{4626E2CE-8BAD-A74A-8EE2-F3CBB7D3B6E7}"/>
              </a:ext>
            </a:extLst>
          </p:cNvPr>
          <p:cNvSpPr>
            <a:spLocks noGrp="1"/>
          </p:cNvSpPr>
          <p:nvPr>
            <p:ph sz="half" idx="2"/>
          </p:nvPr>
        </p:nvSpPr>
        <p:spPr>
          <a:xfrm>
            <a:off x="6096000" y="692257"/>
            <a:ext cx="6096000" cy="6165741"/>
          </a:xfrm>
          <a:solidFill>
            <a:schemeClr val="tx1"/>
          </a:solidFill>
        </p:spPr>
        <p:txBody>
          <a:bodyPr>
            <a:normAutofit/>
          </a:bodyPr>
          <a:lstStyle/>
          <a:p>
            <a:r>
              <a:rPr lang="en-US" sz="2400" b="1" dirty="0">
                <a:solidFill>
                  <a:schemeClr val="bg1"/>
                </a:solidFill>
              </a:rPr>
              <a:t>Is this a dilemma?</a:t>
            </a:r>
          </a:p>
          <a:p>
            <a:endParaRPr lang="en-US" sz="2400" b="1" dirty="0">
              <a:solidFill>
                <a:schemeClr val="bg1"/>
              </a:solidFill>
            </a:endParaRPr>
          </a:p>
          <a:p>
            <a:r>
              <a:rPr lang="en-US" sz="2400" b="1" dirty="0">
                <a:solidFill>
                  <a:schemeClr val="bg1"/>
                </a:solidFill>
              </a:rPr>
              <a:t>What could Heather do?</a:t>
            </a:r>
          </a:p>
          <a:p>
            <a:endParaRPr lang="en-US" sz="2400" b="1" dirty="0">
              <a:solidFill>
                <a:schemeClr val="bg1"/>
              </a:solidFill>
            </a:endParaRPr>
          </a:p>
          <a:p>
            <a:r>
              <a:rPr lang="en-US" sz="2400" b="1" dirty="0">
                <a:solidFill>
                  <a:schemeClr val="bg1"/>
                </a:solidFill>
              </a:rPr>
              <a:t>What should Heather do?</a:t>
            </a:r>
          </a:p>
          <a:p>
            <a:endParaRPr lang="en-US" sz="2400" b="1" dirty="0">
              <a:solidFill>
                <a:schemeClr val="bg1"/>
              </a:solidFill>
            </a:endParaRPr>
          </a:p>
          <a:p>
            <a:r>
              <a:rPr lang="en-US" sz="2400" b="1" dirty="0">
                <a:solidFill>
                  <a:schemeClr val="bg1"/>
                </a:solidFill>
              </a:rPr>
              <a:t>What would you do if you were Heather?</a:t>
            </a:r>
          </a:p>
          <a:p>
            <a:endParaRPr lang="en-US" sz="2400" b="1" dirty="0">
              <a:solidFill>
                <a:schemeClr val="bg1"/>
              </a:solidFill>
            </a:endParaRPr>
          </a:p>
          <a:p>
            <a:r>
              <a:rPr lang="en-US" sz="2400" b="1" dirty="0">
                <a:solidFill>
                  <a:schemeClr val="bg1"/>
                </a:solidFill>
              </a:rPr>
              <a:t>What would you do if you were Jason?</a:t>
            </a:r>
          </a:p>
          <a:p>
            <a:endParaRPr lang="en-US" sz="2400" b="1" dirty="0">
              <a:solidFill>
                <a:schemeClr val="bg1"/>
              </a:solidFill>
            </a:endParaRPr>
          </a:p>
          <a:p>
            <a:r>
              <a:rPr lang="en-US" sz="2400" b="1" dirty="0">
                <a:solidFill>
                  <a:schemeClr val="bg1"/>
                </a:solidFill>
              </a:rPr>
              <a:t>Is there anything from the Bible that could help Heather know what to do?</a:t>
            </a:r>
          </a:p>
        </p:txBody>
      </p:sp>
      <p:pic>
        <p:nvPicPr>
          <p:cNvPr id="6" name="Picture 5" descr="Text&#10;&#10;Description automatically generated">
            <a:extLst>
              <a:ext uri="{FF2B5EF4-FFF2-40B4-BE49-F238E27FC236}">
                <a16:creationId xmlns:a16="http://schemas.microsoft.com/office/drawing/2014/main" id="{3CFDF5D6-EB7B-364A-B0EB-D090D571441D}"/>
              </a:ext>
            </a:extLst>
          </p:cNvPr>
          <p:cNvPicPr>
            <a:picLocks noChangeAspect="1"/>
          </p:cNvPicPr>
          <p:nvPr/>
        </p:nvPicPr>
        <p:blipFill>
          <a:blip r:embed="rId2"/>
          <a:stretch>
            <a:fillRect/>
          </a:stretch>
        </p:blipFill>
        <p:spPr>
          <a:xfrm>
            <a:off x="1" y="0"/>
            <a:ext cx="609282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9981536E-4118-4E48-A4BF-ACBCA84A526E}"/>
                  </a:ext>
                </a:extLst>
              </p14:cNvPr>
              <p14:cNvContentPartPr/>
              <p14:nvPr/>
            </p14:nvContentPartPr>
            <p14:xfrm>
              <a:off x="1006383" y="3772263"/>
              <a:ext cx="2898720" cy="12600"/>
            </p14:xfrm>
          </p:contentPart>
        </mc:Choice>
        <mc:Fallback xmlns="">
          <p:pic>
            <p:nvPicPr>
              <p:cNvPr id="8" name="Ink 7">
                <a:extLst>
                  <a:ext uri="{FF2B5EF4-FFF2-40B4-BE49-F238E27FC236}">
                    <a16:creationId xmlns:a16="http://schemas.microsoft.com/office/drawing/2014/main" id="{9981536E-4118-4E48-A4BF-ACBCA84A526E}"/>
                  </a:ext>
                </a:extLst>
              </p:cNvPr>
              <p:cNvPicPr/>
              <p:nvPr/>
            </p:nvPicPr>
            <p:blipFill>
              <a:blip r:embed="rId4"/>
              <a:stretch>
                <a:fillRect/>
              </a:stretch>
            </p:blipFill>
            <p:spPr>
              <a:xfrm>
                <a:off x="943383" y="3709263"/>
                <a:ext cx="3024360" cy="138240"/>
              </a:xfrm>
              <a:prstGeom prst="rect">
                <a:avLst/>
              </a:prstGeom>
            </p:spPr>
          </p:pic>
        </mc:Fallback>
      </mc:AlternateContent>
    </p:spTree>
    <p:extLst>
      <p:ext uri="{BB962C8B-B14F-4D97-AF65-F5344CB8AC3E}">
        <p14:creationId xmlns:p14="http://schemas.microsoft.com/office/powerpoint/2010/main" val="2315824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2E46-7187-E445-AACF-A2A2D3B4B842}"/>
              </a:ext>
            </a:extLst>
          </p:cNvPr>
          <p:cNvSpPr>
            <a:spLocks noGrp="1"/>
          </p:cNvSpPr>
          <p:nvPr>
            <p:ph type="title"/>
          </p:nvPr>
        </p:nvSpPr>
        <p:spPr>
          <a:xfrm>
            <a:off x="0" y="0"/>
            <a:ext cx="6018212" cy="457200"/>
          </a:xfrm>
        </p:spPr>
        <p:txBody>
          <a:bodyPr>
            <a:normAutofit fontScale="90000"/>
          </a:bodyPr>
          <a:lstStyle/>
          <a:p>
            <a:r>
              <a:rPr lang="en-US" b="1" dirty="0">
                <a:solidFill>
                  <a:srgbClr val="FF0000"/>
                </a:solidFill>
              </a:rPr>
              <a:t>E</a:t>
            </a:r>
            <a:r>
              <a:rPr lang="en-US" b="1" dirty="0">
                <a:solidFill>
                  <a:schemeClr val="tx1"/>
                </a:solidFill>
              </a:rPr>
              <a:t>ither / Or:</a:t>
            </a:r>
          </a:p>
        </p:txBody>
      </p:sp>
      <p:sp>
        <p:nvSpPr>
          <p:cNvPr id="3" name="Content Placeholder 2">
            <a:extLst>
              <a:ext uri="{FF2B5EF4-FFF2-40B4-BE49-F238E27FC236}">
                <a16:creationId xmlns:a16="http://schemas.microsoft.com/office/drawing/2014/main" id="{7B5D1957-E3D7-0345-9818-36C1DBB22D54}"/>
              </a:ext>
            </a:extLst>
          </p:cNvPr>
          <p:cNvSpPr>
            <a:spLocks noGrp="1"/>
          </p:cNvSpPr>
          <p:nvPr>
            <p:ph sz="half" idx="1"/>
          </p:nvPr>
        </p:nvSpPr>
        <p:spPr>
          <a:xfrm>
            <a:off x="165019" y="1622286"/>
            <a:ext cx="5445367" cy="4778514"/>
          </a:xfrm>
          <a:solidFill>
            <a:schemeClr val="tx1"/>
          </a:solidFill>
        </p:spPr>
        <p:txBody>
          <a:bodyPr>
            <a:noAutofit/>
          </a:bodyPr>
          <a:lstStyle/>
          <a:p>
            <a:pPr marL="0" indent="0">
              <a:buNone/>
            </a:pPr>
            <a:r>
              <a:rPr lang="en-US" sz="2000" b="1" dirty="0">
                <a:solidFill>
                  <a:schemeClr val="bg1"/>
                </a:solidFill>
              </a:rPr>
              <a:t>”Would you rather:</a:t>
            </a:r>
          </a:p>
          <a:p>
            <a:pPr marL="0" indent="0">
              <a:buNone/>
            </a:pPr>
            <a:endParaRPr lang="en-US" sz="2000" b="1" dirty="0">
              <a:solidFill>
                <a:schemeClr val="bg1"/>
              </a:solidFill>
            </a:endParaRPr>
          </a:p>
          <a:p>
            <a:pPr marL="0" indent="0">
              <a:buNone/>
            </a:pPr>
            <a:r>
              <a:rPr lang="en-US" sz="2000" b="1" dirty="0">
                <a:solidFill>
                  <a:schemeClr val="bg1"/>
                </a:solidFill>
              </a:rPr>
              <a:t>Hear God’s voice once, clearly and out loud</a:t>
            </a:r>
          </a:p>
          <a:p>
            <a:pPr marL="0" indent="0">
              <a:buNone/>
            </a:pPr>
            <a:endParaRPr lang="en-US" sz="2000" b="1" dirty="0">
              <a:solidFill>
                <a:schemeClr val="bg1"/>
              </a:solidFill>
            </a:endParaRPr>
          </a:p>
          <a:p>
            <a:pPr marL="0" indent="0">
              <a:buNone/>
            </a:pPr>
            <a:r>
              <a:rPr lang="en-US" sz="2000" b="1" dirty="0">
                <a:solidFill>
                  <a:schemeClr val="bg1"/>
                </a:solidFill>
              </a:rPr>
              <a:t>OR</a:t>
            </a:r>
          </a:p>
          <a:p>
            <a:pPr marL="0" indent="0">
              <a:buNone/>
            </a:pPr>
            <a:endParaRPr lang="en-US" sz="2000" b="1" dirty="0">
              <a:solidFill>
                <a:schemeClr val="bg1"/>
              </a:solidFill>
            </a:endParaRPr>
          </a:p>
          <a:p>
            <a:pPr marL="0" indent="0">
              <a:buNone/>
            </a:pPr>
            <a:r>
              <a:rPr lang="en-US" sz="2000" b="1" dirty="0">
                <a:solidFill>
                  <a:schemeClr val="bg1"/>
                </a:solidFill>
              </a:rPr>
              <a:t>Hear God frequently in a still, small voice?”</a:t>
            </a:r>
          </a:p>
        </p:txBody>
      </p:sp>
      <p:sp>
        <p:nvSpPr>
          <p:cNvPr id="4" name="Content Placeholder 3">
            <a:extLst>
              <a:ext uri="{FF2B5EF4-FFF2-40B4-BE49-F238E27FC236}">
                <a16:creationId xmlns:a16="http://schemas.microsoft.com/office/drawing/2014/main" id="{1DF94AF8-FFA9-514E-832E-8DE273F168AF}"/>
              </a:ext>
            </a:extLst>
          </p:cNvPr>
          <p:cNvSpPr>
            <a:spLocks noGrp="1"/>
          </p:cNvSpPr>
          <p:nvPr>
            <p:ph sz="half" idx="2"/>
          </p:nvPr>
        </p:nvSpPr>
        <p:spPr>
          <a:xfrm>
            <a:off x="6581616" y="1595293"/>
            <a:ext cx="5445366" cy="4778513"/>
          </a:xfrm>
          <a:solidFill>
            <a:schemeClr val="tx1"/>
          </a:solidFill>
        </p:spPr>
        <p:txBody>
          <a:bodyPr>
            <a:normAutofit/>
          </a:bodyPr>
          <a:lstStyle/>
          <a:p>
            <a:pPr marL="0" indent="0">
              <a:buNone/>
            </a:pPr>
            <a:r>
              <a:rPr lang="en-US" sz="2000" b="1" dirty="0">
                <a:solidFill>
                  <a:schemeClr val="bg1"/>
                </a:solidFill>
              </a:rPr>
              <a:t>“Which is more important to God:</a:t>
            </a:r>
          </a:p>
          <a:p>
            <a:pPr marL="0" indent="0">
              <a:buNone/>
            </a:pPr>
            <a:endParaRPr lang="en-US" sz="2000" b="1" dirty="0">
              <a:solidFill>
                <a:schemeClr val="bg1"/>
              </a:solidFill>
            </a:endParaRPr>
          </a:p>
          <a:p>
            <a:pPr marL="0" indent="0">
              <a:buNone/>
            </a:pPr>
            <a:r>
              <a:rPr lang="en-US" sz="2000" b="1" dirty="0">
                <a:solidFill>
                  <a:schemeClr val="bg1"/>
                </a:solidFill>
              </a:rPr>
              <a:t>The Beliefs we hold</a:t>
            </a:r>
          </a:p>
          <a:p>
            <a:pPr marL="0" indent="0">
              <a:buNone/>
            </a:pPr>
            <a:endParaRPr lang="en-US" sz="2000" b="1" dirty="0">
              <a:solidFill>
                <a:schemeClr val="bg1"/>
              </a:solidFill>
            </a:endParaRPr>
          </a:p>
          <a:p>
            <a:pPr marL="0" indent="0">
              <a:buNone/>
            </a:pPr>
            <a:r>
              <a:rPr lang="en-US" sz="2000" b="1" dirty="0">
                <a:solidFill>
                  <a:schemeClr val="bg1"/>
                </a:solidFill>
              </a:rPr>
              <a:t>OR</a:t>
            </a:r>
          </a:p>
          <a:p>
            <a:pPr marL="0" indent="0">
              <a:buNone/>
            </a:pPr>
            <a:endParaRPr lang="en-US" sz="2000" b="1" dirty="0">
              <a:solidFill>
                <a:schemeClr val="bg1"/>
              </a:solidFill>
            </a:endParaRPr>
          </a:p>
          <a:p>
            <a:pPr marL="0" indent="0">
              <a:buNone/>
            </a:pPr>
            <a:r>
              <a:rPr lang="en-US" sz="2000" b="1" dirty="0">
                <a:solidFill>
                  <a:schemeClr val="bg1"/>
                </a:solidFill>
              </a:rPr>
              <a:t>The life we live?”</a:t>
            </a:r>
          </a:p>
        </p:txBody>
      </p:sp>
      <p:sp>
        <p:nvSpPr>
          <p:cNvPr id="5" name="TextBox 4">
            <a:extLst>
              <a:ext uri="{FF2B5EF4-FFF2-40B4-BE49-F238E27FC236}">
                <a16:creationId xmlns:a16="http://schemas.microsoft.com/office/drawing/2014/main" id="{EE2147AA-F5B2-4D44-B53B-3C30E61DE932}"/>
              </a:ext>
            </a:extLst>
          </p:cNvPr>
          <p:cNvSpPr txBox="1"/>
          <p:nvPr/>
        </p:nvSpPr>
        <p:spPr>
          <a:xfrm>
            <a:off x="1" y="457200"/>
            <a:ext cx="12192000" cy="707886"/>
          </a:xfrm>
          <a:prstGeom prst="rect">
            <a:avLst/>
          </a:prstGeom>
          <a:noFill/>
        </p:spPr>
        <p:txBody>
          <a:bodyPr wrap="square" rtlCol="0">
            <a:spAutoFit/>
          </a:bodyPr>
          <a:lstStyle/>
          <a:p>
            <a:r>
              <a:rPr lang="en-US" sz="2000" b="1" dirty="0"/>
              <a:t>Participants are given and “either-or” statement and are asked to choose one or the other, then give reasons for their choice.</a:t>
            </a:r>
          </a:p>
        </p:txBody>
      </p:sp>
      <p:sp>
        <p:nvSpPr>
          <p:cNvPr id="6" name="TextBox 5">
            <a:extLst>
              <a:ext uri="{FF2B5EF4-FFF2-40B4-BE49-F238E27FC236}">
                <a16:creationId xmlns:a16="http://schemas.microsoft.com/office/drawing/2014/main" id="{BA9B763B-47F1-7842-A4D2-E19179F44C06}"/>
              </a:ext>
            </a:extLst>
          </p:cNvPr>
          <p:cNvSpPr txBox="1"/>
          <p:nvPr/>
        </p:nvSpPr>
        <p:spPr>
          <a:xfrm>
            <a:off x="2048358" y="1165086"/>
            <a:ext cx="1871025" cy="400110"/>
          </a:xfrm>
          <a:prstGeom prst="rect">
            <a:avLst/>
          </a:prstGeom>
          <a:noFill/>
        </p:spPr>
        <p:txBody>
          <a:bodyPr wrap="none" rtlCol="0">
            <a:spAutoFit/>
          </a:bodyPr>
          <a:lstStyle/>
          <a:p>
            <a:r>
              <a:rPr lang="en-US" sz="2000" b="1" dirty="0"/>
              <a:t>Example One</a:t>
            </a:r>
          </a:p>
        </p:txBody>
      </p:sp>
      <p:sp>
        <p:nvSpPr>
          <p:cNvPr id="7" name="TextBox 6">
            <a:extLst>
              <a:ext uri="{FF2B5EF4-FFF2-40B4-BE49-F238E27FC236}">
                <a16:creationId xmlns:a16="http://schemas.microsoft.com/office/drawing/2014/main" id="{5E122B14-4E65-DD45-82EE-45A554D8DAE2}"/>
              </a:ext>
            </a:extLst>
          </p:cNvPr>
          <p:cNvSpPr txBox="1"/>
          <p:nvPr/>
        </p:nvSpPr>
        <p:spPr>
          <a:xfrm>
            <a:off x="8438526" y="1165086"/>
            <a:ext cx="1814920" cy="400110"/>
          </a:xfrm>
          <a:prstGeom prst="rect">
            <a:avLst/>
          </a:prstGeom>
          <a:noFill/>
        </p:spPr>
        <p:txBody>
          <a:bodyPr wrap="none" rtlCol="0">
            <a:spAutoFit/>
          </a:bodyPr>
          <a:lstStyle/>
          <a:p>
            <a:pPr lvl="0"/>
            <a:r>
              <a:rPr lang="en-US" sz="2000" b="1" dirty="0">
                <a:solidFill>
                  <a:prstClr val="white"/>
                </a:solidFill>
              </a:rPr>
              <a:t>Example Two</a:t>
            </a:r>
          </a:p>
        </p:txBody>
      </p:sp>
    </p:spTree>
    <p:extLst>
      <p:ext uri="{BB962C8B-B14F-4D97-AF65-F5344CB8AC3E}">
        <p14:creationId xmlns:p14="http://schemas.microsoft.com/office/powerpoint/2010/main" val="9448648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0" end="0"/>
                                            </p:txEl>
                                          </p:spTgt>
                                        </p:tgtEl>
                                      </p:cBhvr>
                                    </p:animEffect>
                                  </p:childTnLst>
                                </p:cTn>
                              </p:par>
                              <p:par>
                                <p:cTn id="28" presetID="55"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1"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2" dur="1000"/>
                                        <p:tgtEl>
                                          <p:spTgt spid="3">
                                            <p:txEl>
                                              <p:pRg st="2" end="2"/>
                                            </p:txEl>
                                          </p:spTgt>
                                        </p:tgtEl>
                                      </p:cBhvr>
                                    </p:animEffect>
                                  </p:childTnLst>
                                </p:cTn>
                              </p:par>
                              <p:par>
                                <p:cTn id="33" presetID="55"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anim calcmode="lin" valueType="num">
                                      <p:cBhvr>
                                        <p:cTn id="65"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4">
                                            <p:txEl>
                                              <p:pRg st="0" end="0"/>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4">
                                            <p:txEl>
                                              <p:pRg st="2" end="2"/>
                                            </p:txEl>
                                          </p:spTgt>
                                        </p:tgtEl>
                                        <p:attrNameLst>
                                          <p:attrName>style.visibility</p:attrName>
                                        </p:attrNameLst>
                                      </p:cBhvr>
                                      <p:to>
                                        <p:strVal val="visible"/>
                                      </p:to>
                                    </p:set>
                                    <p:anim calcmode="lin" valueType="num">
                                      <p:cBhvr>
                                        <p:cTn id="70"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71"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72" dur="1000"/>
                                        <p:tgtEl>
                                          <p:spTgt spid="4">
                                            <p:txEl>
                                              <p:pRg st="2" end="2"/>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anim calcmode="lin" valueType="num">
                                      <p:cBhvr>
                                        <p:cTn id="7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7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77" dur="1000"/>
                                        <p:tgtEl>
                                          <p:spTgt spid="4">
                                            <p:txEl>
                                              <p:pRg st="4" end="4"/>
                                            </p:txEl>
                                          </p:spTgt>
                                        </p:tgtEl>
                                      </p:cBhvr>
                                    </p:animEffect>
                                  </p:childTnLst>
                                </p:cTn>
                              </p:par>
                              <p:par>
                                <p:cTn id="78" presetID="55" presetClass="entr" presetSubtype="0" fill="hold" nodeType="withEffect">
                                  <p:stCondLst>
                                    <p:cond delay="0"/>
                                  </p:stCondLst>
                                  <p:childTnLst>
                                    <p:set>
                                      <p:cBhvr>
                                        <p:cTn id="79" dur="1" fill="hold">
                                          <p:stCondLst>
                                            <p:cond delay="0"/>
                                          </p:stCondLst>
                                        </p:cTn>
                                        <p:tgtEl>
                                          <p:spTgt spid="4">
                                            <p:txEl>
                                              <p:pRg st="6" end="6"/>
                                            </p:txEl>
                                          </p:spTgt>
                                        </p:tgtEl>
                                        <p:attrNameLst>
                                          <p:attrName>style.visibility</p:attrName>
                                        </p:attrNameLst>
                                      </p:cBhvr>
                                      <p:to>
                                        <p:strVal val="visible"/>
                                      </p:to>
                                    </p:set>
                                    <p:anim calcmode="lin" valueType="num">
                                      <p:cBhvr>
                                        <p:cTn id="80"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81"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82"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9DA1E55-0DBE-804C-B4AE-9E82A678B138}"/>
              </a:ext>
            </a:extLst>
          </p:cNvPr>
          <p:cNvSpPr>
            <a:spLocks noGrp="1"/>
          </p:cNvSpPr>
          <p:nvPr>
            <p:ph type="title"/>
          </p:nvPr>
        </p:nvSpPr>
        <p:spPr>
          <a:xfrm>
            <a:off x="1751012" y="4363271"/>
            <a:ext cx="8676222" cy="2494719"/>
          </a:xfrm>
        </p:spPr>
        <p:txBody>
          <a:bodyPr vert="horz" lIns="91440" tIns="45720" rIns="91440" bIns="45720" rtlCol="0" anchor="b">
            <a:normAutofit/>
          </a:bodyPr>
          <a:lstStyle/>
          <a:p>
            <a:pPr algn="ctr">
              <a:lnSpc>
                <a:spcPct val="90000"/>
              </a:lnSpc>
            </a:pPr>
            <a:r>
              <a:rPr lang="en-US" sz="3000" b="1"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What does Growing Spiritually mean?</a:t>
            </a:r>
            <a:br>
              <a:rPr lang="en-US" sz="30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0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0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000" b="1"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30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19" name="Picture 18" descr="A seedling growing in a field&#10;&#10;Description automatically generated with low confidence">
            <a:extLst>
              <a:ext uri="{FF2B5EF4-FFF2-40B4-BE49-F238E27FC236}">
                <a16:creationId xmlns:a16="http://schemas.microsoft.com/office/drawing/2014/main" id="{92AF0811-370D-4C2A-9703-A5BC0476C8D6}"/>
              </a:ext>
            </a:extLst>
          </p:cNvPr>
          <p:cNvPicPr>
            <a:picLocks noChangeAspect="1"/>
          </p:cNvPicPr>
          <p:nvPr/>
        </p:nvPicPr>
        <p:blipFill rotWithShape="1">
          <a:blip r:embed="rId2"/>
          <a:srcRect t="15582" b="35391"/>
          <a:stretch/>
        </p:blipFill>
        <p:spPr>
          <a:xfrm>
            <a:off x="20" y="10"/>
            <a:ext cx="12191980" cy="4273816"/>
          </a:xfrm>
          <a:prstGeom prst="rect">
            <a:avLst/>
          </a:prstGeom>
        </p:spPr>
      </p:pic>
      <p:pic>
        <p:nvPicPr>
          <p:cNvPr id="4" name="Picture 3" descr="A picture containing text, ground&#10;&#10;Description automatically generated">
            <a:extLst>
              <a:ext uri="{FF2B5EF4-FFF2-40B4-BE49-F238E27FC236}">
                <a16:creationId xmlns:a16="http://schemas.microsoft.com/office/drawing/2014/main" id="{1B8148ED-5333-A74F-80E3-56AECD336D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3440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414B3-9C4C-684B-BC59-F11800AF28EE}"/>
              </a:ext>
            </a:extLst>
          </p:cNvPr>
          <p:cNvSpPr txBox="1"/>
          <p:nvPr/>
        </p:nvSpPr>
        <p:spPr>
          <a:xfrm>
            <a:off x="3325850" y="209862"/>
            <a:ext cx="5540299" cy="1323439"/>
          </a:xfrm>
          <a:prstGeom prst="rect">
            <a:avLst/>
          </a:prstGeom>
          <a:noFill/>
        </p:spPr>
        <p:txBody>
          <a:bodyPr wrap="none" rtlCol="0">
            <a:spAutoFit/>
          </a:bodyPr>
          <a:lstStyle/>
          <a:p>
            <a:r>
              <a:rPr lang="en-US" sz="8000" b="1" dirty="0">
                <a:solidFill>
                  <a:srgbClr val="FFFF00"/>
                </a:solidFill>
              </a:rPr>
              <a:t>BREAK OUT</a:t>
            </a:r>
          </a:p>
        </p:txBody>
      </p:sp>
      <p:sp>
        <p:nvSpPr>
          <p:cNvPr id="3" name="TextBox 2">
            <a:extLst>
              <a:ext uri="{FF2B5EF4-FFF2-40B4-BE49-F238E27FC236}">
                <a16:creationId xmlns:a16="http://schemas.microsoft.com/office/drawing/2014/main" id="{1774FAF3-44DF-1B4D-AE8B-66469347BF32}"/>
              </a:ext>
            </a:extLst>
          </p:cNvPr>
          <p:cNvSpPr txBox="1"/>
          <p:nvPr/>
        </p:nvSpPr>
        <p:spPr>
          <a:xfrm>
            <a:off x="204865" y="1533301"/>
            <a:ext cx="11782268" cy="4832092"/>
          </a:xfrm>
          <a:prstGeom prst="rect">
            <a:avLst/>
          </a:prstGeom>
          <a:noFill/>
        </p:spPr>
        <p:txBody>
          <a:bodyPr wrap="square" rtlCol="0">
            <a:spAutoFit/>
          </a:bodyPr>
          <a:lstStyle/>
          <a:p>
            <a:r>
              <a:rPr lang="en-US" sz="2800" b="1" dirty="0"/>
              <a:t>TLT’s Using the </a:t>
            </a:r>
            <a:r>
              <a:rPr lang="en-US" sz="2800" b="1" dirty="0">
                <a:solidFill>
                  <a:srgbClr val="00B050"/>
                </a:solidFill>
              </a:rPr>
              <a:t>8 Creative Question Styles</a:t>
            </a:r>
            <a:r>
              <a:rPr lang="en-US" sz="2800" b="1" dirty="0"/>
              <a:t> of the </a:t>
            </a:r>
          </a:p>
          <a:p>
            <a:r>
              <a:rPr lang="en-US" sz="2800" b="1" dirty="0">
                <a:solidFill>
                  <a:srgbClr val="FF0000"/>
                </a:solidFill>
              </a:rPr>
              <a:t>V C R      G L I D E</a:t>
            </a:r>
            <a:r>
              <a:rPr lang="en-US" sz="2800" b="1" dirty="0"/>
              <a:t> , come up with one question using the </a:t>
            </a:r>
            <a:r>
              <a:rPr lang="en-US" sz="2800" b="1" dirty="0">
                <a:solidFill>
                  <a:srgbClr val="FF0000"/>
                </a:solidFill>
              </a:rPr>
              <a:t>V</a:t>
            </a:r>
            <a:r>
              <a:rPr lang="en-US" sz="2800" b="1" dirty="0"/>
              <a:t>oting style or the </a:t>
            </a:r>
            <a:r>
              <a:rPr lang="en-US" sz="2800" b="1" dirty="0">
                <a:solidFill>
                  <a:srgbClr val="FF0000"/>
                </a:solidFill>
              </a:rPr>
              <a:t>R</a:t>
            </a:r>
            <a:r>
              <a:rPr lang="en-US" sz="2800" b="1" dirty="0"/>
              <a:t>anking style.</a:t>
            </a:r>
          </a:p>
          <a:p>
            <a:endParaRPr lang="en-US" sz="2800" b="1" dirty="0"/>
          </a:p>
          <a:p>
            <a:r>
              <a:rPr lang="en-US" sz="2800" b="1" dirty="0">
                <a:solidFill>
                  <a:srgbClr val="00B050"/>
                </a:solidFill>
              </a:rPr>
              <a:t>Example:</a:t>
            </a:r>
          </a:p>
          <a:p>
            <a:endParaRPr lang="en-US" sz="2800" b="1" dirty="0"/>
          </a:p>
          <a:p>
            <a:r>
              <a:rPr lang="en-US" sz="2800" b="1" dirty="0">
                <a:solidFill>
                  <a:srgbClr val="FFFF00"/>
                </a:solidFill>
              </a:rPr>
              <a:t>What should we eat on 1</a:t>
            </a:r>
            <a:r>
              <a:rPr lang="en-US" sz="2800" b="1" baseline="30000" dirty="0">
                <a:solidFill>
                  <a:srgbClr val="FFFF00"/>
                </a:solidFill>
              </a:rPr>
              <a:t>st</a:t>
            </a:r>
            <a:r>
              <a:rPr lang="en-US" sz="2800" b="1" dirty="0">
                <a:solidFill>
                  <a:srgbClr val="FFFF00"/>
                </a:solidFill>
              </a:rPr>
              <a:t> day Family Fun Day</a:t>
            </a:r>
          </a:p>
          <a:p>
            <a:r>
              <a:rPr lang="en-US" sz="2800" b="1" dirty="0">
                <a:solidFill>
                  <a:srgbClr val="FF0000"/>
                </a:solidFill>
              </a:rPr>
              <a:t>(give 3-4 options)</a:t>
            </a:r>
          </a:p>
          <a:p>
            <a:endParaRPr lang="en-US" sz="2800" b="1" dirty="0"/>
          </a:p>
          <a:p>
            <a:r>
              <a:rPr lang="en-US" sz="2800" b="1" dirty="0">
                <a:solidFill>
                  <a:srgbClr val="FFFF00"/>
                </a:solidFill>
              </a:rPr>
              <a:t>What is your favorite theme park? </a:t>
            </a:r>
          </a:p>
          <a:p>
            <a:r>
              <a:rPr lang="en-US" sz="2800" b="1" dirty="0">
                <a:solidFill>
                  <a:srgbClr val="FF0000"/>
                </a:solidFill>
              </a:rPr>
              <a:t>(Rank 1, 2, 3, &amp; 4)</a:t>
            </a:r>
          </a:p>
        </p:txBody>
      </p:sp>
    </p:spTree>
    <p:extLst>
      <p:ext uri="{BB962C8B-B14F-4D97-AF65-F5344CB8AC3E}">
        <p14:creationId xmlns:p14="http://schemas.microsoft.com/office/powerpoint/2010/main" val="3317608961"/>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AACD0D-D05F-1D4C-B19B-6FAE74DA42B8}"/>
              </a:ext>
            </a:extLst>
          </p:cNvPr>
          <p:cNvSpPr/>
          <p:nvPr/>
        </p:nvSpPr>
        <p:spPr>
          <a:xfrm>
            <a:off x="557939" y="490562"/>
            <a:ext cx="11158780" cy="4031873"/>
          </a:xfrm>
          <a:prstGeom prst="rect">
            <a:avLst/>
          </a:prstGeom>
        </p:spPr>
        <p:txBody>
          <a:bodyPr wrap="square">
            <a:spAutoFit/>
          </a:bodyPr>
          <a:lstStyle/>
          <a:p>
            <a:endParaRPr lang="en-US" sz="3200" b="1" dirty="0">
              <a:solidFill>
                <a:srgbClr val="002060"/>
              </a:solidFill>
              <a:latin typeface="Georgia" panose="02040502050405020303" pitchFamily="18" charset="0"/>
              <a:cs typeface="Angsana New" panose="02020603050405020304" pitchFamily="18" charset="-34"/>
            </a:endParaRPr>
          </a:p>
          <a:p>
            <a:r>
              <a:rPr lang="en-US" sz="3200" b="1" dirty="0">
                <a:latin typeface="Georgia" panose="02040502050405020303" pitchFamily="18" charset="0"/>
                <a:cs typeface="Angsana New" panose="02020603050405020304" pitchFamily="18" charset="-34"/>
              </a:rPr>
              <a:t>    </a:t>
            </a:r>
            <a:r>
              <a:rPr lang="en-US" sz="3200" b="1" dirty="0">
                <a:solidFill>
                  <a:srgbClr val="00B050"/>
                </a:solidFill>
                <a:latin typeface="Georgia" panose="02040502050405020303" pitchFamily="18" charset="0"/>
                <a:cs typeface="Angsana New" panose="02020603050405020304" pitchFamily="18" charset="-34"/>
              </a:rPr>
              <a:t>“With tender earnestness David entreated Solomon to be manly and noble, to show mercy and loving-kindness to his subjects, and in all his dealings with the nations of earth to honor and glorify the name of God and to make manifest the beauty of holiness.”</a:t>
            </a:r>
          </a:p>
          <a:p>
            <a:endParaRPr lang="en-US" sz="3200" dirty="0"/>
          </a:p>
        </p:txBody>
      </p:sp>
      <p:sp>
        <p:nvSpPr>
          <p:cNvPr id="6" name="TextBox 5">
            <a:extLst>
              <a:ext uri="{FF2B5EF4-FFF2-40B4-BE49-F238E27FC236}">
                <a16:creationId xmlns:a16="http://schemas.microsoft.com/office/drawing/2014/main" id="{56785400-7B1F-C047-9CF7-AFC4E395F4A4}"/>
              </a:ext>
            </a:extLst>
          </p:cNvPr>
          <p:cNvSpPr txBox="1"/>
          <p:nvPr/>
        </p:nvSpPr>
        <p:spPr>
          <a:xfrm>
            <a:off x="578603" y="5207430"/>
            <a:ext cx="4394152" cy="461665"/>
          </a:xfrm>
          <a:prstGeom prst="rect">
            <a:avLst/>
          </a:prstGeom>
          <a:noFill/>
        </p:spPr>
        <p:txBody>
          <a:bodyPr wrap="none" rtlCol="0">
            <a:spAutoFit/>
          </a:bodyPr>
          <a:lstStyle/>
          <a:p>
            <a:r>
              <a:rPr lang="en-US" sz="2400" b="1" dirty="0"/>
              <a:t>—Prophets and Kings, p.26.2</a:t>
            </a:r>
          </a:p>
        </p:txBody>
      </p:sp>
    </p:spTree>
    <p:extLst>
      <p:ext uri="{BB962C8B-B14F-4D97-AF65-F5344CB8AC3E}">
        <p14:creationId xmlns:p14="http://schemas.microsoft.com/office/powerpoint/2010/main" val="6716810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3D2599-0CD7-344D-A7CC-33AF9DCF201E}"/>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67A792AE-69E2-E84C-B043-357CAC2980DB}"/>
              </a:ext>
            </a:extLst>
          </p:cNvPr>
          <p:cNvSpPr txBox="1"/>
          <p:nvPr/>
        </p:nvSpPr>
        <p:spPr>
          <a:xfrm>
            <a:off x="170481" y="3125603"/>
            <a:ext cx="6620723" cy="1569660"/>
          </a:xfrm>
          <a:prstGeom prst="rect">
            <a:avLst/>
          </a:prstGeom>
          <a:noFill/>
        </p:spPr>
        <p:txBody>
          <a:bodyPr wrap="none" rtlCol="0">
            <a:spAutoFit/>
          </a:bodyPr>
          <a:lstStyle/>
          <a:p>
            <a:r>
              <a:rPr lang="en-US" sz="3200" b="1" i="1" dirty="0">
                <a:solidFill>
                  <a:schemeClr val="bg1"/>
                </a:solidFill>
              </a:rPr>
              <a:t>Heavenly Father,</a:t>
            </a:r>
          </a:p>
          <a:p>
            <a:r>
              <a:rPr lang="en-US" sz="3200" b="1" i="1" dirty="0">
                <a:solidFill>
                  <a:schemeClr val="bg1"/>
                </a:solidFill>
              </a:rPr>
              <a:t>Do You have a question for me?</a:t>
            </a:r>
          </a:p>
          <a:p>
            <a:r>
              <a:rPr lang="en-US" sz="3200" b="1" i="1" dirty="0">
                <a:solidFill>
                  <a:schemeClr val="bg1"/>
                </a:solidFill>
              </a:rPr>
              <a:t>I’m listening. . . Amen</a:t>
            </a:r>
          </a:p>
        </p:txBody>
      </p:sp>
    </p:spTree>
    <p:extLst>
      <p:ext uri="{BB962C8B-B14F-4D97-AF65-F5344CB8AC3E}">
        <p14:creationId xmlns:p14="http://schemas.microsoft.com/office/powerpoint/2010/main" val="30653962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8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800" fill="hold"/>
                                        <p:tgtEl>
                                          <p:spTgt spid="1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p:cTn id="11" dur="8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2" dur="800" fill="hold"/>
                                        <p:tgtEl>
                                          <p:spTgt spid="10">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p:cTn id="15" dur="8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6" dur="800" fill="hold"/>
                                        <p:tgtEl>
                                          <p:spTgt spid="1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B883-A269-0C4B-BF3D-4C05A0705966}"/>
              </a:ext>
            </a:extLst>
          </p:cNvPr>
          <p:cNvSpPr>
            <a:spLocks noGrp="1"/>
          </p:cNvSpPr>
          <p:nvPr>
            <p:ph type="title"/>
          </p:nvPr>
        </p:nvSpPr>
        <p:spPr>
          <a:xfrm>
            <a:off x="512763" y="141598"/>
            <a:ext cx="5059362" cy="1905000"/>
          </a:xfrm>
        </p:spPr>
        <p:txBody>
          <a:bodyPr>
            <a:normAutofit/>
          </a:bodyPr>
          <a:lstStyle/>
          <a:p>
            <a:r>
              <a:rPr lang="en-US" sz="2800" b="1" dirty="0"/>
              <a:t>Here are </a:t>
            </a:r>
            <a:r>
              <a:rPr lang="en-US" sz="2800" b="1" dirty="0">
                <a:solidFill>
                  <a:srgbClr val="00B050"/>
                </a:solidFill>
              </a:rPr>
              <a:t>three</a:t>
            </a:r>
            <a:r>
              <a:rPr lang="en-US" sz="2800" b="1" dirty="0"/>
              <a:t> points about Growing Spiritually:</a:t>
            </a:r>
          </a:p>
        </p:txBody>
      </p:sp>
      <p:sp>
        <p:nvSpPr>
          <p:cNvPr id="4" name="Content Placeholder 3">
            <a:extLst>
              <a:ext uri="{FF2B5EF4-FFF2-40B4-BE49-F238E27FC236}">
                <a16:creationId xmlns:a16="http://schemas.microsoft.com/office/drawing/2014/main" id="{2C43007F-534A-DC47-9092-EA007660EC2C}"/>
              </a:ext>
            </a:extLst>
          </p:cNvPr>
          <p:cNvSpPr>
            <a:spLocks noGrp="1"/>
          </p:cNvSpPr>
          <p:nvPr>
            <p:ph sz="half" idx="2"/>
          </p:nvPr>
        </p:nvSpPr>
        <p:spPr>
          <a:xfrm>
            <a:off x="604044" y="2379972"/>
            <a:ext cx="4876800" cy="1407586"/>
          </a:xfrm>
        </p:spPr>
        <p:txBody>
          <a:bodyPr>
            <a:normAutofit/>
          </a:bodyPr>
          <a:lstStyle/>
          <a:p>
            <a:r>
              <a:rPr lang="en-US" sz="2000" b="1" dirty="0"/>
              <a:t>Our youth group knows Jesus as their </a:t>
            </a:r>
            <a:r>
              <a:rPr lang="en-US" sz="2000" b="1" dirty="0">
                <a:solidFill>
                  <a:srgbClr val="00B050"/>
                </a:solidFill>
              </a:rPr>
              <a:t>friend</a:t>
            </a:r>
            <a:r>
              <a:rPr lang="en-US" sz="2000" b="1" dirty="0"/>
              <a:t>, which leads to </a:t>
            </a:r>
            <a:r>
              <a:rPr lang="en-US" sz="2000" b="1" dirty="0">
                <a:solidFill>
                  <a:srgbClr val="00B050"/>
                </a:solidFill>
              </a:rPr>
              <a:t>faith</a:t>
            </a:r>
            <a:r>
              <a:rPr lang="en-US" sz="2000" b="1" dirty="0"/>
              <a:t>, which leads to good </a:t>
            </a:r>
            <a:r>
              <a:rPr lang="en-US" sz="2000" b="1" dirty="0">
                <a:solidFill>
                  <a:srgbClr val="00B050"/>
                </a:solidFill>
              </a:rPr>
              <a:t>behavior</a:t>
            </a:r>
            <a:r>
              <a:rPr lang="en-US" sz="2000" b="1" dirty="0"/>
              <a:t>, which leads to </a:t>
            </a:r>
            <a:r>
              <a:rPr lang="en-US" sz="2000" b="1" dirty="0">
                <a:solidFill>
                  <a:srgbClr val="00B050"/>
                </a:solidFill>
              </a:rPr>
              <a:t>serving</a:t>
            </a:r>
            <a:r>
              <a:rPr lang="en-US" sz="2000" b="1" dirty="0"/>
              <a:t> others.</a:t>
            </a:r>
          </a:p>
        </p:txBody>
      </p:sp>
      <p:sp>
        <p:nvSpPr>
          <p:cNvPr id="6" name="Content Placeholder 5">
            <a:extLst>
              <a:ext uri="{FF2B5EF4-FFF2-40B4-BE49-F238E27FC236}">
                <a16:creationId xmlns:a16="http://schemas.microsoft.com/office/drawing/2014/main" id="{D462250A-3DD1-3643-89B4-C3990FCC7E1B}"/>
              </a:ext>
            </a:extLst>
          </p:cNvPr>
          <p:cNvSpPr>
            <a:spLocks noGrp="1"/>
          </p:cNvSpPr>
          <p:nvPr>
            <p:ph sz="quarter" idx="4"/>
          </p:nvPr>
        </p:nvSpPr>
        <p:spPr>
          <a:xfrm>
            <a:off x="695324" y="4120932"/>
            <a:ext cx="4876801" cy="2113181"/>
          </a:xfrm>
          <a:noFill/>
        </p:spPr>
        <p:txBody>
          <a:bodyPr>
            <a:noAutofit/>
          </a:bodyPr>
          <a:lstStyle/>
          <a:p>
            <a:r>
              <a:rPr lang="en-US" sz="2000" b="1" dirty="0"/>
              <a:t>You might choose to start with a </a:t>
            </a:r>
            <a:r>
              <a:rPr lang="en-US" sz="2000" b="1" dirty="0">
                <a:solidFill>
                  <a:srgbClr val="00B050"/>
                </a:solidFill>
              </a:rPr>
              <a:t>service</a:t>
            </a:r>
            <a:r>
              <a:rPr lang="en-US" sz="2000" b="1" dirty="0"/>
              <a:t> project, which leads to good </a:t>
            </a:r>
            <a:r>
              <a:rPr lang="en-US" sz="2000" b="1" dirty="0">
                <a:solidFill>
                  <a:srgbClr val="00B050"/>
                </a:solidFill>
              </a:rPr>
              <a:t>behavior</a:t>
            </a:r>
            <a:r>
              <a:rPr lang="en-US" sz="2000" b="1" dirty="0"/>
              <a:t>, which leads a youth group to </a:t>
            </a:r>
            <a:r>
              <a:rPr lang="en-US" sz="2000" b="1" dirty="0">
                <a:solidFill>
                  <a:srgbClr val="00B050"/>
                </a:solidFill>
              </a:rPr>
              <a:t>faith</a:t>
            </a:r>
            <a:r>
              <a:rPr lang="en-US" sz="2000" b="1" dirty="0"/>
              <a:t>, which leads to knowing Jesus as one’s </a:t>
            </a:r>
            <a:r>
              <a:rPr lang="en-US" sz="2000" b="1" dirty="0">
                <a:solidFill>
                  <a:srgbClr val="00B050"/>
                </a:solidFill>
              </a:rPr>
              <a:t>friend</a:t>
            </a:r>
            <a:r>
              <a:rPr lang="en-US" sz="2000" b="1" dirty="0"/>
              <a:t>.</a:t>
            </a:r>
          </a:p>
        </p:txBody>
      </p:sp>
      <p:sp>
        <p:nvSpPr>
          <p:cNvPr id="16" name="TextBox 15">
            <a:extLst>
              <a:ext uri="{FF2B5EF4-FFF2-40B4-BE49-F238E27FC236}">
                <a16:creationId xmlns:a16="http://schemas.microsoft.com/office/drawing/2014/main" id="{2D9DDC2B-80FA-0F46-8BFA-F4D004018E81}"/>
              </a:ext>
            </a:extLst>
          </p:cNvPr>
          <p:cNvSpPr txBox="1"/>
          <p:nvPr/>
        </p:nvSpPr>
        <p:spPr>
          <a:xfrm>
            <a:off x="6711155" y="564090"/>
            <a:ext cx="4876801"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0000"/>
                </a:solidFill>
              </a:rPr>
              <a:t>Remember our philosophy</a:t>
            </a:r>
            <a:r>
              <a:rPr lang="en-US" sz="2400" b="1" dirty="0"/>
              <a:t>: </a:t>
            </a:r>
            <a:r>
              <a:rPr lang="en-US" sz="2400" b="1" dirty="0">
                <a:solidFill>
                  <a:srgbClr val="00B050"/>
                </a:solidFill>
              </a:rPr>
              <a:t>Fostering</a:t>
            </a:r>
            <a:r>
              <a:rPr lang="en-US" sz="2400" b="1" dirty="0"/>
              <a:t> </a:t>
            </a:r>
            <a:r>
              <a:rPr lang="en-US" sz="2400" b="1" dirty="0">
                <a:solidFill>
                  <a:srgbClr val="00B050"/>
                </a:solidFill>
              </a:rPr>
              <a:t>Relationships</a:t>
            </a:r>
            <a:r>
              <a:rPr lang="en-US" sz="2400" b="1" dirty="0"/>
              <a:t> that </a:t>
            </a:r>
            <a:r>
              <a:rPr lang="en-US" sz="2400" b="1" dirty="0">
                <a:solidFill>
                  <a:srgbClr val="00B050"/>
                </a:solidFill>
              </a:rPr>
              <a:t>Build</a:t>
            </a:r>
            <a:r>
              <a:rPr lang="en-US" sz="2400" b="1" dirty="0"/>
              <a:t> </a:t>
            </a:r>
            <a:r>
              <a:rPr lang="en-US" sz="2400" b="1" dirty="0">
                <a:solidFill>
                  <a:srgbClr val="00B050"/>
                </a:solidFill>
              </a:rPr>
              <a:t>Responsible</a:t>
            </a:r>
            <a:r>
              <a:rPr lang="en-US" sz="2400" b="1" dirty="0"/>
              <a:t> </a:t>
            </a:r>
            <a:r>
              <a:rPr lang="en-US" sz="2400" b="1" dirty="0">
                <a:solidFill>
                  <a:srgbClr val="00B050"/>
                </a:solidFill>
              </a:rPr>
              <a:t>Servant</a:t>
            </a:r>
            <a:r>
              <a:rPr lang="en-US" sz="2400" b="1" dirty="0"/>
              <a:t> </a:t>
            </a:r>
            <a:r>
              <a:rPr lang="en-US" sz="2400" b="1" dirty="0">
                <a:solidFill>
                  <a:srgbClr val="00B050"/>
                </a:solidFill>
              </a:rPr>
              <a:t>Leaders</a:t>
            </a:r>
            <a:r>
              <a:rPr lang="en-US" sz="2400" b="1" dirty="0"/>
              <a:t>.</a:t>
            </a:r>
          </a:p>
        </p:txBody>
      </p:sp>
      <p:pic>
        <p:nvPicPr>
          <p:cNvPr id="29" name="Picture 28" descr="A picture containing text&#10;&#10;Description automatically generated">
            <a:extLst>
              <a:ext uri="{FF2B5EF4-FFF2-40B4-BE49-F238E27FC236}">
                <a16:creationId xmlns:a16="http://schemas.microsoft.com/office/drawing/2014/main" id="{C27911F7-9285-F544-A158-34E6B7C14A56}"/>
              </a:ext>
            </a:extLst>
          </p:cNvPr>
          <p:cNvPicPr>
            <a:picLocks noChangeAspect="1"/>
          </p:cNvPicPr>
          <p:nvPr/>
        </p:nvPicPr>
        <p:blipFill>
          <a:blip r:embed="rId2"/>
          <a:stretch>
            <a:fillRect/>
          </a:stretch>
        </p:blipFill>
        <p:spPr>
          <a:xfrm>
            <a:off x="6096000" y="2557463"/>
            <a:ext cx="5491956" cy="3543300"/>
          </a:xfrm>
          <a:prstGeom prst="rect">
            <a:avLst/>
          </a:prstGeom>
        </p:spPr>
      </p:pic>
      <p:pic>
        <p:nvPicPr>
          <p:cNvPr id="31" name="Picture 30" descr="A picture containing text, nature, sunset, outdoor&#10;&#10;Description automatically generated">
            <a:extLst>
              <a:ext uri="{FF2B5EF4-FFF2-40B4-BE49-F238E27FC236}">
                <a16:creationId xmlns:a16="http://schemas.microsoft.com/office/drawing/2014/main" id="{D75445EB-5F31-6F4F-AB34-C84E69ED216E}"/>
              </a:ext>
            </a:extLst>
          </p:cNvPr>
          <p:cNvPicPr>
            <a:picLocks noChangeAspect="1"/>
          </p:cNvPicPr>
          <p:nvPr/>
        </p:nvPicPr>
        <p:blipFill>
          <a:blip r:embed="rId3"/>
          <a:stretch>
            <a:fillRect/>
          </a:stretch>
        </p:blipFill>
        <p:spPr>
          <a:xfrm>
            <a:off x="6096000" y="2557462"/>
            <a:ext cx="5491956" cy="3543299"/>
          </a:xfrm>
          <a:prstGeom prst="rect">
            <a:avLst/>
          </a:prstGeom>
        </p:spPr>
      </p:pic>
      <p:pic>
        <p:nvPicPr>
          <p:cNvPr id="33" name="Picture 32" descr="A group of people walking on a beach&#10;&#10;Description automatically generated with medium confidence">
            <a:extLst>
              <a:ext uri="{FF2B5EF4-FFF2-40B4-BE49-F238E27FC236}">
                <a16:creationId xmlns:a16="http://schemas.microsoft.com/office/drawing/2014/main" id="{B6583162-CEA3-9D43-B666-51B0265D2FB1}"/>
              </a:ext>
            </a:extLst>
          </p:cNvPr>
          <p:cNvPicPr>
            <a:picLocks noChangeAspect="1"/>
          </p:cNvPicPr>
          <p:nvPr/>
        </p:nvPicPr>
        <p:blipFill>
          <a:blip r:embed="rId4"/>
          <a:stretch>
            <a:fillRect/>
          </a:stretch>
        </p:blipFill>
        <p:spPr>
          <a:xfrm>
            <a:off x="6096000" y="2547652"/>
            <a:ext cx="5491956" cy="3543299"/>
          </a:xfrm>
          <a:prstGeom prst="rect">
            <a:avLst/>
          </a:prstGeom>
        </p:spPr>
      </p:pic>
      <p:pic>
        <p:nvPicPr>
          <p:cNvPr id="37" name="Picture 36" descr="A group of people sitting on a table&#10;&#10;Description automatically generated with low confidence">
            <a:extLst>
              <a:ext uri="{FF2B5EF4-FFF2-40B4-BE49-F238E27FC236}">
                <a16:creationId xmlns:a16="http://schemas.microsoft.com/office/drawing/2014/main" id="{CF82313C-61A1-7D4A-ACA3-DF00BD959A6D}"/>
              </a:ext>
            </a:extLst>
          </p:cNvPr>
          <p:cNvPicPr>
            <a:picLocks noChangeAspect="1"/>
          </p:cNvPicPr>
          <p:nvPr/>
        </p:nvPicPr>
        <p:blipFill>
          <a:blip r:embed="rId5"/>
          <a:stretch>
            <a:fillRect/>
          </a:stretch>
        </p:blipFill>
        <p:spPr>
          <a:xfrm>
            <a:off x="6096000" y="2537842"/>
            <a:ext cx="5491956" cy="3562919"/>
          </a:xfrm>
          <a:prstGeom prst="rect">
            <a:avLst/>
          </a:prstGeom>
        </p:spPr>
      </p:pic>
      <p:pic>
        <p:nvPicPr>
          <p:cNvPr id="47" name="Picture 46" descr="A group of people sitting on a table&#10;&#10;Description automatically generated with low confidence">
            <a:extLst>
              <a:ext uri="{FF2B5EF4-FFF2-40B4-BE49-F238E27FC236}">
                <a16:creationId xmlns:a16="http://schemas.microsoft.com/office/drawing/2014/main" id="{E7701E61-4C8D-774E-91BC-1D573A01C68F}"/>
              </a:ext>
            </a:extLst>
          </p:cNvPr>
          <p:cNvPicPr>
            <a:picLocks noChangeAspect="1"/>
          </p:cNvPicPr>
          <p:nvPr/>
        </p:nvPicPr>
        <p:blipFill>
          <a:blip r:embed="rId5"/>
          <a:stretch>
            <a:fillRect/>
          </a:stretch>
        </p:blipFill>
        <p:spPr>
          <a:xfrm>
            <a:off x="6096000" y="2547650"/>
            <a:ext cx="5491956" cy="3543298"/>
          </a:xfrm>
          <a:prstGeom prst="rect">
            <a:avLst/>
          </a:prstGeom>
        </p:spPr>
      </p:pic>
      <p:pic>
        <p:nvPicPr>
          <p:cNvPr id="49" name="Picture 48" descr="A group of people walking on a beach&#10;&#10;Description automatically generated with medium confidence">
            <a:extLst>
              <a:ext uri="{FF2B5EF4-FFF2-40B4-BE49-F238E27FC236}">
                <a16:creationId xmlns:a16="http://schemas.microsoft.com/office/drawing/2014/main" id="{E560BA69-4EE0-C44B-8326-486464CAEC33}"/>
              </a:ext>
            </a:extLst>
          </p:cNvPr>
          <p:cNvPicPr>
            <a:picLocks noChangeAspect="1"/>
          </p:cNvPicPr>
          <p:nvPr/>
        </p:nvPicPr>
        <p:blipFill>
          <a:blip r:embed="rId4"/>
          <a:stretch>
            <a:fillRect/>
          </a:stretch>
        </p:blipFill>
        <p:spPr>
          <a:xfrm>
            <a:off x="6096000" y="2537842"/>
            <a:ext cx="5491956" cy="3562919"/>
          </a:xfrm>
          <a:prstGeom prst="rect">
            <a:avLst/>
          </a:prstGeom>
        </p:spPr>
      </p:pic>
      <p:pic>
        <p:nvPicPr>
          <p:cNvPr id="51" name="Picture 50" descr="A picture containing text, nature, sunset, outdoor&#10;&#10;Description automatically generated">
            <a:extLst>
              <a:ext uri="{FF2B5EF4-FFF2-40B4-BE49-F238E27FC236}">
                <a16:creationId xmlns:a16="http://schemas.microsoft.com/office/drawing/2014/main" id="{156CCD8F-E526-7A4A-B2DC-21FE0CECB2BC}"/>
              </a:ext>
            </a:extLst>
          </p:cNvPr>
          <p:cNvPicPr>
            <a:picLocks noChangeAspect="1"/>
          </p:cNvPicPr>
          <p:nvPr/>
        </p:nvPicPr>
        <p:blipFill>
          <a:blip r:embed="rId3"/>
          <a:stretch>
            <a:fillRect/>
          </a:stretch>
        </p:blipFill>
        <p:spPr>
          <a:xfrm>
            <a:off x="6096000" y="2557459"/>
            <a:ext cx="5491956" cy="3533489"/>
          </a:xfrm>
          <a:prstGeom prst="rect">
            <a:avLst/>
          </a:prstGeom>
        </p:spPr>
      </p:pic>
      <p:pic>
        <p:nvPicPr>
          <p:cNvPr id="53" name="Picture 52">
            <a:extLst>
              <a:ext uri="{FF2B5EF4-FFF2-40B4-BE49-F238E27FC236}">
                <a16:creationId xmlns:a16="http://schemas.microsoft.com/office/drawing/2014/main" id="{53E6D79B-715B-754F-BF84-1C7AD02DFB8C}"/>
              </a:ext>
            </a:extLst>
          </p:cNvPr>
          <p:cNvPicPr>
            <a:picLocks noChangeAspect="1"/>
          </p:cNvPicPr>
          <p:nvPr/>
        </p:nvPicPr>
        <p:blipFill>
          <a:blip r:embed="rId6"/>
          <a:stretch>
            <a:fillRect/>
          </a:stretch>
        </p:blipFill>
        <p:spPr>
          <a:xfrm>
            <a:off x="6095998" y="2537842"/>
            <a:ext cx="5491957" cy="3562919"/>
          </a:xfrm>
          <a:prstGeom prst="rect">
            <a:avLst/>
          </a:prstGeom>
        </p:spPr>
      </p:pic>
    </p:spTree>
    <p:extLst>
      <p:ext uri="{BB962C8B-B14F-4D97-AF65-F5344CB8AC3E}">
        <p14:creationId xmlns:p14="http://schemas.microsoft.com/office/powerpoint/2010/main" val="28167933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linds(horizont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linds(horizont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linds(horizontal)">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linds(horizont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DAEC-C746-704C-BAE9-2160AFE1C9BF}"/>
              </a:ext>
            </a:extLst>
          </p:cNvPr>
          <p:cNvSpPr>
            <a:spLocks noGrp="1"/>
          </p:cNvSpPr>
          <p:nvPr>
            <p:ph type="title"/>
          </p:nvPr>
        </p:nvSpPr>
        <p:spPr>
          <a:xfrm>
            <a:off x="643192" y="609600"/>
            <a:ext cx="3643674" cy="1247775"/>
          </a:xfrm>
        </p:spPr>
        <p:txBody>
          <a:bodyPr vert="horz" lIns="91440" tIns="45720" rIns="91440" bIns="45720" rtlCol="0" anchor="ctr">
            <a:normAutofit/>
          </a:bodyPr>
          <a:lstStyle/>
          <a:p>
            <a:r>
              <a:rPr lang="en-US" b="1" dirty="0">
                <a:solidFill>
                  <a:srgbClr val="FFFF00"/>
                </a:solidFill>
              </a:rPr>
              <a:t>6 Key points of asking questions:</a:t>
            </a:r>
          </a:p>
        </p:txBody>
      </p:sp>
      <p:sp>
        <p:nvSpPr>
          <p:cNvPr id="4" name="Text Placeholder 3">
            <a:extLst>
              <a:ext uri="{FF2B5EF4-FFF2-40B4-BE49-F238E27FC236}">
                <a16:creationId xmlns:a16="http://schemas.microsoft.com/office/drawing/2014/main" id="{CB0C66C1-C95B-3044-BBC1-7DE01B065B3F}"/>
              </a:ext>
            </a:extLst>
          </p:cNvPr>
          <p:cNvSpPr>
            <a:spLocks noGrp="1"/>
          </p:cNvSpPr>
          <p:nvPr>
            <p:ph type="body" sz="half" idx="2"/>
          </p:nvPr>
        </p:nvSpPr>
        <p:spPr>
          <a:xfrm>
            <a:off x="643192" y="1971675"/>
            <a:ext cx="3643674" cy="4586287"/>
          </a:xfrm>
        </p:spPr>
        <p:txBody>
          <a:bodyPr vert="horz" lIns="91440" tIns="45720" rIns="91440" bIns="45720" rtlCol="0" anchor="t">
            <a:normAutofit/>
          </a:bodyPr>
          <a:lstStyle/>
          <a:p>
            <a:pPr marL="342900" indent="-342900">
              <a:buFont typeface="Arial"/>
              <a:buChar char="•"/>
            </a:pPr>
            <a:r>
              <a:rPr lang="en-US" sz="3200" b="1" dirty="0">
                <a:solidFill>
                  <a:srgbClr val="FF0000"/>
                </a:solidFill>
              </a:rPr>
              <a:t>K</a:t>
            </a:r>
            <a:r>
              <a:rPr lang="en-US" sz="3200" b="1" dirty="0">
                <a:solidFill>
                  <a:schemeClr val="tx1"/>
                </a:solidFill>
              </a:rPr>
              <a:t>ey Questions</a:t>
            </a:r>
          </a:p>
          <a:p>
            <a:pPr marL="342900" indent="-342900">
              <a:buFont typeface="Arial"/>
              <a:buChar char="•"/>
            </a:pPr>
            <a:r>
              <a:rPr lang="en-US" sz="3200" b="1" dirty="0">
                <a:solidFill>
                  <a:srgbClr val="FF0000"/>
                </a:solidFill>
              </a:rPr>
              <a:t>A</a:t>
            </a:r>
            <a:r>
              <a:rPr lang="en-US" sz="3200" b="1" dirty="0">
                <a:solidFill>
                  <a:schemeClr val="tx1"/>
                </a:solidFill>
              </a:rPr>
              <a:t>dvance</a:t>
            </a:r>
          </a:p>
          <a:p>
            <a:pPr marL="342900" indent="-342900">
              <a:buFont typeface="Arial"/>
              <a:buChar char="•"/>
            </a:pPr>
            <a:r>
              <a:rPr lang="en-US" sz="3200" b="1" dirty="0">
                <a:solidFill>
                  <a:srgbClr val="FF0000"/>
                </a:solidFill>
              </a:rPr>
              <a:t>T</a:t>
            </a:r>
            <a:r>
              <a:rPr lang="en-US" sz="3200" b="1" dirty="0">
                <a:solidFill>
                  <a:schemeClr val="tx1"/>
                </a:solidFill>
              </a:rPr>
              <a:t>iming</a:t>
            </a:r>
          </a:p>
          <a:p>
            <a:pPr marL="342900" indent="-342900">
              <a:buFont typeface="Arial"/>
              <a:buChar char="•"/>
            </a:pPr>
            <a:r>
              <a:rPr lang="en-US" sz="3200" b="1" dirty="0">
                <a:solidFill>
                  <a:srgbClr val="FF0000"/>
                </a:solidFill>
              </a:rPr>
              <a:t>C</a:t>
            </a:r>
            <a:r>
              <a:rPr lang="en-US" sz="3200" b="1" dirty="0">
                <a:solidFill>
                  <a:schemeClr val="tx1"/>
                </a:solidFill>
              </a:rPr>
              <a:t>lear</a:t>
            </a:r>
          </a:p>
          <a:p>
            <a:pPr marL="342900" indent="-342900">
              <a:buFont typeface="Arial"/>
              <a:buChar char="•"/>
            </a:pPr>
            <a:r>
              <a:rPr lang="en-US" sz="3200" b="1" dirty="0">
                <a:solidFill>
                  <a:srgbClr val="FF0000"/>
                </a:solidFill>
              </a:rPr>
              <a:t>A</a:t>
            </a:r>
            <a:r>
              <a:rPr lang="en-US" sz="3200" b="1" dirty="0">
                <a:solidFill>
                  <a:schemeClr val="tx1"/>
                </a:solidFill>
              </a:rPr>
              <a:t>dapt</a:t>
            </a:r>
          </a:p>
          <a:p>
            <a:pPr marL="342900" indent="-342900">
              <a:buFont typeface="Arial"/>
              <a:buChar char="•"/>
            </a:pPr>
            <a:r>
              <a:rPr lang="en-US" sz="3200" b="1" dirty="0">
                <a:solidFill>
                  <a:srgbClr val="FF0000"/>
                </a:solidFill>
              </a:rPr>
              <a:t>T</a:t>
            </a:r>
            <a:r>
              <a:rPr lang="en-US" sz="3200" b="1" dirty="0">
                <a:solidFill>
                  <a:schemeClr val="tx1"/>
                </a:solidFill>
              </a:rPr>
              <a:t>rail</a:t>
            </a:r>
          </a:p>
        </p:txBody>
      </p:sp>
      <p:pic>
        <p:nvPicPr>
          <p:cNvPr id="17" name="Picture Placeholder 16" descr="A picture containing text&#10;&#10;Description automatically generated">
            <a:extLst>
              <a:ext uri="{FF2B5EF4-FFF2-40B4-BE49-F238E27FC236}">
                <a16:creationId xmlns:a16="http://schemas.microsoft.com/office/drawing/2014/main" id="{44E4C4B3-273D-4D4B-984D-F71D2C22D151}"/>
              </a:ext>
            </a:extLst>
          </p:cNvPr>
          <p:cNvPicPr>
            <a:picLocks noGrp="1" noChangeAspect="1"/>
          </p:cNvPicPr>
          <p:nvPr>
            <p:ph type="pic" idx="1"/>
          </p:nvPr>
        </p:nvPicPr>
        <p:blipFill rotWithShape="1">
          <a:blip r:embed="rId2"/>
          <a:srcRect t="7806" r="2" b="15943"/>
          <a:stretch/>
        </p:blipFill>
        <p:spPr>
          <a:xfrm>
            <a:off x="4632175" y="627529"/>
            <a:ext cx="6916633" cy="59128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TextBox 2">
            <a:extLst>
              <a:ext uri="{FF2B5EF4-FFF2-40B4-BE49-F238E27FC236}">
                <a16:creationId xmlns:a16="http://schemas.microsoft.com/office/drawing/2014/main" id="{5EA9A060-8A67-7A4B-A715-7CE3F08CA3B4}"/>
              </a:ext>
            </a:extLst>
          </p:cNvPr>
          <p:cNvSpPr txBox="1"/>
          <p:nvPr/>
        </p:nvSpPr>
        <p:spPr>
          <a:xfrm>
            <a:off x="7060949" y="627529"/>
            <a:ext cx="4487859" cy="707886"/>
          </a:xfrm>
          <a:prstGeom prst="rect">
            <a:avLst/>
          </a:prstGeom>
          <a:noFill/>
        </p:spPr>
        <p:txBody>
          <a:bodyPr wrap="square" rtlCol="0">
            <a:spAutoFit/>
          </a:bodyPr>
          <a:lstStyle/>
          <a:p>
            <a:r>
              <a:rPr lang="en-US" sz="4000" b="1" dirty="0">
                <a:solidFill>
                  <a:srgbClr val="FF0000"/>
                </a:solidFill>
              </a:rPr>
              <a:t>  K. A. T.    C. A. T.</a:t>
            </a:r>
          </a:p>
        </p:txBody>
      </p:sp>
      <p:sp>
        <p:nvSpPr>
          <p:cNvPr id="5" name="TextBox 4">
            <a:extLst>
              <a:ext uri="{FF2B5EF4-FFF2-40B4-BE49-F238E27FC236}">
                <a16:creationId xmlns:a16="http://schemas.microsoft.com/office/drawing/2014/main" id="{1C0F51D9-2F3A-434F-8955-E40083891104}"/>
              </a:ext>
            </a:extLst>
          </p:cNvPr>
          <p:cNvSpPr txBox="1"/>
          <p:nvPr/>
        </p:nvSpPr>
        <p:spPr>
          <a:xfrm>
            <a:off x="4736123" y="351692"/>
            <a:ext cx="184731" cy="369332"/>
          </a:xfrm>
          <a:prstGeom prst="rect">
            <a:avLst/>
          </a:prstGeom>
          <a:noFill/>
        </p:spPr>
        <p:txBody>
          <a:bodyPr wrap="none" rtlCol="0">
            <a:spAutoFit/>
          </a:bodyPr>
          <a:lstStyle/>
          <a:p>
            <a:endParaRPr lang="en-US" dirty="0"/>
          </a:p>
        </p:txBody>
      </p:sp>
      <p:pic>
        <p:nvPicPr>
          <p:cNvPr id="7" name="Picture 6" descr="A stack of chocolate bars&#10;&#10;Description automatically generated with medium confidence">
            <a:extLst>
              <a:ext uri="{FF2B5EF4-FFF2-40B4-BE49-F238E27FC236}">
                <a16:creationId xmlns:a16="http://schemas.microsoft.com/office/drawing/2014/main" id="{F96A0120-C469-E448-A800-8382DFEF230E}"/>
              </a:ext>
            </a:extLst>
          </p:cNvPr>
          <p:cNvPicPr>
            <a:picLocks noChangeAspect="1"/>
          </p:cNvPicPr>
          <p:nvPr/>
        </p:nvPicPr>
        <p:blipFill>
          <a:blip r:embed="rId3"/>
          <a:stretch>
            <a:fillRect/>
          </a:stretch>
        </p:blipFill>
        <p:spPr>
          <a:xfrm>
            <a:off x="8090491" y="1340544"/>
            <a:ext cx="1699854" cy="1325723"/>
          </a:xfrm>
          <a:prstGeom prst="rect">
            <a:avLst/>
          </a:prstGeom>
        </p:spPr>
      </p:pic>
      <p:sp>
        <p:nvSpPr>
          <p:cNvPr id="8" name="TextBox 7">
            <a:extLst>
              <a:ext uri="{FF2B5EF4-FFF2-40B4-BE49-F238E27FC236}">
                <a16:creationId xmlns:a16="http://schemas.microsoft.com/office/drawing/2014/main" id="{416EFC1E-4B7A-BF48-A8E9-303CF3A4B52B}"/>
              </a:ext>
            </a:extLst>
          </p:cNvPr>
          <p:cNvSpPr txBox="1"/>
          <p:nvPr/>
        </p:nvSpPr>
        <p:spPr>
          <a:xfrm>
            <a:off x="4138246" y="6201508"/>
            <a:ext cx="184731" cy="369332"/>
          </a:xfrm>
          <a:prstGeom prst="rect">
            <a:avLst/>
          </a:prstGeom>
          <a:noFill/>
        </p:spPr>
        <p:txBody>
          <a:bodyPr wrap="none" rtlCol="0">
            <a:spAutoFit/>
          </a:bodyPr>
          <a:lstStyle/>
          <a:p>
            <a:endParaRPr lang="en-US"/>
          </a:p>
        </p:txBody>
      </p:sp>
      <p:pic>
        <p:nvPicPr>
          <p:cNvPr id="10" name="Picture 9">
            <a:extLst>
              <a:ext uri="{FF2B5EF4-FFF2-40B4-BE49-F238E27FC236}">
                <a16:creationId xmlns:a16="http://schemas.microsoft.com/office/drawing/2014/main" id="{D8FF9E0B-4C9A-7A42-B2B0-72A07C0EBD54}"/>
              </a:ext>
            </a:extLst>
          </p:cNvPr>
          <p:cNvPicPr>
            <a:picLocks noChangeAspect="1"/>
          </p:cNvPicPr>
          <p:nvPr/>
        </p:nvPicPr>
        <p:blipFill>
          <a:blip r:embed="rId4"/>
          <a:stretch>
            <a:fillRect/>
          </a:stretch>
        </p:blipFill>
        <p:spPr>
          <a:xfrm>
            <a:off x="9790345" y="1341834"/>
            <a:ext cx="1696198" cy="1325723"/>
          </a:xfrm>
          <a:prstGeom prst="rect">
            <a:avLst/>
          </a:prstGeom>
        </p:spPr>
      </p:pic>
    </p:spTree>
    <p:extLst>
      <p:ext uri="{BB962C8B-B14F-4D97-AF65-F5344CB8AC3E}">
        <p14:creationId xmlns:p14="http://schemas.microsoft.com/office/powerpoint/2010/main" val="25604633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style.rotation</p:attrName>
                                        </p:attrNameLst>
                                      </p:cBhvr>
                                      <p:tavLst>
                                        <p:tav tm="0">
                                          <p:val>
                                            <p:fltVal val="720"/>
                                          </p:val>
                                        </p:tav>
                                        <p:tav tm="100000">
                                          <p:val>
                                            <p:fltVal val="0"/>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anim calcmode="lin" valueType="num">
                                      <p:cBhvr>
                                        <p:cTn id="21" dur="2000" fill="hold"/>
                                        <p:tgtEl>
                                          <p:spTgt spid="10"/>
                                        </p:tgtEl>
                                        <p:attrNameLst>
                                          <p:attrName>style.rotation</p:attrName>
                                        </p:attrNameLst>
                                      </p:cBhvr>
                                      <p:tavLst>
                                        <p:tav tm="0">
                                          <p:val>
                                            <p:fltVal val="720"/>
                                          </p:val>
                                        </p:tav>
                                        <p:tav tm="100000">
                                          <p:val>
                                            <p:fltVal val="0"/>
                                          </p:val>
                                        </p:tav>
                                      </p:tavLst>
                                    </p:anim>
                                    <p:anim calcmode="lin" valueType="num">
                                      <p:cBhvr>
                                        <p:cTn id="22" dur="2000" fill="hold"/>
                                        <p:tgtEl>
                                          <p:spTgt spid="10"/>
                                        </p:tgtEl>
                                        <p:attrNameLst>
                                          <p:attrName>ppt_h</p:attrName>
                                        </p:attrNameLst>
                                      </p:cBhvr>
                                      <p:tavLst>
                                        <p:tav tm="0">
                                          <p:val>
                                            <p:fltVal val="0"/>
                                          </p:val>
                                        </p:tav>
                                        <p:tav tm="100000">
                                          <p:val>
                                            <p:strVal val="#ppt_h"/>
                                          </p:val>
                                        </p:tav>
                                      </p:tavLst>
                                    </p:anim>
                                    <p:anim calcmode="lin" valueType="num">
                                      <p:cBhvr>
                                        <p:cTn id="23"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BC73-3BD8-DC4F-967E-385B7553304D}"/>
              </a:ext>
            </a:extLst>
          </p:cNvPr>
          <p:cNvSpPr>
            <a:spLocks noGrp="1"/>
          </p:cNvSpPr>
          <p:nvPr>
            <p:ph type="title"/>
          </p:nvPr>
        </p:nvSpPr>
        <p:spPr>
          <a:xfrm>
            <a:off x="727075" y="596501"/>
            <a:ext cx="3830637" cy="545307"/>
          </a:xfrm>
        </p:spPr>
        <p:txBody>
          <a:bodyPr>
            <a:noAutofit/>
          </a:bodyPr>
          <a:lstStyle/>
          <a:p>
            <a:r>
              <a:rPr lang="en-US" sz="3600" b="1" dirty="0">
                <a:solidFill>
                  <a:srgbClr val="FF0000"/>
                </a:solidFill>
              </a:rPr>
              <a:t>K</a:t>
            </a:r>
            <a:r>
              <a:rPr lang="en-US" sz="3600" b="1" dirty="0">
                <a:solidFill>
                  <a:srgbClr val="FFFF00"/>
                </a:solidFill>
              </a:rPr>
              <a:t>ey Questions:</a:t>
            </a:r>
          </a:p>
        </p:txBody>
      </p:sp>
      <p:sp>
        <p:nvSpPr>
          <p:cNvPr id="4" name="Content Placeholder 3">
            <a:extLst>
              <a:ext uri="{FF2B5EF4-FFF2-40B4-BE49-F238E27FC236}">
                <a16:creationId xmlns:a16="http://schemas.microsoft.com/office/drawing/2014/main" id="{393CC2DD-191A-DA40-B973-54FD138E26F7}"/>
              </a:ext>
            </a:extLst>
          </p:cNvPr>
          <p:cNvSpPr>
            <a:spLocks noGrp="1"/>
          </p:cNvSpPr>
          <p:nvPr>
            <p:ph sz="half" idx="2"/>
          </p:nvPr>
        </p:nvSpPr>
        <p:spPr>
          <a:xfrm>
            <a:off x="727075" y="1437086"/>
            <a:ext cx="4876800" cy="1251344"/>
          </a:xfrm>
        </p:spPr>
        <p:txBody>
          <a:bodyPr>
            <a:noAutofit/>
          </a:bodyPr>
          <a:lstStyle/>
          <a:p>
            <a:r>
              <a:rPr lang="en-US" sz="2400" b="1" dirty="0"/>
              <a:t>Ask questions that take a great deal of time, thought, and effort to answer. (10-20)</a:t>
            </a:r>
          </a:p>
        </p:txBody>
      </p:sp>
      <p:sp>
        <p:nvSpPr>
          <p:cNvPr id="6" name="Content Placeholder 5">
            <a:extLst>
              <a:ext uri="{FF2B5EF4-FFF2-40B4-BE49-F238E27FC236}">
                <a16:creationId xmlns:a16="http://schemas.microsoft.com/office/drawing/2014/main" id="{73904BD3-AB37-B448-B153-F9AEB03ABA58}"/>
              </a:ext>
            </a:extLst>
          </p:cNvPr>
          <p:cNvSpPr>
            <a:spLocks noGrp="1"/>
          </p:cNvSpPr>
          <p:nvPr>
            <p:ph sz="quarter" idx="4"/>
          </p:nvPr>
        </p:nvSpPr>
        <p:spPr>
          <a:xfrm>
            <a:off x="727075" y="2983708"/>
            <a:ext cx="4876801" cy="1688306"/>
          </a:xfrm>
        </p:spPr>
        <p:txBody>
          <a:bodyPr>
            <a:normAutofit fontScale="62500" lnSpcReduction="20000"/>
          </a:bodyPr>
          <a:lstStyle/>
          <a:p>
            <a:r>
              <a:rPr lang="en-US" sz="3800" b="1" dirty="0"/>
              <a:t>Ask yourself, “What is this really about?”</a:t>
            </a:r>
          </a:p>
          <a:p>
            <a:pPr>
              <a:buFont typeface="Wingdings" pitchFamily="2" charset="2"/>
              <a:buChar char="ü"/>
            </a:pPr>
            <a:r>
              <a:rPr lang="en-US" sz="3800" b="1" dirty="0"/>
              <a:t>Bible Study</a:t>
            </a:r>
          </a:p>
          <a:p>
            <a:pPr>
              <a:buFont typeface="Wingdings" pitchFamily="2" charset="2"/>
              <a:buChar char="ü"/>
            </a:pPr>
            <a:r>
              <a:rPr lang="en-US" sz="3800" b="1" dirty="0"/>
              <a:t>Mission Trip</a:t>
            </a:r>
          </a:p>
          <a:p>
            <a:pPr>
              <a:buFont typeface="Wingdings" pitchFamily="2" charset="2"/>
              <a:buChar char="ü"/>
            </a:pPr>
            <a:endParaRPr lang="en-US" dirty="0"/>
          </a:p>
        </p:txBody>
      </p:sp>
      <p:sp>
        <p:nvSpPr>
          <p:cNvPr id="8" name="TextBox 7">
            <a:extLst>
              <a:ext uri="{FF2B5EF4-FFF2-40B4-BE49-F238E27FC236}">
                <a16:creationId xmlns:a16="http://schemas.microsoft.com/office/drawing/2014/main" id="{E4B53C9D-BCD7-A045-9F09-33DE5E555405}"/>
              </a:ext>
            </a:extLst>
          </p:cNvPr>
          <p:cNvSpPr txBox="1"/>
          <p:nvPr/>
        </p:nvSpPr>
        <p:spPr>
          <a:xfrm>
            <a:off x="727075" y="4967292"/>
            <a:ext cx="4954588"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Focus every question on the key question &amp; the other questions will come naturally.</a:t>
            </a:r>
          </a:p>
        </p:txBody>
      </p:sp>
      <p:pic>
        <p:nvPicPr>
          <p:cNvPr id="17" name="Picture 16" descr="A person's head with colorful dots on it&#10;&#10;Description automatically generated with low confidence">
            <a:extLst>
              <a:ext uri="{FF2B5EF4-FFF2-40B4-BE49-F238E27FC236}">
                <a16:creationId xmlns:a16="http://schemas.microsoft.com/office/drawing/2014/main" id="{A66CAC68-C109-3944-9607-403CD9ED1A22}"/>
              </a:ext>
            </a:extLst>
          </p:cNvPr>
          <p:cNvPicPr>
            <a:picLocks noChangeAspect="1"/>
          </p:cNvPicPr>
          <p:nvPr/>
        </p:nvPicPr>
        <p:blipFill>
          <a:blip r:embed="rId2"/>
          <a:stretch>
            <a:fillRect/>
          </a:stretch>
        </p:blipFill>
        <p:spPr>
          <a:xfrm>
            <a:off x="6229352" y="385064"/>
            <a:ext cx="5637616" cy="6087871"/>
          </a:xfrm>
          <a:prstGeom prst="rect">
            <a:avLst/>
          </a:prstGeom>
        </p:spPr>
      </p:pic>
      <p:pic>
        <p:nvPicPr>
          <p:cNvPr id="21" name="Picture 20">
            <a:extLst>
              <a:ext uri="{FF2B5EF4-FFF2-40B4-BE49-F238E27FC236}">
                <a16:creationId xmlns:a16="http://schemas.microsoft.com/office/drawing/2014/main" id="{BC8485F9-13BE-BB40-AAC7-02A96AD2E319}"/>
              </a:ext>
            </a:extLst>
          </p:cNvPr>
          <p:cNvPicPr>
            <a:picLocks noChangeAspect="1"/>
          </p:cNvPicPr>
          <p:nvPr/>
        </p:nvPicPr>
        <p:blipFill>
          <a:blip r:embed="rId3"/>
          <a:stretch>
            <a:fillRect/>
          </a:stretch>
        </p:blipFill>
        <p:spPr>
          <a:xfrm>
            <a:off x="7118055" y="954880"/>
            <a:ext cx="3860210" cy="3102769"/>
          </a:xfrm>
          <a:prstGeom prst="rect">
            <a:avLst/>
          </a:prstGeom>
        </p:spPr>
      </p:pic>
      <p:pic>
        <p:nvPicPr>
          <p:cNvPr id="25" name="Picture 24">
            <a:extLst>
              <a:ext uri="{FF2B5EF4-FFF2-40B4-BE49-F238E27FC236}">
                <a16:creationId xmlns:a16="http://schemas.microsoft.com/office/drawing/2014/main" id="{A470E8E0-B264-4646-A785-59FBC50A209C}"/>
              </a:ext>
            </a:extLst>
          </p:cNvPr>
          <p:cNvPicPr>
            <a:picLocks noChangeAspect="1"/>
          </p:cNvPicPr>
          <p:nvPr/>
        </p:nvPicPr>
        <p:blipFill>
          <a:blip r:embed="rId4"/>
          <a:stretch>
            <a:fillRect/>
          </a:stretch>
        </p:blipFill>
        <p:spPr>
          <a:xfrm>
            <a:off x="6229351" y="385063"/>
            <a:ext cx="5743574" cy="6087871"/>
          </a:xfrm>
          <a:prstGeom prst="rect">
            <a:avLst/>
          </a:prstGeom>
        </p:spPr>
      </p:pic>
    </p:spTree>
    <p:extLst>
      <p:ext uri="{BB962C8B-B14F-4D97-AF65-F5344CB8AC3E}">
        <p14:creationId xmlns:p14="http://schemas.microsoft.com/office/powerpoint/2010/main" val="609526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CAADCC-9EA8-314D-9011-14A607F2F5C2}"/>
              </a:ext>
            </a:extLst>
          </p:cNvPr>
          <p:cNvSpPr>
            <a:spLocks noGrp="1"/>
          </p:cNvSpPr>
          <p:nvPr>
            <p:ph type="title"/>
          </p:nvPr>
        </p:nvSpPr>
        <p:spPr>
          <a:xfrm>
            <a:off x="469899" y="161925"/>
            <a:ext cx="4876800" cy="1023937"/>
          </a:xfrm>
        </p:spPr>
        <p:txBody>
          <a:bodyPr>
            <a:normAutofit/>
          </a:bodyPr>
          <a:lstStyle/>
          <a:p>
            <a:r>
              <a:rPr lang="en-US" sz="4000" b="1" dirty="0">
                <a:solidFill>
                  <a:srgbClr val="FF0000"/>
                </a:solidFill>
              </a:rPr>
              <a:t>A</a:t>
            </a:r>
            <a:r>
              <a:rPr lang="en-US" sz="4000" b="1" dirty="0">
                <a:solidFill>
                  <a:srgbClr val="FFFF00"/>
                </a:solidFill>
              </a:rPr>
              <a:t>dvance:</a:t>
            </a:r>
          </a:p>
        </p:txBody>
      </p:sp>
      <p:sp>
        <p:nvSpPr>
          <p:cNvPr id="9" name="Content Placeholder 8">
            <a:extLst>
              <a:ext uri="{FF2B5EF4-FFF2-40B4-BE49-F238E27FC236}">
                <a16:creationId xmlns:a16="http://schemas.microsoft.com/office/drawing/2014/main" id="{AB41F1FF-45DC-A14D-8327-AC4DBC747FDD}"/>
              </a:ext>
            </a:extLst>
          </p:cNvPr>
          <p:cNvSpPr>
            <a:spLocks noGrp="1"/>
          </p:cNvSpPr>
          <p:nvPr>
            <p:ph sz="half" idx="2"/>
          </p:nvPr>
        </p:nvSpPr>
        <p:spPr>
          <a:xfrm>
            <a:off x="469899" y="1285875"/>
            <a:ext cx="4876800" cy="1019174"/>
          </a:xfrm>
        </p:spPr>
        <p:txBody>
          <a:bodyPr>
            <a:noAutofit/>
          </a:bodyPr>
          <a:lstStyle/>
          <a:p>
            <a:r>
              <a:rPr lang="en-US" sz="2000" b="1" dirty="0"/>
              <a:t>How you move your discussion &amp; flow  forward in the group you are leading.</a:t>
            </a:r>
          </a:p>
        </p:txBody>
      </p:sp>
      <p:sp>
        <p:nvSpPr>
          <p:cNvPr id="11" name="Content Placeholder 10">
            <a:extLst>
              <a:ext uri="{FF2B5EF4-FFF2-40B4-BE49-F238E27FC236}">
                <a16:creationId xmlns:a16="http://schemas.microsoft.com/office/drawing/2014/main" id="{3C7BF5CE-EBC4-3142-9237-0E8233B1AD29}"/>
              </a:ext>
            </a:extLst>
          </p:cNvPr>
          <p:cNvSpPr>
            <a:spLocks noGrp="1"/>
          </p:cNvSpPr>
          <p:nvPr>
            <p:ph sz="quarter" idx="4"/>
          </p:nvPr>
        </p:nvSpPr>
        <p:spPr>
          <a:xfrm>
            <a:off x="469899" y="2305048"/>
            <a:ext cx="4876801" cy="1123951"/>
          </a:xfrm>
        </p:spPr>
        <p:txBody>
          <a:bodyPr>
            <a:normAutofit/>
          </a:bodyPr>
          <a:lstStyle/>
          <a:p>
            <a:r>
              <a:rPr lang="en-US" sz="2000" b="1" dirty="0"/>
              <a:t>You can start by asking general questions, but then prepare to be more specific, and deeper.</a:t>
            </a:r>
          </a:p>
        </p:txBody>
      </p:sp>
      <p:sp>
        <p:nvSpPr>
          <p:cNvPr id="12" name="TextBox 11">
            <a:extLst>
              <a:ext uri="{FF2B5EF4-FFF2-40B4-BE49-F238E27FC236}">
                <a16:creationId xmlns:a16="http://schemas.microsoft.com/office/drawing/2014/main" id="{A7FA6D5B-E3BE-6D45-ACE2-915CBE5A3B26}"/>
              </a:ext>
            </a:extLst>
          </p:cNvPr>
          <p:cNvSpPr txBox="1"/>
          <p:nvPr/>
        </p:nvSpPr>
        <p:spPr>
          <a:xfrm>
            <a:off x="469899" y="3732577"/>
            <a:ext cx="4876799"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You want to prevent repeating yourself. </a:t>
            </a:r>
          </a:p>
          <a:p>
            <a:pPr marL="285750" indent="-285750">
              <a:buFont typeface="Wingdings" pitchFamily="2" charset="2"/>
              <a:buChar char="ü"/>
            </a:pPr>
            <a:r>
              <a:rPr lang="en-US" sz="2000" b="1" dirty="0"/>
              <a:t>This will cause your group to get bogged down, and the discussion will go nowhere.</a:t>
            </a:r>
          </a:p>
        </p:txBody>
      </p:sp>
      <p:pic>
        <p:nvPicPr>
          <p:cNvPr id="14" name="Picture 13" descr="Silhouette of a group of people running&#10;&#10;Description automatically generated with medium confidence">
            <a:extLst>
              <a:ext uri="{FF2B5EF4-FFF2-40B4-BE49-F238E27FC236}">
                <a16:creationId xmlns:a16="http://schemas.microsoft.com/office/drawing/2014/main" id="{DB33469A-9248-7342-8D92-E6D72848AA46}"/>
              </a:ext>
            </a:extLst>
          </p:cNvPr>
          <p:cNvPicPr>
            <a:picLocks noChangeAspect="1"/>
          </p:cNvPicPr>
          <p:nvPr/>
        </p:nvPicPr>
        <p:blipFill>
          <a:blip r:embed="rId2"/>
          <a:stretch>
            <a:fillRect/>
          </a:stretch>
        </p:blipFill>
        <p:spPr>
          <a:xfrm>
            <a:off x="6096000" y="1045793"/>
            <a:ext cx="5753098" cy="4318000"/>
          </a:xfrm>
          <a:prstGeom prst="rect">
            <a:avLst/>
          </a:prstGeom>
        </p:spPr>
      </p:pic>
      <p:pic>
        <p:nvPicPr>
          <p:cNvPr id="16" name="Picture 15" descr="A person and a dog standing on a hill in front of a starry night sky&#10;&#10;Description automatically generated with medium confidence">
            <a:extLst>
              <a:ext uri="{FF2B5EF4-FFF2-40B4-BE49-F238E27FC236}">
                <a16:creationId xmlns:a16="http://schemas.microsoft.com/office/drawing/2014/main" id="{1DCE73E3-CA06-C84D-AFBF-F7D729DDDA71}"/>
              </a:ext>
            </a:extLst>
          </p:cNvPr>
          <p:cNvPicPr>
            <a:picLocks noChangeAspect="1"/>
          </p:cNvPicPr>
          <p:nvPr/>
        </p:nvPicPr>
        <p:blipFill>
          <a:blip r:embed="rId3"/>
          <a:stretch>
            <a:fillRect/>
          </a:stretch>
        </p:blipFill>
        <p:spPr>
          <a:xfrm>
            <a:off x="6095998" y="1045791"/>
            <a:ext cx="5753098" cy="4318001"/>
          </a:xfrm>
          <a:prstGeom prst="rect">
            <a:avLst/>
          </a:prstGeom>
        </p:spPr>
      </p:pic>
      <p:pic>
        <p:nvPicPr>
          <p:cNvPr id="18" name="Picture 17" descr="A picture containing text, person, person, wearing&#10;&#10;Description automatically generated">
            <a:extLst>
              <a:ext uri="{FF2B5EF4-FFF2-40B4-BE49-F238E27FC236}">
                <a16:creationId xmlns:a16="http://schemas.microsoft.com/office/drawing/2014/main" id="{F66A6970-48E0-1C40-948B-67EE183E4EBF}"/>
              </a:ext>
            </a:extLst>
          </p:cNvPr>
          <p:cNvPicPr>
            <a:picLocks noChangeAspect="1"/>
          </p:cNvPicPr>
          <p:nvPr/>
        </p:nvPicPr>
        <p:blipFill>
          <a:blip r:embed="rId4"/>
          <a:stretch>
            <a:fillRect/>
          </a:stretch>
        </p:blipFill>
        <p:spPr>
          <a:xfrm>
            <a:off x="8572500" y="1045790"/>
            <a:ext cx="3276595" cy="2911848"/>
          </a:xfrm>
          <a:prstGeom prst="rect">
            <a:avLst/>
          </a:prstGeom>
        </p:spPr>
      </p:pic>
      <p:pic>
        <p:nvPicPr>
          <p:cNvPr id="20" name="Picture 19" descr="A picture containing old, dirty&#10;&#10;Description automatically generated">
            <a:extLst>
              <a:ext uri="{FF2B5EF4-FFF2-40B4-BE49-F238E27FC236}">
                <a16:creationId xmlns:a16="http://schemas.microsoft.com/office/drawing/2014/main" id="{9CD7C26E-91FE-5241-B285-AA7FE39166F5}"/>
              </a:ext>
            </a:extLst>
          </p:cNvPr>
          <p:cNvPicPr>
            <a:picLocks noChangeAspect="1"/>
          </p:cNvPicPr>
          <p:nvPr/>
        </p:nvPicPr>
        <p:blipFill>
          <a:blip r:embed="rId5"/>
          <a:stretch>
            <a:fillRect/>
          </a:stretch>
        </p:blipFill>
        <p:spPr>
          <a:xfrm>
            <a:off x="5986463" y="1045790"/>
            <a:ext cx="5862632" cy="4318000"/>
          </a:xfrm>
          <a:prstGeom prst="rect">
            <a:avLst/>
          </a:prstGeom>
        </p:spPr>
      </p:pic>
    </p:spTree>
    <p:extLst>
      <p:ext uri="{BB962C8B-B14F-4D97-AF65-F5344CB8AC3E}">
        <p14:creationId xmlns:p14="http://schemas.microsoft.com/office/powerpoint/2010/main" val="180977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363D46">
                <a:lumMod val="75000"/>
              </a:srgb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3AA4-70B8-224F-8E98-3F7BA9AA427F}"/>
              </a:ext>
            </a:extLst>
          </p:cNvPr>
          <p:cNvSpPr>
            <a:spLocks noGrp="1"/>
          </p:cNvSpPr>
          <p:nvPr>
            <p:ph type="title"/>
          </p:nvPr>
        </p:nvSpPr>
        <p:spPr>
          <a:xfrm>
            <a:off x="141288" y="119063"/>
            <a:ext cx="5259387" cy="838200"/>
          </a:xfrm>
        </p:spPr>
        <p:txBody>
          <a:bodyPr>
            <a:normAutofit/>
          </a:bodyPr>
          <a:lstStyle/>
          <a:p>
            <a:r>
              <a:rPr lang="en-US" sz="3600" b="1" dirty="0">
                <a:solidFill>
                  <a:srgbClr val="FF0000"/>
                </a:solidFill>
              </a:rPr>
              <a:t>T</a:t>
            </a:r>
            <a:r>
              <a:rPr lang="en-US" sz="3600" b="1" dirty="0">
                <a:solidFill>
                  <a:srgbClr val="FFFF00"/>
                </a:solidFill>
              </a:rPr>
              <a:t>iming:</a:t>
            </a:r>
          </a:p>
        </p:txBody>
      </p:sp>
      <p:sp>
        <p:nvSpPr>
          <p:cNvPr id="4" name="Content Placeholder 3">
            <a:extLst>
              <a:ext uri="{FF2B5EF4-FFF2-40B4-BE49-F238E27FC236}">
                <a16:creationId xmlns:a16="http://schemas.microsoft.com/office/drawing/2014/main" id="{125BDD66-08CA-2743-99EB-DF5D129BD66A}"/>
              </a:ext>
            </a:extLst>
          </p:cNvPr>
          <p:cNvSpPr>
            <a:spLocks noGrp="1"/>
          </p:cNvSpPr>
          <p:nvPr>
            <p:ph sz="half" idx="2"/>
          </p:nvPr>
        </p:nvSpPr>
        <p:spPr>
          <a:xfrm>
            <a:off x="141287" y="881064"/>
            <a:ext cx="5030787" cy="1033462"/>
          </a:xfrm>
        </p:spPr>
        <p:txBody>
          <a:bodyPr>
            <a:normAutofit fontScale="25000" lnSpcReduction="20000"/>
          </a:bodyPr>
          <a:lstStyle/>
          <a:p>
            <a:r>
              <a:rPr lang="en-US" sz="8000" b="1" dirty="0"/>
              <a:t>Give your listeners time to respond</a:t>
            </a:r>
          </a:p>
          <a:p>
            <a:pPr>
              <a:buFont typeface="Wingdings" pitchFamily="2" charset="2"/>
              <a:buChar char="ü"/>
            </a:pPr>
            <a:r>
              <a:rPr lang="en-US" sz="8000" b="1" dirty="0"/>
              <a:t>“Okay everyone take 30 seconds to respond.” </a:t>
            </a:r>
          </a:p>
          <a:p>
            <a:pPr marL="0" indent="0">
              <a:buNone/>
            </a:pPr>
            <a:endParaRPr lang="en-US" dirty="0"/>
          </a:p>
          <a:p>
            <a:pPr marL="0" indent="0">
              <a:buNone/>
            </a:pPr>
            <a:r>
              <a:rPr lang="en-US" dirty="0"/>
              <a:t>	</a:t>
            </a:r>
          </a:p>
          <a:p>
            <a:pPr>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55A3734D-1212-B04B-ADF4-C37DDFE3F04E}"/>
              </a:ext>
            </a:extLst>
          </p:cNvPr>
          <p:cNvPicPr>
            <a:picLocks noChangeAspect="1"/>
          </p:cNvPicPr>
          <p:nvPr/>
        </p:nvPicPr>
        <p:blipFill>
          <a:blip r:embed="rId2"/>
          <a:stretch>
            <a:fillRect/>
          </a:stretch>
        </p:blipFill>
        <p:spPr>
          <a:xfrm>
            <a:off x="5172074" y="0"/>
            <a:ext cx="7010907" cy="6858000"/>
          </a:xfrm>
          <a:prstGeom prst="rect">
            <a:avLst/>
          </a:prstGeom>
        </p:spPr>
      </p:pic>
      <p:sp>
        <p:nvSpPr>
          <p:cNvPr id="9" name="TextBox 8">
            <a:extLst>
              <a:ext uri="{FF2B5EF4-FFF2-40B4-BE49-F238E27FC236}">
                <a16:creationId xmlns:a16="http://schemas.microsoft.com/office/drawing/2014/main" id="{E9430455-10C0-5E44-A4EB-E500B41C9A5D}"/>
              </a:ext>
            </a:extLst>
          </p:cNvPr>
          <p:cNvSpPr txBox="1"/>
          <p:nvPr/>
        </p:nvSpPr>
        <p:spPr>
          <a:xfrm>
            <a:off x="70641" y="2149199"/>
            <a:ext cx="5030787" cy="707886"/>
          </a:xfrm>
          <a:prstGeom prst="rect">
            <a:avLst/>
          </a:prstGeom>
          <a:noFill/>
        </p:spPr>
        <p:txBody>
          <a:bodyPr wrap="square" rtlCol="0">
            <a:spAutoFit/>
          </a:bodyPr>
          <a:lstStyle/>
          <a:p>
            <a:r>
              <a:rPr lang="en-US" sz="2000" b="1" dirty="0"/>
              <a:t>***(This takes pressure off the silence by giving permission to be silent).</a:t>
            </a:r>
          </a:p>
        </p:txBody>
      </p:sp>
      <p:sp>
        <p:nvSpPr>
          <p:cNvPr id="10" name="TextBox 9">
            <a:extLst>
              <a:ext uri="{FF2B5EF4-FFF2-40B4-BE49-F238E27FC236}">
                <a16:creationId xmlns:a16="http://schemas.microsoft.com/office/drawing/2014/main" id="{18F7AE76-C9B4-0B4B-B795-FEAD13852986}"/>
              </a:ext>
            </a:extLst>
          </p:cNvPr>
          <p:cNvSpPr txBox="1"/>
          <p:nvPr/>
        </p:nvSpPr>
        <p:spPr>
          <a:xfrm>
            <a:off x="108221" y="3419981"/>
            <a:ext cx="5030786"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After the 30 seconds, repeat the question &amp; ask for the response. (These responses sometimes can be written individually, then discussed in a group).</a:t>
            </a:r>
          </a:p>
        </p:txBody>
      </p:sp>
      <p:sp>
        <p:nvSpPr>
          <p:cNvPr id="15" name="TextBox 14">
            <a:extLst>
              <a:ext uri="{FF2B5EF4-FFF2-40B4-BE49-F238E27FC236}">
                <a16:creationId xmlns:a16="http://schemas.microsoft.com/office/drawing/2014/main" id="{67CA27C5-3EAD-154F-B660-5375524439B3}"/>
              </a:ext>
            </a:extLst>
          </p:cNvPr>
          <p:cNvSpPr txBox="1"/>
          <p:nvPr/>
        </p:nvSpPr>
        <p:spPr>
          <a:xfrm>
            <a:off x="0" y="5469104"/>
            <a:ext cx="5030783" cy="1015663"/>
          </a:xfrm>
          <a:prstGeom prst="rect">
            <a:avLst/>
          </a:prstGeom>
          <a:noFill/>
        </p:spPr>
        <p:txBody>
          <a:bodyPr wrap="square" rtlCol="0">
            <a:spAutoFit/>
          </a:bodyPr>
          <a:lstStyle/>
          <a:p>
            <a:r>
              <a:rPr lang="en-US" dirty="0"/>
              <a:t>  </a:t>
            </a:r>
            <a:r>
              <a:rPr lang="en-US" sz="2000" b="1" dirty="0"/>
              <a:t>***Example: Writing responses on post-it notes &amp; placing them on a poster/wall.</a:t>
            </a:r>
            <a:endParaRPr lang="en-US" dirty="0"/>
          </a:p>
        </p:txBody>
      </p:sp>
      <p:pic>
        <p:nvPicPr>
          <p:cNvPr id="21" name="Picture 20">
            <a:extLst>
              <a:ext uri="{FF2B5EF4-FFF2-40B4-BE49-F238E27FC236}">
                <a16:creationId xmlns:a16="http://schemas.microsoft.com/office/drawing/2014/main" id="{E0CA72F0-18DF-6A43-A133-C7B22A50950D}"/>
              </a:ext>
            </a:extLst>
          </p:cNvPr>
          <p:cNvPicPr>
            <a:picLocks noChangeAspect="1"/>
          </p:cNvPicPr>
          <p:nvPr/>
        </p:nvPicPr>
        <p:blipFill>
          <a:blip r:embed="rId3"/>
          <a:stretch>
            <a:fillRect/>
          </a:stretch>
        </p:blipFill>
        <p:spPr>
          <a:xfrm>
            <a:off x="5181092" y="4046"/>
            <a:ext cx="7010908" cy="6853954"/>
          </a:xfrm>
          <a:prstGeom prst="rect">
            <a:avLst/>
          </a:prstGeom>
        </p:spPr>
      </p:pic>
    </p:spTree>
    <p:extLst>
      <p:ext uri="{BB962C8B-B14F-4D97-AF65-F5344CB8AC3E}">
        <p14:creationId xmlns:p14="http://schemas.microsoft.com/office/powerpoint/2010/main" val="38933818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linds(horizont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p:bldP spid="1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284</TotalTime>
  <Words>2632</Words>
  <Application>Microsoft Macintosh PowerPoint</Application>
  <PresentationFormat>Widescreen</PresentationFormat>
  <Paragraphs>322</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Century Gothic</vt:lpstr>
      <vt:lpstr>Georgia</vt:lpstr>
      <vt:lpstr>Wingdings</vt:lpstr>
      <vt:lpstr>Mesh</vt:lpstr>
      <vt:lpstr>Let’s Talk</vt:lpstr>
      <vt:lpstr>“Knowing where you are going enables you to ask the right kinds of questions along the way. . . . . . . .there are basic techniques for asking questions, which is more of an art than a science.”</vt:lpstr>
      <vt:lpstr>Why have a discussion?</vt:lpstr>
      <vt:lpstr>What does Growing Spiritually mean?    </vt:lpstr>
      <vt:lpstr>Here are three points about Growing Spiritually:</vt:lpstr>
      <vt:lpstr>6 Key points of asking questions:</vt:lpstr>
      <vt:lpstr>Key Questions:</vt:lpstr>
      <vt:lpstr>Advance:</vt:lpstr>
      <vt:lpstr>Timing:</vt:lpstr>
      <vt:lpstr>Clear: </vt:lpstr>
      <vt:lpstr>Adapt: </vt:lpstr>
      <vt:lpstr>Adapt: (continued)</vt:lpstr>
      <vt:lpstr>Trail:  </vt:lpstr>
      <vt:lpstr>PowerPoint Presentation</vt:lpstr>
      <vt:lpstr>Two keys on having Great discussions</vt:lpstr>
      <vt:lpstr>Key One: Commitment</vt:lpstr>
      <vt:lpstr>Key two: Variety</vt:lpstr>
      <vt:lpstr>Key Two: Variety (continued)</vt:lpstr>
      <vt:lpstr>PowerPoint Presentation</vt:lpstr>
      <vt:lpstr>PowerPoint Presentation</vt:lpstr>
      <vt:lpstr>Small Groups:</vt:lpstr>
      <vt:lpstr>Small groups: (continued 2)</vt:lpstr>
      <vt:lpstr>Small groups: (continued 3)</vt:lpstr>
      <vt:lpstr>Small groups: (continued 4)</vt:lpstr>
      <vt:lpstr>PowerPoint Presentation</vt:lpstr>
      <vt:lpstr>Eight Creative Question Styles: the        v c r     g l I d e</vt:lpstr>
      <vt:lpstr>Voting:</vt:lpstr>
      <vt:lpstr>Other Voting Examples you can use to turn up the heat:</vt:lpstr>
      <vt:lpstr>Continuum:</vt:lpstr>
      <vt:lpstr>Ranking:</vt:lpstr>
      <vt:lpstr>Ranking: (continued)</vt:lpstr>
      <vt:lpstr>Goal Setting:</vt:lpstr>
      <vt:lpstr>Listening / Watching:</vt:lpstr>
      <vt:lpstr>Listening / Watching: (continued)</vt:lpstr>
      <vt:lpstr>Interview:</vt:lpstr>
      <vt:lpstr>Interview: (continued)</vt:lpstr>
      <vt:lpstr>Dilemma:</vt:lpstr>
      <vt:lpstr>Dilemma: (Continued)</vt:lpstr>
      <vt:lpstr>Either / Or: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Eye  Opener</dc:title>
  <dc:creator>Francisco Jimenez</dc:creator>
  <cp:lastModifiedBy>Carl Rodriguez</cp:lastModifiedBy>
  <cp:revision>20</cp:revision>
  <dcterms:created xsi:type="dcterms:W3CDTF">2021-01-10T08:50:50Z</dcterms:created>
  <dcterms:modified xsi:type="dcterms:W3CDTF">2021-01-11T12:42:08Z</dcterms:modified>
</cp:coreProperties>
</file>