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8"/>
  </p:notesMasterIdLst>
  <p:sldIdLst>
    <p:sldId id="281" r:id="rId2"/>
    <p:sldId id="381" r:id="rId3"/>
    <p:sldId id="363" r:id="rId4"/>
    <p:sldId id="373" r:id="rId5"/>
    <p:sldId id="316" r:id="rId6"/>
    <p:sldId id="360" r:id="rId7"/>
    <p:sldId id="317" r:id="rId8"/>
    <p:sldId id="362" r:id="rId9"/>
    <p:sldId id="366" r:id="rId10"/>
    <p:sldId id="367" r:id="rId11"/>
    <p:sldId id="368" r:id="rId12"/>
    <p:sldId id="365" r:id="rId13"/>
    <p:sldId id="382" r:id="rId14"/>
    <p:sldId id="364" r:id="rId15"/>
    <p:sldId id="369" r:id="rId16"/>
    <p:sldId id="376" r:id="rId17"/>
    <p:sldId id="370" r:id="rId18"/>
    <p:sldId id="384" r:id="rId19"/>
    <p:sldId id="371" r:id="rId20"/>
    <p:sldId id="380" r:id="rId21"/>
    <p:sldId id="379" r:id="rId22"/>
    <p:sldId id="378" r:id="rId23"/>
    <p:sldId id="387" r:id="rId24"/>
    <p:sldId id="375" r:id="rId25"/>
    <p:sldId id="372" r:id="rId26"/>
    <p:sldId id="34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49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73" autoAdjust="0"/>
    <p:restoredTop sz="76417" autoAdjust="0"/>
  </p:normalViewPr>
  <p:slideViewPr>
    <p:cSldViewPr snapToGrid="0">
      <p:cViewPr varScale="1">
        <p:scale>
          <a:sx n="79" d="100"/>
          <a:sy n="79" d="100"/>
        </p:scale>
        <p:origin x="24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9E37A-2F42-4FE0-92F0-21D267147018}" type="datetimeFigureOut">
              <a:rPr lang="en-US" smtClean="0"/>
              <a:t>1/22/21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282BD-10AA-4895-A012-EA4ADF1187EE}" type="slidenum">
              <a:rPr lang="en-US" smtClean="0"/>
              <a:t>‹#›</a:t>
            </a:fld>
            <a:endParaRPr lang="en-US"/>
          </a:p>
        </p:txBody>
      </p:sp>
    </p:spTree>
    <p:extLst>
      <p:ext uri="{BB962C8B-B14F-4D97-AF65-F5344CB8AC3E}">
        <p14:creationId xmlns:p14="http://schemas.microsoft.com/office/powerpoint/2010/main" val="4195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EC734CE-E5C6-4FAE-AA97-CCCDA49AEF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F6AB0EA7-B156-4384-93E7-37993C31F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Good morning everyone!  Happy Sabbath!!! My name is Ayanna Harrison.  I am the conference Chesapeake Conference Adventurer Associate Coordinator</a:t>
            </a:r>
          </a:p>
          <a:p>
            <a:endParaRPr lang="en-US" altLang="en-US" dirty="0"/>
          </a:p>
          <a:p>
            <a:r>
              <a:rPr lang="en-US" altLang="en-US" dirty="0"/>
              <a:t>This is Sabbath fun and socials</a:t>
            </a:r>
          </a:p>
          <a:p>
            <a:endParaRPr lang="en-US" altLang="en-US" dirty="0"/>
          </a:p>
          <a:p>
            <a:r>
              <a:rPr lang="en-US" altLang="en-US" dirty="0"/>
              <a:t>Let’s pray</a:t>
            </a:r>
          </a:p>
          <a:p>
            <a:endParaRPr lang="en-US" altLang="en-US" dirty="0"/>
          </a:p>
        </p:txBody>
      </p:sp>
      <p:sp>
        <p:nvSpPr>
          <p:cNvPr id="5124" name="Slide Number Placeholder 3">
            <a:extLst>
              <a:ext uri="{FF2B5EF4-FFF2-40B4-BE49-F238E27FC236}">
                <a16:creationId xmlns:a16="http://schemas.microsoft.com/office/drawing/2014/main" id="{3FCF9C02-7DCD-4E02-BF1F-E27EF07E35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48FBA2-90C8-436A-8668-8092CE0001CC}"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appropriate – meet them at their level, plan for mixed ages</a:t>
            </a:r>
          </a:p>
          <a:p>
            <a:r>
              <a:rPr lang="en-US" dirty="0"/>
              <a:t>Christ Centered – ensure all activities are Christ Centered</a:t>
            </a:r>
          </a:p>
          <a:p>
            <a:r>
              <a:rPr lang="en-US" dirty="0"/>
              <a:t>Identify your resources- no electricity, use technology,</a:t>
            </a:r>
          </a:p>
          <a:p>
            <a:r>
              <a:rPr lang="en-US" dirty="0"/>
              <a:t>Relevance – ensure you are aware of what matters to your group, do they have questions, struggling in certain areas</a:t>
            </a:r>
          </a:p>
          <a:p>
            <a:r>
              <a:rPr lang="en-US" dirty="0"/>
              <a:t>Know your audience – moving, quiet, social, intimate </a:t>
            </a:r>
          </a:p>
        </p:txBody>
      </p:sp>
      <p:sp>
        <p:nvSpPr>
          <p:cNvPr id="4" name="Slide Number Placeholder 3"/>
          <p:cNvSpPr>
            <a:spLocks noGrp="1"/>
          </p:cNvSpPr>
          <p:nvPr>
            <p:ph type="sldNum" sz="quarter" idx="10"/>
          </p:nvPr>
        </p:nvSpPr>
        <p:spPr/>
        <p:txBody>
          <a:bodyPr/>
          <a:lstStyle/>
          <a:p>
            <a:fld id="{AAD282BD-10AA-4895-A012-EA4ADF1187EE}" type="slidenum">
              <a:rPr lang="en-US" smtClean="0"/>
              <a:t>15</a:t>
            </a:fld>
            <a:endParaRPr lang="en-US"/>
          </a:p>
        </p:txBody>
      </p:sp>
    </p:spTree>
    <p:extLst>
      <p:ext uri="{BB962C8B-B14F-4D97-AF65-F5344CB8AC3E}">
        <p14:creationId xmlns:p14="http://schemas.microsoft.com/office/powerpoint/2010/main" val="102772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Feud Four Teams</a:t>
            </a:r>
          </a:p>
          <a:p>
            <a:r>
              <a:rPr lang="en-US" dirty="0"/>
              <a:t>Face off </a:t>
            </a:r>
          </a:p>
          <a:p>
            <a:r>
              <a:rPr lang="en-US" dirty="0"/>
              <a:t>One hand behind your back</a:t>
            </a:r>
          </a:p>
          <a:p>
            <a:r>
              <a:rPr lang="en-US" dirty="0"/>
              <a:t>Pull fabric first after question read</a:t>
            </a:r>
          </a:p>
          <a:p>
            <a:r>
              <a:rPr lang="en-US" dirty="0"/>
              <a:t>If your answer is on the board your team can pass or play</a:t>
            </a:r>
          </a:p>
          <a:p>
            <a:r>
              <a:rPr lang="en-US" dirty="0"/>
              <a:t>Three strikes other team gets points</a:t>
            </a:r>
          </a:p>
          <a:p>
            <a:endParaRPr lang="en-US" dirty="0"/>
          </a:p>
        </p:txBody>
      </p:sp>
      <p:sp>
        <p:nvSpPr>
          <p:cNvPr id="4" name="Slide Number Placeholder 3"/>
          <p:cNvSpPr>
            <a:spLocks noGrp="1"/>
          </p:cNvSpPr>
          <p:nvPr>
            <p:ph type="sldNum" sz="quarter" idx="10"/>
          </p:nvPr>
        </p:nvSpPr>
        <p:spPr/>
        <p:txBody>
          <a:bodyPr/>
          <a:lstStyle/>
          <a:p>
            <a:fld id="{AAD282BD-10AA-4895-A012-EA4ADF1187EE}" type="slidenum">
              <a:rPr lang="en-US" smtClean="0"/>
              <a:t>17</a:t>
            </a:fld>
            <a:endParaRPr lang="en-US"/>
          </a:p>
        </p:txBody>
      </p:sp>
    </p:spTree>
    <p:extLst>
      <p:ext uri="{BB962C8B-B14F-4D97-AF65-F5344CB8AC3E}">
        <p14:creationId xmlns:p14="http://schemas.microsoft.com/office/powerpoint/2010/main" val="22284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appropriate – meet them at their level, plan for mixed ages</a:t>
            </a:r>
          </a:p>
          <a:p>
            <a:r>
              <a:rPr lang="en-US" dirty="0"/>
              <a:t>Christ Centered – ensure all activities are Christ Centered</a:t>
            </a:r>
          </a:p>
          <a:p>
            <a:r>
              <a:rPr lang="en-US" dirty="0"/>
              <a:t>Identify your resources- no electricity, use technology,</a:t>
            </a:r>
          </a:p>
          <a:p>
            <a:r>
              <a:rPr lang="en-US" dirty="0"/>
              <a:t>Relevance – ensure you are aware of what matters to your group, do they have questions, struggling in certain areas</a:t>
            </a:r>
          </a:p>
          <a:p>
            <a:r>
              <a:rPr lang="en-US" dirty="0"/>
              <a:t>Know your audience – moving, quiet, social, intimate </a:t>
            </a:r>
          </a:p>
        </p:txBody>
      </p:sp>
      <p:sp>
        <p:nvSpPr>
          <p:cNvPr id="4" name="Slide Number Placeholder 3"/>
          <p:cNvSpPr>
            <a:spLocks noGrp="1"/>
          </p:cNvSpPr>
          <p:nvPr>
            <p:ph type="sldNum" sz="quarter" idx="10"/>
          </p:nvPr>
        </p:nvSpPr>
        <p:spPr/>
        <p:txBody>
          <a:bodyPr/>
          <a:lstStyle/>
          <a:p>
            <a:fld id="{AAD282BD-10AA-4895-A012-EA4ADF1187EE}" type="slidenum">
              <a:rPr lang="en-US" smtClean="0"/>
              <a:t>19</a:t>
            </a:fld>
            <a:endParaRPr lang="en-US"/>
          </a:p>
        </p:txBody>
      </p:sp>
    </p:spTree>
    <p:extLst>
      <p:ext uri="{BB962C8B-B14F-4D97-AF65-F5344CB8AC3E}">
        <p14:creationId xmlns:p14="http://schemas.microsoft.com/office/powerpoint/2010/main" val="337962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appropriate – meet them at their level, plan for mixed ages</a:t>
            </a:r>
          </a:p>
          <a:p>
            <a:r>
              <a:rPr lang="en-US" dirty="0"/>
              <a:t>Christ Centered – ensure all activities are Christ Centered</a:t>
            </a:r>
          </a:p>
          <a:p>
            <a:r>
              <a:rPr lang="en-US" dirty="0"/>
              <a:t>Identify your resources- no electricity, use technology,</a:t>
            </a:r>
          </a:p>
          <a:p>
            <a:r>
              <a:rPr lang="en-US" dirty="0"/>
              <a:t>Relevance – ensure you are aware of what matters to your group, do they have questions, struggling in certain areas</a:t>
            </a:r>
          </a:p>
          <a:p>
            <a:r>
              <a:rPr lang="en-US" dirty="0"/>
              <a:t>Know your audience – moving, quiet, social, intimate </a:t>
            </a:r>
          </a:p>
        </p:txBody>
      </p:sp>
      <p:sp>
        <p:nvSpPr>
          <p:cNvPr id="4" name="Slide Number Placeholder 3"/>
          <p:cNvSpPr>
            <a:spLocks noGrp="1"/>
          </p:cNvSpPr>
          <p:nvPr>
            <p:ph type="sldNum" sz="quarter" idx="10"/>
          </p:nvPr>
        </p:nvSpPr>
        <p:spPr/>
        <p:txBody>
          <a:bodyPr/>
          <a:lstStyle/>
          <a:p>
            <a:fld id="{AAD282BD-10AA-4895-A012-EA4ADF1187EE}" type="slidenum">
              <a:rPr lang="en-US" smtClean="0"/>
              <a:t>20</a:t>
            </a:fld>
            <a:endParaRPr lang="en-US"/>
          </a:p>
        </p:txBody>
      </p:sp>
    </p:spTree>
    <p:extLst>
      <p:ext uri="{BB962C8B-B14F-4D97-AF65-F5344CB8AC3E}">
        <p14:creationId xmlns:p14="http://schemas.microsoft.com/office/powerpoint/2010/main" val="395149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much as we think we know</a:t>
            </a:r>
          </a:p>
        </p:txBody>
      </p:sp>
      <p:sp>
        <p:nvSpPr>
          <p:cNvPr id="4" name="Slide Number Placeholder 3"/>
          <p:cNvSpPr>
            <a:spLocks noGrp="1"/>
          </p:cNvSpPr>
          <p:nvPr>
            <p:ph type="sldNum" sz="quarter" idx="10"/>
          </p:nvPr>
        </p:nvSpPr>
        <p:spPr/>
        <p:txBody>
          <a:bodyPr/>
          <a:lstStyle/>
          <a:p>
            <a:fld id="{AAD282BD-10AA-4895-A012-EA4ADF1187EE}" type="slidenum">
              <a:rPr lang="en-US" smtClean="0"/>
              <a:t>21</a:t>
            </a:fld>
            <a:endParaRPr lang="en-US"/>
          </a:p>
        </p:txBody>
      </p:sp>
    </p:spTree>
    <p:extLst>
      <p:ext uri="{BB962C8B-B14F-4D97-AF65-F5344CB8AC3E}">
        <p14:creationId xmlns:p14="http://schemas.microsoft.com/office/powerpoint/2010/main" val="125476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Combination locks, Escape the room, etc. </a:t>
            </a:r>
          </a:p>
          <a:p>
            <a:endParaRPr lang="en-US" dirty="0"/>
          </a:p>
          <a:p>
            <a:r>
              <a:rPr lang="en-US" dirty="0"/>
              <a:t>No need to reinvent the wheel </a:t>
            </a:r>
          </a:p>
        </p:txBody>
      </p:sp>
      <p:sp>
        <p:nvSpPr>
          <p:cNvPr id="4" name="Slide Number Placeholder 3"/>
          <p:cNvSpPr>
            <a:spLocks noGrp="1"/>
          </p:cNvSpPr>
          <p:nvPr>
            <p:ph type="sldNum" sz="quarter" idx="10"/>
          </p:nvPr>
        </p:nvSpPr>
        <p:spPr/>
        <p:txBody>
          <a:bodyPr/>
          <a:lstStyle/>
          <a:p>
            <a:fld id="{AAD282BD-10AA-4895-A012-EA4ADF1187EE}" type="slidenum">
              <a:rPr lang="en-US" smtClean="0"/>
              <a:t>22</a:t>
            </a:fld>
            <a:endParaRPr lang="en-US"/>
          </a:p>
        </p:txBody>
      </p:sp>
    </p:spTree>
    <p:extLst>
      <p:ext uri="{BB962C8B-B14F-4D97-AF65-F5344CB8AC3E}">
        <p14:creationId xmlns:p14="http://schemas.microsoft.com/office/powerpoint/2010/main" val="314307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creative, try new things</a:t>
            </a:r>
          </a:p>
        </p:txBody>
      </p:sp>
      <p:sp>
        <p:nvSpPr>
          <p:cNvPr id="4" name="Slide Number Placeholder 3"/>
          <p:cNvSpPr>
            <a:spLocks noGrp="1"/>
          </p:cNvSpPr>
          <p:nvPr>
            <p:ph type="sldNum" sz="quarter" idx="10"/>
          </p:nvPr>
        </p:nvSpPr>
        <p:spPr/>
        <p:txBody>
          <a:bodyPr/>
          <a:lstStyle/>
          <a:p>
            <a:fld id="{AAD282BD-10AA-4895-A012-EA4ADF1187EE}" type="slidenum">
              <a:rPr lang="en-US" smtClean="0"/>
              <a:t>24</a:t>
            </a:fld>
            <a:endParaRPr lang="en-US"/>
          </a:p>
        </p:txBody>
      </p:sp>
    </p:spTree>
    <p:extLst>
      <p:ext uri="{BB962C8B-B14F-4D97-AF65-F5344CB8AC3E}">
        <p14:creationId xmlns:p14="http://schemas.microsoft.com/office/powerpoint/2010/main" val="1343876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C5F4A700-7415-479A-A605-E1EB4D33EE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E61F4524-7359-421C-BA09-765E1CF68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Using the informaiton you have learned</a:t>
            </a:r>
          </a:p>
        </p:txBody>
      </p:sp>
      <p:sp>
        <p:nvSpPr>
          <p:cNvPr id="75780" name="Slide Number Placeholder 3">
            <a:extLst>
              <a:ext uri="{FF2B5EF4-FFF2-40B4-BE49-F238E27FC236}">
                <a16:creationId xmlns:a16="http://schemas.microsoft.com/office/drawing/2014/main" id="{63A64AC5-323C-4EEE-A47B-04BCB2F17C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596543-5C5B-41AB-8872-0221230A909B}"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7589FEE-07E3-447F-A8DD-5DC6F0AEB1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2ADE069-B659-475F-AB53-EBADC26B98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 think we all know the answer to this question but let’s take a moment to review a key text often used in this debate</a:t>
            </a:r>
          </a:p>
          <a:p>
            <a:endParaRPr lang="en-US" altLang="en-US" dirty="0"/>
          </a:p>
          <a:p>
            <a:endParaRPr lang="en-US" altLang="en-US" dirty="0"/>
          </a:p>
          <a:p>
            <a:r>
              <a:rPr lang="en-US" altLang="en-US" dirty="0"/>
              <a:t>Isaiah 58: 13 – 14 reads….</a:t>
            </a:r>
          </a:p>
        </p:txBody>
      </p:sp>
      <p:sp>
        <p:nvSpPr>
          <p:cNvPr id="13316" name="Slide Number Placeholder 3">
            <a:extLst>
              <a:ext uri="{FF2B5EF4-FFF2-40B4-BE49-F238E27FC236}">
                <a16:creationId xmlns:a16="http://schemas.microsoft.com/office/drawing/2014/main" id="{45BDE721-4973-47C7-9E0F-98FD2056C6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757A95-F850-4792-AFB3-2EC19268196B}" type="slidenum">
              <a:rPr lang="en-US" altLang="en-US" smtClean="0"/>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7589FEE-07E3-447F-A8DD-5DC6F0AEB1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2ADE069-B659-475F-AB53-EBADC26B98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Thehaystack.tv</a:t>
            </a:r>
          </a:p>
          <a:p>
            <a:r>
              <a:rPr lang="en-US" altLang="en-US" dirty="0"/>
              <a:t>Reviewed a blog on thehaystack.tv that discussed this topic. The author pointed out some key misconceptions…</a:t>
            </a:r>
          </a:p>
        </p:txBody>
      </p:sp>
      <p:sp>
        <p:nvSpPr>
          <p:cNvPr id="13316" name="Slide Number Placeholder 3">
            <a:extLst>
              <a:ext uri="{FF2B5EF4-FFF2-40B4-BE49-F238E27FC236}">
                <a16:creationId xmlns:a16="http://schemas.microsoft.com/office/drawing/2014/main" id="{45BDE721-4973-47C7-9E0F-98FD2056C6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757A95-F850-4792-AFB3-2EC19268196B}" type="slidenum">
              <a:rPr lang="en-US" altLang="en-US" smtClean="0"/>
              <a:pPr/>
              <a:t>6</a:t>
            </a:fld>
            <a:endParaRPr lang="en-US" altLang="en-US"/>
          </a:p>
        </p:txBody>
      </p:sp>
    </p:spTree>
    <p:extLst>
      <p:ext uri="{BB962C8B-B14F-4D97-AF65-F5344CB8AC3E}">
        <p14:creationId xmlns:p14="http://schemas.microsoft.com/office/powerpoint/2010/main" val="254038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AD3F1-43D3-4DF8-88D2-FB84BF6CD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2181CE8-0883-4128-B5C0-BD5B4BAB1B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spcBef>
                <a:spcPct val="0"/>
              </a:spcBef>
            </a:pPr>
            <a:r>
              <a:rPr lang="en-US" altLang="en-US" sz="1200" dirty="0">
                <a:latin typeface="Palatino Linotype" panose="02040502050505030304" pitchFamily="18" charset="0"/>
              </a:rPr>
              <a:t>Text was part of a much larger message God Isaiah for the nation of Israel</a:t>
            </a:r>
          </a:p>
          <a:p>
            <a:pPr marL="342900" indent="-342900">
              <a:spcBef>
                <a:spcPct val="0"/>
              </a:spcBef>
            </a:pPr>
            <a:r>
              <a:rPr lang="en-US" altLang="en-US" sz="1200" dirty="0">
                <a:latin typeface="Palatino Linotype" panose="02040502050505030304" pitchFamily="18" charset="0"/>
              </a:rPr>
              <a:t>Message of rebuke to Israel from God for being hypocrites</a:t>
            </a:r>
          </a:p>
          <a:p>
            <a:pPr marL="342900" indent="-342900">
              <a:spcBef>
                <a:spcPct val="0"/>
              </a:spcBef>
            </a:pPr>
            <a:r>
              <a:rPr lang="en-US" altLang="en-US" sz="1200" dirty="0">
                <a:latin typeface="Palatino Linotype" panose="02040502050505030304" pitchFamily="18" charset="0"/>
              </a:rPr>
              <a:t>Acting religious, going to all proper rituals but their hearts were not right with God</a:t>
            </a:r>
          </a:p>
          <a:p>
            <a:pPr marL="342900" indent="-342900">
              <a:spcBef>
                <a:spcPct val="0"/>
              </a:spcBef>
            </a:pPr>
            <a:r>
              <a:rPr lang="en-US" altLang="en-US" sz="1200" dirty="0">
                <a:latin typeface="Palatino Linotype" panose="02040502050505030304" pitchFamily="18" charset="0"/>
              </a:rPr>
              <a:t>God’s blessings was not on Israel</a:t>
            </a:r>
          </a:p>
          <a:p>
            <a:pPr marL="342900" indent="-342900">
              <a:spcBef>
                <a:spcPct val="0"/>
              </a:spcBef>
            </a:pPr>
            <a:endParaRPr lang="en-US" altLang="en-US" sz="1200" dirty="0">
              <a:latin typeface="Palatino Linotype" panose="02040502050505030304" pitchFamily="18" charset="0"/>
            </a:endParaRPr>
          </a:p>
          <a:p>
            <a:pPr marL="342900" indent="-342900">
              <a:spcBef>
                <a:spcPct val="0"/>
              </a:spcBef>
            </a:pPr>
            <a:r>
              <a:rPr lang="en-US" altLang="en-US" sz="1200" dirty="0">
                <a:latin typeface="Palatino Linotype" panose="02040502050505030304" pitchFamily="18" charset="0"/>
              </a:rPr>
              <a:t>Israelites became upset: “</a:t>
            </a:r>
            <a:r>
              <a:rPr lang="en-US" altLang="en-US" sz="1200" i="1" dirty="0">
                <a:latin typeface="Palatino Linotype" panose="02040502050505030304" pitchFamily="18" charset="0"/>
              </a:rPr>
              <a:t>Why have we fasted</a:t>
            </a:r>
            <a:r>
              <a:rPr lang="en-US" altLang="en-US" sz="1200" dirty="0">
                <a:latin typeface="Palatino Linotype" panose="02040502050505030304" pitchFamily="18" charset="0"/>
              </a:rPr>
              <a:t>?”  “</a:t>
            </a:r>
            <a:r>
              <a:rPr lang="en-US" altLang="en-US" sz="1200" i="1" dirty="0">
                <a:latin typeface="Palatino Linotype" panose="02040502050505030304" pitchFamily="18" charset="0"/>
              </a:rPr>
              <a:t>We have been faithful</a:t>
            </a:r>
            <a:r>
              <a:rPr lang="en-US" altLang="en-US" sz="1200" dirty="0">
                <a:latin typeface="Palatino Linotype" panose="02040502050505030304" pitchFamily="18" charset="0"/>
              </a:rPr>
              <a:t>”</a:t>
            </a:r>
          </a:p>
          <a:p>
            <a:pPr marL="342900" indent="-342900">
              <a:spcBef>
                <a:spcPct val="0"/>
              </a:spcBef>
            </a:pPr>
            <a:r>
              <a:rPr lang="en-US" altLang="en-US" sz="1200" dirty="0">
                <a:latin typeface="Palatino Linotype" panose="02040502050505030304" pitchFamily="18" charset="0"/>
              </a:rPr>
              <a:t>God answers: “</a:t>
            </a:r>
            <a:r>
              <a:rPr lang="en-US" altLang="en-US" sz="1200" i="1" dirty="0">
                <a:latin typeface="Palatino Linotype" panose="02040502050505030304" pitchFamily="18" charset="0"/>
              </a:rPr>
              <a:t>Yet on the day of your fasting, you do as you please and exploit all your workers”</a:t>
            </a:r>
          </a:p>
          <a:p>
            <a:endParaRPr lang="en-US" altLang="en-US" dirty="0"/>
          </a:p>
        </p:txBody>
      </p:sp>
      <p:sp>
        <p:nvSpPr>
          <p:cNvPr id="15364" name="Slide Number Placeholder 3">
            <a:extLst>
              <a:ext uri="{FF2B5EF4-FFF2-40B4-BE49-F238E27FC236}">
                <a16:creationId xmlns:a16="http://schemas.microsoft.com/office/drawing/2014/main" id="{F9DA9D12-2781-4276-AD72-63BF88C73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2EF9E3-D0F0-450F-877E-1CB7E2EDF5FE}"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AD3F1-43D3-4DF8-88D2-FB84BF6CD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2181CE8-0883-4128-B5C0-BD5B4BAB1B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Three things that were pointed out in the </a:t>
            </a:r>
            <a:r>
              <a:rPr lang="en-US" altLang="en-US" dirty="0" err="1"/>
              <a:t>chatper</a:t>
            </a:r>
            <a:endParaRPr lang="en-US" altLang="en-US" dirty="0"/>
          </a:p>
          <a:p>
            <a:endParaRPr lang="en-US" altLang="en-US" dirty="0"/>
          </a:p>
        </p:txBody>
      </p:sp>
      <p:sp>
        <p:nvSpPr>
          <p:cNvPr id="15364" name="Slide Number Placeholder 3">
            <a:extLst>
              <a:ext uri="{FF2B5EF4-FFF2-40B4-BE49-F238E27FC236}">
                <a16:creationId xmlns:a16="http://schemas.microsoft.com/office/drawing/2014/main" id="{F9DA9D12-2781-4276-AD72-63BF88C73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2EF9E3-D0F0-450F-877E-1CB7E2EDF5FE}"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281402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AD3F1-43D3-4DF8-88D2-FB84BF6CD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2181CE8-0883-4128-B5C0-BD5B4BAB1B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North American Division Adventurer programs serves an intercultural community of children in grades 1-4 (now with Little Lambs &amp; Eager Beavers PK4 &amp; K too ) their parents and caregivers through a holistic ministry.</a:t>
            </a:r>
          </a:p>
          <a:p>
            <a:endParaRPr lang="en-US" altLang="en-US"/>
          </a:p>
          <a:p>
            <a:r>
              <a:rPr lang="en-US" altLang="en-US"/>
              <a:t>The purpose of the program is to support parents and care-givers in leading and encouraging their children in a growing, joyful love relationship with Jesus Christ.</a:t>
            </a:r>
          </a:p>
          <a:p>
            <a:endParaRPr lang="en-US" altLang="en-US"/>
          </a:p>
          <a:p>
            <a:r>
              <a:rPr lang="en-US" altLang="en-US"/>
              <a:t>It offers instructional curriculum, family enrichment, supplementary resources, and volunteer training from within the Seventh-day Adventist philosophy.</a:t>
            </a:r>
          </a:p>
          <a:p>
            <a:endParaRPr lang="en-US" altLang="en-US"/>
          </a:p>
          <a:p>
            <a:r>
              <a:rPr lang="en-US" altLang="en-US"/>
              <a:t>The Adventurer program should work to fulfill the gospel commission (Matthew 28:18-20) and depends on the support of a congregation strong in mission and empowered by the Holy Spirit.</a:t>
            </a:r>
          </a:p>
          <a:p>
            <a:endParaRPr lang="en-US" altLang="en-US"/>
          </a:p>
        </p:txBody>
      </p:sp>
      <p:sp>
        <p:nvSpPr>
          <p:cNvPr id="15364" name="Slide Number Placeholder 3">
            <a:extLst>
              <a:ext uri="{FF2B5EF4-FFF2-40B4-BE49-F238E27FC236}">
                <a16:creationId xmlns:a16="http://schemas.microsoft.com/office/drawing/2014/main" id="{F9DA9D12-2781-4276-AD72-63BF88C73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2EF9E3-D0F0-450F-877E-1CB7E2EDF5FE}"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215518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2DAD3F1-43D3-4DF8-88D2-FB84BF6CD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2181CE8-0883-4128-B5C0-BD5B4BAB1B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we read back to verse 3 and note the word “please”. This word and is the same exact Hebrew word in verse 13.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Palatino Linotype" panose="02040502050505030304" pitchFamily="18" charset="0"/>
              </a:rPr>
              <a:t>The message of the text is not forbidding fun on the Sabbath but instead encouraging us to call the Sabbath “a delight” </a:t>
            </a:r>
          </a:p>
          <a:p>
            <a:endParaRPr lang="en-US" altLang="en-US" dirty="0"/>
          </a:p>
          <a:p>
            <a:endParaRPr lang="en-US" altLang="en-US" dirty="0"/>
          </a:p>
          <a:p>
            <a:endParaRPr lang="en-US" altLang="en-US" dirty="0"/>
          </a:p>
          <a:p>
            <a:endParaRPr lang="en-US" altLang="en-US" dirty="0"/>
          </a:p>
        </p:txBody>
      </p:sp>
      <p:sp>
        <p:nvSpPr>
          <p:cNvPr id="15364" name="Slide Number Placeholder 3">
            <a:extLst>
              <a:ext uri="{FF2B5EF4-FFF2-40B4-BE49-F238E27FC236}">
                <a16:creationId xmlns:a16="http://schemas.microsoft.com/office/drawing/2014/main" id="{F9DA9D12-2781-4276-AD72-63BF88C73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2EF9E3-D0F0-450F-877E-1CB7E2EDF5FE}"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03578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to growing into an unshakable vessel, is allowing time to rest. There are times when we are called to rest and times when we are called to press on. Each day there is an opportunity to balance the two and trust the Holy Spirit to lead us in both. When being busy rules our lives, and there is little to no time to allow God to restore our physical bodies, we grow to a point of exhaustion. Exhaustions carries with it the potential to compromise immunity and breed disease. Exhaustion may also hinder our ability to effectively live in the way we know God is calling us to. </a:t>
            </a:r>
          </a:p>
          <a:p>
            <a:endParaRPr lang="en-US" dirty="0"/>
          </a:p>
          <a:p>
            <a:r>
              <a:rPr lang="en-US" dirty="0"/>
              <a:t>When we continually feed our minds with news and social media feeds, rather than the Word and presence of God, our thoughts and feelings may lack the time needed to recharge and renew. Lack of rest may result in not responding to and loving others in a way reflective of Jesus.  Rest is so important to the Lord, the author of Hebrews exhorts us to rest. Rest from our labors and obey the Lord. </a:t>
            </a:r>
          </a:p>
          <a:p>
            <a:endParaRPr lang="en-US" dirty="0"/>
          </a:p>
          <a:p>
            <a:r>
              <a:rPr lang="en-US" dirty="0"/>
              <a:t>As we learn to rest before the Lord, trusting such solitude and pause will yield His victory, we dwell within and from a place that can never be shaken. Today, sit with the Lord and allow Him to search your heart for a moment. Be encouraged to ask </a:t>
            </a:r>
          </a:p>
          <a:p>
            <a:endParaRPr lang="en-US" dirty="0"/>
          </a:p>
          <a:p>
            <a:r>
              <a:rPr lang="en-US" dirty="0"/>
              <a:t>Lord, am I currently resting from my motives and labors, and relying on Your wisdom and ways?</a:t>
            </a:r>
          </a:p>
          <a:p>
            <a:r>
              <a:rPr lang="en-US" dirty="0"/>
              <a:t>Father, how might I walk in rest, today, both physically and spiritually? </a:t>
            </a:r>
          </a:p>
          <a:p>
            <a:endParaRPr lang="en-US" dirty="0"/>
          </a:p>
          <a:p>
            <a:r>
              <a:rPr lang="en-US" dirty="0"/>
              <a:t>With God’s grace and Holy Spirit leading, resolve to grow beyond comfort zones and live unshakable by determining to be more intentional about resting FULLY in the Lord. </a:t>
            </a:r>
          </a:p>
        </p:txBody>
      </p:sp>
      <p:sp>
        <p:nvSpPr>
          <p:cNvPr id="4" name="Slide Number Placeholder 3"/>
          <p:cNvSpPr>
            <a:spLocks noGrp="1"/>
          </p:cNvSpPr>
          <p:nvPr>
            <p:ph type="sldNum" sz="quarter" idx="5"/>
          </p:nvPr>
        </p:nvSpPr>
        <p:spPr/>
        <p:txBody>
          <a:bodyPr/>
          <a:lstStyle/>
          <a:p>
            <a:fld id="{AAD282BD-10AA-4895-A012-EA4ADF1187EE}" type="slidenum">
              <a:rPr lang="en-US" smtClean="0"/>
              <a:t>13</a:t>
            </a:fld>
            <a:endParaRPr lang="en-US"/>
          </a:p>
        </p:txBody>
      </p:sp>
    </p:spTree>
    <p:extLst>
      <p:ext uri="{BB962C8B-B14F-4D97-AF65-F5344CB8AC3E}">
        <p14:creationId xmlns:p14="http://schemas.microsoft.com/office/powerpoint/2010/main" val="349713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 – share with them the love of Worship – allow them to plan and implement</a:t>
            </a:r>
          </a:p>
          <a:p>
            <a:r>
              <a:rPr lang="en-US" dirty="0"/>
              <a:t>Service – there is so much reward in giving and serving. Jesus provided us an example with His life</a:t>
            </a:r>
          </a:p>
          <a:p>
            <a:r>
              <a:rPr lang="en-US" dirty="0"/>
              <a:t>His Word – encourage them to love reading and studying His Word by meeting them at their level</a:t>
            </a:r>
          </a:p>
          <a:p>
            <a:r>
              <a:rPr lang="en-US" dirty="0"/>
              <a:t>Creation – provide opportunities for them to explore His creations and appreciate them </a:t>
            </a:r>
          </a:p>
          <a:p>
            <a:r>
              <a:rPr lang="en-US" dirty="0"/>
              <a:t>Talents – encourage them to use their gift or hobby to bring Him honor and glory</a:t>
            </a:r>
          </a:p>
        </p:txBody>
      </p:sp>
      <p:sp>
        <p:nvSpPr>
          <p:cNvPr id="4" name="Slide Number Placeholder 3"/>
          <p:cNvSpPr>
            <a:spLocks noGrp="1"/>
          </p:cNvSpPr>
          <p:nvPr>
            <p:ph type="sldNum" sz="quarter" idx="10"/>
          </p:nvPr>
        </p:nvSpPr>
        <p:spPr/>
        <p:txBody>
          <a:bodyPr/>
          <a:lstStyle/>
          <a:p>
            <a:fld id="{AAD282BD-10AA-4895-A012-EA4ADF1187EE}" type="slidenum">
              <a:rPr lang="en-US" smtClean="0"/>
              <a:t>14</a:t>
            </a:fld>
            <a:endParaRPr lang="en-US"/>
          </a:p>
        </p:txBody>
      </p:sp>
    </p:spTree>
    <p:extLst>
      <p:ext uri="{BB962C8B-B14F-4D97-AF65-F5344CB8AC3E}">
        <p14:creationId xmlns:p14="http://schemas.microsoft.com/office/powerpoint/2010/main" val="127805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dirty="0"/>
              <a:t>Click to edit Master title style</a:t>
            </a:r>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28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1534696" y="2014790"/>
            <a:ext cx="9520158" cy="3450613"/>
          </a:xfrm>
        </p:spPr>
        <p:txBody>
          <a:bodyPr vert="eaVert"/>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7DA89F8D-23E9-4C80-940A-1BE51DE130AD}"/>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426201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0B742A69-4A0F-4167-9B09-E20C8CE6C0A3}"/>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251332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9332-9648-4B3F-B89C-225E87064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88C378-ECD0-49BD-941A-C07676D9C552}"/>
              </a:ext>
            </a:extLst>
          </p:cNvPr>
          <p:cNvSpPr>
            <a:spLocks noGrp="1"/>
          </p:cNvSpPr>
          <p:nvPr>
            <p:ph type="dt" sz="half" idx="10"/>
          </p:nvPr>
        </p:nvSpPr>
        <p:spPr/>
        <p:txBody>
          <a:bodyPr/>
          <a:lstStyle/>
          <a:p>
            <a:fld id="{48A87A34-81AB-432B-8DAE-1953F412C126}" type="datetimeFigureOut">
              <a:rPr lang="en-US" smtClean="0"/>
              <a:pPr/>
              <a:t>1/22/21</a:t>
            </a:fld>
            <a:endParaRPr lang="en-US" dirty="0"/>
          </a:p>
        </p:txBody>
      </p:sp>
      <p:sp>
        <p:nvSpPr>
          <p:cNvPr id="4" name="Footer Placeholder 3">
            <a:extLst>
              <a:ext uri="{FF2B5EF4-FFF2-40B4-BE49-F238E27FC236}">
                <a16:creationId xmlns:a16="http://schemas.microsoft.com/office/drawing/2014/main" id="{9A179905-EFB0-4309-A012-0AC2F08A5BE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22622A-3C2C-4B4F-8EBF-0FB23E96E74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478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9D2C29B0-2F47-474B-883A-29A807F3BCA8}"/>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310715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atin typeface="Trajan Pro" panose="02020502050506020301" pitchFamily="18" charset="0"/>
              </a:defRPr>
            </a:lvl1pPr>
          </a:lstStyle>
          <a:p>
            <a:r>
              <a:rPr lang="en-US" dirty="0"/>
              <a:t>Click to edit Master title style</a:t>
            </a:r>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B04483A6-5109-4DFF-9729-6D19921563CD}"/>
              </a:ext>
            </a:extLst>
          </p:cNvPr>
          <p:cNvPicPr>
            <a:picLocks noChangeAspect="1"/>
          </p:cNvPicPr>
          <p:nvPr userDrawn="1"/>
        </p:nvPicPr>
        <p:blipFill>
          <a:blip r:embed="rId2"/>
          <a:stretch>
            <a:fillRect/>
          </a:stretch>
        </p:blipFill>
        <p:spPr>
          <a:xfrm>
            <a:off x="9864488" y="6162422"/>
            <a:ext cx="2327512" cy="695578"/>
          </a:xfrm>
          <a:prstGeom prst="rect">
            <a:avLst/>
          </a:prstGeom>
        </p:spPr>
      </p:pic>
    </p:spTree>
    <p:extLst>
      <p:ext uri="{BB962C8B-B14F-4D97-AF65-F5344CB8AC3E}">
        <p14:creationId xmlns:p14="http://schemas.microsoft.com/office/powerpoint/2010/main" val="362436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lvl1pPr>
              <a:defRPr>
                <a:latin typeface="Trajan Pro" panose="02020502050506020301" pitchFamily="18" charset="0"/>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1534695" y="2010878"/>
            <a:ext cx="4608576" cy="3438144"/>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454793" y="2017343"/>
            <a:ext cx="4604130" cy="3441520"/>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D0461DCD-7B5D-40DE-8A11-5BCCD7626F71}"/>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25981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lvl1pPr>
              <a:defRPr>
                <a:latin typeface="Trajan Pro" panose="02020502050506020301" pitchFamily="18"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latin typeface="Trajan Pro" panose="02020502050506020301"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534695" y="2824269"/>
            <a:ext cx="4608576" cy="2644457"/>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latin typeface="Trajan Pro" panose="02020502050506020301"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454792" y="2821491"/>
            <a:ext cx="4608576" cy="2637371"/>
          </a:xfrm>
        </p:spPr>
        <p:txBody>
          <a:bodyP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BEB50BE-C0F3-4506-B473-25852C3B04CD}"/>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349409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ajan Pro" panose="02020502050506020301"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4A9CF1C5-3697-476A-BBC8-3F706CE52E61}"/>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393341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pic>
        <p:nvPicPr>
          <p:cNvPr id="5" name="Picture 4">
            <a:extLst>
              <a:ext uri="{FF2B5EF4-FFF2-40B4-BE49-F238E27FC236}">
                <a16:creationId xmlns:a16="http://schemas.microsoft.com/office/drawing/2014/main" id="{170658C5-0D72-4AB4-B5B8-98F270CCA969}"/>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347678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atin typeface="Trajan Pro" panose="02020502050506020301"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5043714" y="798974"/>
            <a:ext cx="6012470" cy="4658826"/>
          </a:xfrm>
        </p:spPr>
        <p:txBody>
          <a:bodyPr anchor="ctr"/>
          <a:lstStyle>
            <a:lvl1pPr>
              <a:defRPr>
                <a:latin typeface="Trajan Pro" panose="02020502050506020301" pitchFamily="18" charset="0"/>
              </a:defRPr>
            </a:lvl1pPr>
            <a:lvl2pPr>
              <a:defRPr>
                <a:latin typeface="Trajan Pro" panose="02020502050506020301" pitchFamily="18" charset="0"/>
              </a:defRPr>
            </a:lvl2pPr>
            <a:lvl3pPr>
              <a:defRPr>
                <a:latin typeface="Trajan Pro" panose="02020502050506020301" pitchFamily="18" charset="0"/>
              </a:defRPr>
            </a:lvl3pPr>
            <a:lvl4pPr>
              <a:defRPr>
                <a:latin typeface="Trajan Pro" panose="02020502050506020301" pitchFamily="18" charset="0"/>
              </a:defRPr>
            </a:lvl4pPr>
            <a:lvl5pPr>
              <a:defRPr>
                <a:latin typeface="Trajan Pro" panose="02020502050506020301"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687F5E36-5FB0-46A2-81CE-2EA11BB833FF}"/>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188570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atin typeface="Trajan Pro" panose="02020502050506020301" pitchFamily="18"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1/22/21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3945AEFB-7C13-40C2-A9EF-EF52EE6C967F}"/>
              </a:ext>
            </a:extLst>
          </p:cNvPr>
          <p:cNvPicPr>
            <a:picLocks noChangeAspect="1"/>
          </p:cNvPicPr>
          <p:nvPr userDrawn="1"/>
        </p:nvPicPr>
        <p:blipFill>
          <a:blip r:embed="rId2"/>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373122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1/22/21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94F875B-54A2-4FE8-A3F3-F2B13372B702}"/>
              </a:ext>
            </a:extLst>
          </p:cNvPr>
          <p:cNvPicPr>
            <a:picLocks noChangeAspect="1"/>
          </p:cNvPicPr>
          <p:nvPr userDrawn="1"/>
        </p:nvPicPr>
        <p:blipFill>
          <a:blip r:embed="rId15"/>
          <a:stretch>
            <a:fillRect/>
          </a:stretch>
        </p:blipFill>
        <p:spPr>
          <a:xfrm>
            <a:off x="9882251" y="6167730"/>
            <a:ext cx="2309749" cy="690270"/>
          </a:xfrm>
          <a:prstGeom prst="rect">
            <a:avLst/>
          </a:prstGeom>
        </p:spPr>
      </p:pic>
    </p:spTree>
    <p:extLst>
      <p:ext uri="{BB962C8B-B14F-4D97-AF65-F5344CB8AC3E}">
        <p14:creationId xmlns:p14="http://schemas.microsoft.com/office/powerpoint/2010/main" val="627849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i="0" kern="1200" cap="none">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32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yanna.harrison@gmail.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72.29.80.183/~adventu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72.29.80.183/~adventu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72.29.80.183/~adventu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72.29.80.183/~adventu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751E153-80E8-4A70-A2E0-38CBFED1776C}"/>
              </a:ext>
            </a:extLst>
          </p:cNvPr>
          <p:cNvSpPr>
            <a:spLocks noGrp="1"/>
          </p:cNvSpPr>
          <p:nvPr>
            <p:ph type="ctrTitle"/>
          </p:nvPr>
        </p:nvSpPr>
        <p:spPr>
          <a:xfrm>
            <a:off x="2388358" y="806237"/>
            <a:ext cx="9803642" cy="2493962"/>
          </a:xfrm>
        </p:spPr>
        <p:txBody>
          <a:bodyPr>
            <a:normAutofit/>
          </a:bodyPr>
          <a:lstStyle/>
          <a:p>
            <a:pPr eaLnBrk="1" hangingPunct="1"/>
            <a:r>
              <a:rPr lang="en-US" altLang="en-US" sz="4800" b="1" dirty="0">
                <a:latin typeface="Trajan Pro" panose="02020502050506020301" pitchFamily="18" charset="0"/>
              </a:rPr>
              <a:t>Planning Sabbath Fun and Social Activities</a:t>
            </a:r>
          </a:p>
        </p:txBody>
      </p:sp>
      <p:sp>
        <p:nvSpPr>
          <p:cNvPr id="3" name="Subtitle 2">
            <a:extLst>
              <a:ext uri="{FF2B5EF4-FFF2-40B4-BE49-F238E27FC236}">
                <a16:creationId xmlns:a16="http://schemas.microsoft.com/office/drawing/2014/main" id="{8B8C8BB1-F803-4611-98BB-37E1A1E37513}"/>
              </a:ext>
            </a:extLst>
          </p:cNvPr>
          <p:cNvSpPr>
            <a:spLocks noGrp="1"/>
          </p:cNvSpPr>
          <p:nvPr>
            <p:ph type="subTitle" idx="1"/>
          </p:nvPr>
        </p:nvSpPr>
        <p:spPr>
          <a:xfrm>
            <a:off x="2388358" y="3830638"/>
            <a:ext cx="8355842" cy="2221126"/>
          </a:xfrm>
        </p:spPr>
        <p:txBody>
          <a:bodyPr rtlCol="0">
            <a:normAutofit/>
          </a:bodyPr>
          <a:lstStyle/>
          <a:p>
            <a:pPr eaLnBrk="1" fontAlgn="auto" hangingPunct="1">
              <a:spcBef>
                <a:spcPts val="0"/>
              </a:spcBef>
              <a:spcAft>
                <a:spcPts val="0"/>
              </a:spcAft>
              <a:defRPr/>
            </a:pPr>
            <a:r>
              <a:rPr lang="en-US" sz="2800" dirty="0">
                <a:latin typeface="Palatino Linotype" pitchFamily="18" charset="0"/>
              </a:rPr>
              <a:t>Ayanna Harrison</a:t>
            </a:r>
          </a:p>
          <a:p>
            <a:pPr eaLnBrk="1" fontAlgn="auto" hangingPunct="1">
              <a:spcBef>
                <a:spcPts val="0"/>
              </a:spcBef>
              <a:spcAft>
                <a:spcPts val="0"/>
              </a:spcAft>
              <a:defRPr/>
            </a:pPr>
            <a:r>
              <a:rPr lang="en-US" sz="2800" dirty="0">
                <a:latin typeface="Palatino Linotype" pitchFamily="18" charset="0"/>
              </a:rPr>
              <a:t>Chesapeake Conference Adventurer Assoc. Coordinator</a:t>
            </a:r>
          </a:p>
        </p:txBody>
      </p:sp>
      <p:pic>
        <p:nvPicPr>
          <p:cNvPr id="5" name="Picture 2" descr="Adventurer Club NAD official site">
            <a:hlinkClick r:id="rId3"/>
            <a:extLst>
              <a:ext uri="{FF2B5EF4-FFF2-40B4-BE49-F238E27FC236}">
                <a16:creationId xmlns:a16="http://schemas.microsoft.com/office/drawing/2014/main" id="{74F7AACE-E923-4470-9AF7-BEB226289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AA16B40-BFBE-4A7A-A87D-393DD1AA4B10}"/>
              </a:ext>
            </a:extLst>
          </p:cNvPr>
          <p:cNvSpPr>
            <a:spLocks noGrp="1"/>
          </p:cNvSpPr>
          <p:nvPr>
            <p:ph type="title"/>
          </p:nvPr>
        </p:nvSpPr>
        <p:spPr/>
        <p:txBody>
          <a:bodyPr>
            <a:normAutofit/>
          </a:bodyPr>
          <a:lstStyle/>
          <a:p>
            <a:pPr eaLnBrk="1" hangingPunct="1"/>
            <a:r>
              <a:rPr lang="en-US" altLang="en-US" dirty="0">
                <a:latin typeface="Palatino Linotype" panose="02040502050505030304" pitchFamily="18" charset="0"/>
              </a:rPr>
              <a:t>UNDERSTANDING THE TEXT</a:t>
            </a:r>
          </a:p>
        </p:txBody>
      </p:sp>
      <p:sp>
        <p:nvSpPr>
          <p:cNvPr id="2" name="Content Placeholder 1">
            <a:extLst>
              <a:ext uri="{FF2B5EF4-FFF2-40B4-BE49-F238E27FC236}">
                <a16:creationId xmlns:a16="http://schemas.microsoft.com/office/drawing/2014/main" id="{C1D91EAC-CEC9-4BE9-813F-20A00A6E263C}"/>
              </a:ext>
            </a:extLst>
          </p:cNvPr>
          <p:cNvSpPr>
            <a:spLocks noGrp="1"/>
          </p:cNvSpPr>
          <p:nvPr>
            <p:ph idx="1"/>
          </p:nvPr>
        </p:nvSpPr>
        <p:spPr>
          <a:xfrm>
            <a:off x="1534696" y="2015732"/>
            <a:ext cx="9520158" cy="3946156"/>
          </a:xfrm>
        </p:spPr>
        <p:txBody>
          <a:bodyPr>
            <a:normAutofit fontScale="85000" lnSpcReduction="10000"/>
          </a:bodyPr>
          <a:lstStyle/>
          <a:p>
            <a:r>
              <a:rPr lang="en-US" dirty="0"/>
              <a:t>WHEN WE READ..</a:t>
            </a:r>
          </a:p>
          <a:p>
            <a:pPr lvl="1"/>
            <a:r>
              <a:rPr lang="en-US" dirty="0"/>
              <a:t>“If you keep your feet from breaking the Sabbath and from doing as you please on My Holy day.”</a:t>
            </a:r>
          </a:p>
          <a:p>
            <a:r>
              <a:rPr lang="en-US" dirty="0"/>
              <a:t>WE UNDERSTAND…</a:t>
            </a:r>
          </a:p>
          <a:p>
            <a:pPr lvl="1"/>
            <a:r>
              <a:rPr lang="en-US" dirty="0"/>
              <a:t>“If you keep your feet from breaking the Sabbath and from being religious hypocrites who mistreat others on My holy day then…</a:t>
            </a:r>
          </a:p>
          <a:p>
            <a:pPr marL="0" indent="0" algn="ctr">
              <a:buNone/>
            </a:pPr>
            <a:r>
              <a:rPr lang="en-US" dirty="0"/>
              <a:t>The message of the text is not forbidding fun on the Sabbath but instead encouraging us to call the Sabbath “a delight” </a:t>
            </a:r>
          </a:p>
          <a:p>
            <a:endParaRPr lang="en-US" dirty="0"/>
          </a:p>
        </p:txBody>
      </p:sp>
      <p:pic>
        <p:nvPicPr>
          <p:cNvPr id="14341" name="Picture 2" descr="Adventurer Club NAD official site">
            <a:hlinkClick r:id="rId3"/>
            <a:extLst>
              <a:ext uri="{FF2B5EF4-FFF2-40B4-BE49-F238E27FC236}">
                <a16:creationId xmlns:a16="http://schemas.microsoft.com/office/drawing/2014/main" id="{B807D2A3-F9FE-4612-892F-74576E8DC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07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9676-06C5-4661-A391-7856E14BD268}"/>
              </a:ext>
            </a:extLst>
          </p:cNvPr>
          <p:cNvSpPr>
            <a:spLocks noGrp="1"/>
          </p:cNvSpPr>
          <p:nvPr>
            <p:ph type="title"/>
          </p:nvPr>
        </p:nvSpPr>
        <p:spPr/>
        <p:txBody>
          <a:bodyPr>
            <a:normAutofit/>
          </a:bodyPr>
          <a:lstStyle/>
          <a:p>
            <a:r>
              <a:rPr lang="en-US" dirty="0"/>
              <a:t>The ASK</a:t>
            </a:r>
          </a:p>
        </p:txBody>
      </p:sp>
      <p:sp>
        <p:nvSpPr>
          <p:cNvPr id="4" name="Content Placeholder 3">
            <a:extLst>
              <a:ext uri="{FF2B5EF4-FFF2-40B4-BE49-F238E27FC236}">
                <a16:creationId xmlns:a16="http://schemas.microsoft.com/office/drawing/2014/main" id="{8CB55C77-7752-43D5-83CB-58853DE37139}"/>
              </a:ext>
            </a:extLst>
          </p:cNvPr>
          <p:cNvSpPr>
            <a:spLocks noGrp="1"/>
          </p:cNvSpPr>
          <p:nvPr>
            <p:ph idx="1"/>
          </p:nvPr>
        </p:nvSpPr>
        <p:spPr>
          <a:xfrm>
            <a:off x="1534696" y="2015732"/>
            <a:ext cx="9520158" cy="3848620"/>
          </a:xfrm>
        </p:spPr>
        <p:txBody>
          <a:bodyPr>
            <a:normAutofit lnSpcReduction="10000"/>
          </a:bodyPr>
          <a:lstStyle/>
          <a:p>
            <a:r>
              <a:rPr lang="en-US" dirty="0"/>
              <a:t>God is calling us to call His Sabbath a delight, NOT a religious demand</a:t>
            </a:r>
          </a:p>
          <a:p>
            <a:r>
              <a:rPr lang="en-US" dirty="0"/>
              <a:t>He is calling us to enjoy it, not just go through the motions while our hearts are far from Him </a:t>
            </a:r>
          </a:p>
          <a:p>
            <a:r>
              <a:rPr lang="en-US" dirty="0"/>
              <a:t>He is calling us to be sincere and treat others right</a:t>
            </a:r>
          </a:p>
          <a:p>
            <a:r>
              <a:rPr lang="en-US" dirty="0"/>
              <a:t>He promises that we “will find your joy in the world” </a:t>
            </a:r>
          </a:p>
          <a:p>
            <a:endParaRPr lang="en-US" dirty="0"/>
          </a:p>
        </p:txBody>
      </p:sp>
      <p:pic>
        <p:nvPicPr>
          <p:cNvPr id="5" name="Picture 4" descr="Adventurer Club NAD official site">
            <a:hlinkClick r:id="rId2"/>
            <a:extLst>
              <a:ext uri="{FF2B5EF4-FFF2-40B4-BE49-F238E27FC236}">
                <a16:creationId xmlns:a16="http://schemas.microsoft.com/office/drawing/2014/main" id="{6B4EF9E0-6BC0-6D4F-9C89-0E608BCAA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36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D2DF72-C701-403D-A0C0-BBE99C047AA7}"/>
              </a:ext>
            </a:extLst>
          </p:cNvPr>
          <p:cNvSpPr>
            <a:spLocks noGrp="1"/>
          </p:cNvSpPr>
          <p:nvPr>
            <p:ph idx="1"/>
          </p:nvPr>
        </p:nvSpPr>
        <p:spPr>
          <a:xfrm>
            <a:off x="1596044" y="798974"/>
            <a:ext cx="9460140" cy="4658826"/>
          </a:xfrm>
        </p:spPr>
        <p:txBody>
          <a:bodyPr>
            <a:normAutofit/>
          </a:bodyPr>
          <a:lstStyle/>
          <a:p>
            <a:pPr marL="0" indent="0">
              <a:buNone/>
            </a:pPr>
            <a:r>
              <a:rPr lang="en-US" sz="4000" dirty="0"/>
              <a:t>“</a:t>
            </a:r>
            <a:r>
              <a:rPr lang="en-US" sz="4000" i="1" dirty="0"/>
              <a:t>The Sabbath – oh! – make it the sweetest, the most blessed day of the whole week</a:t>
            </a:r>
            <a:r>
              <a:rPr lang="en-US" sz="4000" dirty="0"/>
              <a:t>.” </a:t>
            </a:r>
          </a:p>
          <a:p>
            <a:pPr marL="0" indent="0">
              <a:spcBef>
                <a:spcPts val="0"/>
              </a:spcBef>
              <a:buNone/>
            </a:pPr>
            <a:endParaRPr lang="en-US" sz="3600" dirty="0"/>
          </a:p>
          <a:p>
            <a:pPr marL="0" indent="0">
              <a:spcBef>
                <a:spcPts val="0"/>
              </a:spcBef>
              <a:buNone/>
            </a:pPr>
            <a:r>
              <a:rPr lang="en-US" sz="3600" dirty="0"/>
              <a:t>White, Ellen G </a:t>
            </a:r>
          </a:p>
          <a:p>
            <a:pPr marL="0" indent="0">
              <a:spcBef>
                <a:spcPts val="0"/>
              </a:spcBef>
              <a:buNone/>
            </a:pPr>
            <a:r>
              <a:rPr lang="en-US" sz="3600" dirty="0"/>
              <a:t>The Faith I Live By (pg36) </a:t>
            </a:r>
          </a:p>
        </p:txBody>
      </p:sp>
      <p:pic>
        <p:nvPicPr>
          <p:cNvPr id="3" name="Picture 2" descr="Adventurer Club NAD official site">
            <a:hlinkClick r:id="rId2"/>
            <a:extLst>
              <a:ext uri="{FF2B5EF4-FFF2-40B4-BE49-F238E27FC236}">
                <a16:creationId xmlns:a16="http://schemas.microsoft.com/office/drawing/2014/main" id="{941659AA-B27D-584B-85EA-61AD6161A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219" y="4571330"/>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99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4245-F5C1-4E5B-B6C0-C6A288190D10}"/>
              </a:ext>
            </a:extLst>
          </p:cNvPr>
          <p:cNvSpPr>
            <a:spLocks noGrp="1"/>
          </p:cNvSpPr>
          <p:nvPr>
            <p:ph type="title"/>
          </p:nvPr>
        </p:nvSpPr>
        <p:spPr/>
        <p:txBody>
          <a:bodyPr>
            <a:normAutofit/>
          </a:bodyPr>
          <a:lstStyle/>
          <a:p>
            <a:r>
              <a:rPr lang="en-US" sz="3600" dirty="0"/>
              <a:t>The gift of sabbath rest</a:t>
            </a:r>
          </a:p>
        </p:txBody>
      </p:sp>
      <p:sp>
        <p:nvSpPr>
          <p:cNvPr id="3" name="Content Placeholder 2">
            <a:extLst>
              <a:ext uri="{FF2B5EF4-FFF2-40B4-BE49-F238E27FC236}">
                <a16:creationId xmlns:a16="http://schemas.microsoft.com/office/drawing/2014/main" id="{E6BD0384-BAEB-4BE4-995D-07FECA831E3E}"/>
              </a:ext>
            </a:extLst>
          </p:cNvPr>
          <p:cNvSpPr>
            <a:spLocks noGrp="1"/>
          </p:cNvSpPr>
          <p:nvPr>
            <p:ph idx="1"/>
          </p:nvPr>
        </p:nvSpPr>
        <p:spPr/>
        <p:txBody>
          <a:bodyPr>
            <a:normAutofit fontScale="70000" lnSpcReduction="20000"/>
          </a:bodyPr>
          <a:lstStyle/>
          <a:p>
            <a:r>
              <a:rPr lang="en-US" dirty="0"/>
              <a:t>There are times when …called to rest and …called to press on</a:t>
            </a:r>
          </a:p>
          <a:p>
            <a:r>
              <a:rPr lang="en-US" dirty="0"/>
              <a:t>opportunity to balance the two and trust the Holy Spirit to lead us in both</a:t>
            </a:r>
          </a:p>
          <a:p>
            <a:r>
              <a:rPr lang="en-US" dirty="0"/>
              <a:t>allow God to restore our physical bodies</a:t>
            </a:r>
          </a:p>
          <a:p>
            <a:r>
              <a:rPr lang="en-US" dirty="0"/>
              <a:t>Exhaustion compromises immunity </a:t>
            </a:r>
          </a:p>
          <a:p>
            <a:r>
              <a:rPr lang="en-US" dirty="0"/>
              <a:t>Hinder our ability to live the way God is calling us</a:t>
            </a:r>
          </a:p>
          <a:p>
            <a:r>
              <a:rPr lang="en-US" dirty="0"/>
              <a:t>Rest before the Lord</a:t>
            </a:r>
          </a:p>
          <a:p>
            <a:r>
              <a:rPr lang="en-US" dirty="0"/>
              <a:t>Solitude and pause</a:t>
            </a:r>
          </a:p>
          <a:p>
            <a:r>
              <a:rPr lang="en-US" dirty="0"/>
              <a:t>Sit with the Lord, allow Him to search your heart </a:t>
            </a:r>
          </a:p>
        </p:txBody>
      </p:sp>
      <p:pic>
        <p:nvPicPr>
          <p:cNvPr id="5" name="Picture 4" descr="Adventurer Club NAD official site">
            <a:hlinkClick r:id="rId3"/>
            <a:extLst>
              <a:ext uri="{FF2B5EF4-FFF2-40B4-BE49-F238E27FC236}">
                <a16:creationId xmlns:a16="http://schemas.microsoft.com/office/drawing/2014/main" id="{3D94AEA9-E89C-FB41-AC6B-56BDA9A20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51" y="43264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508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E231F-44FA-4EAE-8E2E-6AEC555E79DE}"/>
              </a:ext>
            </a:extLst>
          </p:cNvPr>
          <p:cNvSpPr>
            <a:spLocks noGrp="1"/>
          </p:cNvSpPr>
          <p:nvPr>
            <p:ph type="title"/>
          </p:nvPr>
        </p:nvSpPr>
        <p:spPr/>
        <p:txBody>
          <a:bodyPr/>
          <a:lstStyle/>
          <a:p>
            <a:r>
              <a:rPr lang="en-US" dirty="0"/>
              <a:t>SABBATH FUN</a:t>
            </a:r>
          </a:p>
        </p:txBody>
      </p:sp>
      <p:sp>
        <p:nvSpPr>
          <p:cNvPr id="4" name="Content Placeholder 3">
            <a:extLst>
              <a:ext uri="{FF2B5EF4-FFF2-40B4-BE49-F238E27FC236}">
                <a16:creationId xmlns:a16="http://schemas.microsoft.com/office/drawing/2014/main" id="{25A0CA9D-1E10-4E84-B9B6-C7B0A25AB486}"/>
              </a:ext>
            </a:extLst>
          </p:cNvPr>
          <p:cNvSpPr>
            <a:spLocks noGrp="1"/>
          </p:cNvSpPr>
          <p:nvPr>
            <p:ph idx="1"/>
          </p:nvPr>
        </p:nvSpPr>
        <p:spPr/>
        <p:txBody>
          <a:bodyPr>
            <a:normAutofit lnSpcReduction="10000"/>
          </a:bodyPr>
          <a:lstStyle/>
          <a:p>
            <a:r>
              <a:rPr lang="en-US" dirty="0"/>
              <a:t>Worship</a:t>
            </a:r>
          </a:p>
          <a:p>
            <a:r>
              <a:rPr lang="en-US" dirty="0"/>
              <a:t>Service</a:t>
            </a:r>
          </a:p>
          <a:p>
            <a:r>
              <a:rPr lang="en-US" dirty="0"/>
              <a:t>His Word</a:t>
            </a:r>
          </a:p>
          <a:p>
            <a:r>
              <a:rPr lang="en-US" dirty="0"/>
              <a:t>Creations (family, nature, etc.)</a:t>
            </a:r>
          </a:p>
          <a:p>
            <a:r>
              <a:rPr lang="en-US" dirty="0"/>
              <a:t>Talents and Culture</a:t>
            </a:r>
          </a:p>
          <a:p>
            <a:endParaRPr lang="en-US" dirty="0"/>
          </a:p>
        </p:txBody>
      </p:sp>
      <p:pic>
        <p:nvPicPr>
          <p:cNvPr id="5" name="Picture 4" descr="Adventurer Club NAD official site">
            <a:hlinkClick r:id="rId3"/>
            <a:extLst>
              <a:ext uri="{FF2B5EF4-FFF2-40B4-BE49-F238E27FC236}">
                <a16:creationId xmlns:a16="http://schemas.microsoft.com/office/drawing/2014/main" id="{5C46CAAF-CF83-7043-8493-6AA3D9DC3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110" y="554502"/>
            <a:ext cx="2059547" cy="18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21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E231F-44FA-4EAE-8E2E-6AEC555E79DE}"/>
              </a:ext>
            </a:extLst>
          </p:cNvPr>
          <p:cNvSpPr>
            <a:spLocks noGrp="1"/>
          </p:cNvSpPr>
          <p:nvPr>
            <p:ph type="title"/>
          </p:nvPr>
        </p:nvSpPr>
        <p:spPr>
          <a:xfrm>
            <a:off x="1534696" y="804519"/>
            <a:ext cx="9520158" cy="1049235"/>
          </a:xfrm>
        </p:spPr>
        <p:txBody>
          <a:bodyPr>
            <a:normAutofit/>
          </a:bodyPr>
          <a:lstStyle/>
          <a:p>
            <a:r>
              <a:rPr lang="en-US" dirty="0"/>
              <a:t>planning</a:t>
            </a:r>
          </a:p>
        </p:txBody>
      </p:sp>
      <p:sp>
        <p:nvSpPr>
          <p:cNvPr id="4" name="Content Placeholder 3">
            <a:extLst>
              <a:ext uri="{FF2B5EF4-FFF2-40B4-BE49-F238E27FC236}">
                <a16:creationId xmlns:a16="http://schemas.microsoft.com/office/drawing/2014/main" id="{25A0CA9D-1E10-4E84-B9B6-C7B0A25AB486}"/>
              </a:ext>
            </a:extLst>
          </p:cNvPr>
          <p:cNvSpPr>
            <a:spLocks noGrp="1"/>
          </p:cNvSpPr>
          <p:nvPr>
            <p:ph idx="1"/>
          </p:nvPr>
        </p:nvSpPr>
        <p:spPr>
          <a:xfrm>
            <a:off x="1534695" y="2182137"/>
            <a:ext cx="5624822" cy="3284210"/>
          </a:xfrm>
        </p:spPr>
        <p:txBody>
          <a:bodyPr>
            <a:normAutofit/>
          </a:bodyPr>
          <a:lstStyle/>
          <a:p>
            <a:pPr>
              <a:lnSpc>
                <a:spcPct val="110000"/>
              </a:lnSpc>
            </a:pPr>
            <a:r>
              <a:rPr lang="en-US" sz="2000"/>
              <a:t>Age appropriate</a:t>
            </a:r>
          </a:p>
          <a:p>
            <a:pPr>
              <a:lnSpc>
                <a:spcPct val="110000"/>
              </a:lnSpc>
            </a:pPr>
            <a:r>
              <a:rPr lang="en-US" sz="2000"/>
              <a:t>Christ Centered</a:t>
            </a:r>
          </a:p>
          <a:p>
            <a:pPr>
              <a:lnSpc>
                <a:spcPct val="110000"/>
              </a:lnSpc>
            </a:pPr>
            <a:r>
              <a:rPr lang="en-US" sz="2000"/>
              <a:t>Resources and limitation </a:t>
            </a:r>
          </a:p>
          <a:p>
            <a:pPr>
              <a:lnSpc>
                <a:spcPct val="110000"/>
              </a:lnSpc>
            </a:pPr>
            <a:r>
              <a:rPr lang="en-US" sz="2000"/>
              <a:t>Relevance </a:t>
            </a:r>
          </a:p>
          <a:p>
            <a:pPr>
              <a:lnSpc>
                <a:spcPct val="110000"/>
              </a:lnSpc>
            </a:pPr>
            <a:r>
              <a:rPr lang="en-US" sz="2000"/>
              <a:t>Know your audience</a:t>
            </a:r>
          </a:p>
          <a:p>
            <a:pPr>
              <a:lnSpc>
                <a:spcPct val="110000"/>
              </a:lnSpc>
            </a:pPr>
            <a:r>
              <a:rPr lang="en-US" sz="2000"/>
              <a:t>Location, location, location</a:t>
            </a:r>
          </a:p>
          <a:p>
            <a:pPr>
              <a:lnSpc>
                <a:spcPct val="110000"/>
              </a:lnSpc>
            </a:pPr>
            <a:r>
              <a:rPr lang="en-US" sz="2000"/>
              <a:t>Safety </a:t>
            </a:r>
          </a:p>
          <a:p>
            <a:pPr marL="0" indent="0">
              <a:lnSpc>
                <a:spcPct val="110000"/>
              </a:lnSpc>
              <a:buNone/>
            </a:pPr>
            <a:endParaRPr lang="en-US" sz="2000"/>
          </a:p>
          <a:p>
            <a:pPr>
              <a:lnSpc>
                <a:spcPct val="110000"/>
              </a:lnSpc>
            </a:pPr>
            <a:endParaRPr lang="en-US" sz="2000"/>
          </a:p>
        </p:txBody>
      </p:sp>
      <p:grpSp>
        <p:nvGrpSpPr>
          <p:cNvPr id="10" name="Group 9">
            <a:extLst>
              <a:ext uri="{FF2B5EF4-FFF2-40B4-BE49-F238E27FC236}">
                <a16:creationId xmlns:a16="http://schemas.microsoft.com/office/drawing/2014/main" id="{43EB094E-45E3-4BB2-BA73-47F763362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44975" y="2182138"/>
            <a:ext cx="3413507" cy="3290538"/>
            <a:chOff x="7644975" y="2182138"/>
            <a:chExt cx="3413507" cy="3290538"/>
          </a:xfrm>
        </p:grpSpPr>
        <p:sp>
          <p:nvSpPr>
            <p:cNvPr id="11" name="Rectangle 10">
              <a:extLst>
                <a:ext uri="{FF2B5EF4-FFF2-40B4-BE49-F238E27FC236}">
                  <a16:creationId xmlns:a16="http://schemas.microsoft.com/office/drawing/2014/main" id="{63628BFA-3A16-486E-A4E2-7F3956325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4975" y="2182138"/>
              <a:ext cx="3413507" cy="3290538"/>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7DE61B-2919-4448-A289-40D9D39AB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3938" y="2337197"/>
              <a:ext cx="3100817" cy="297494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CD48F5E-2992-412A-81F8-DC0A96D1D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664" y="2501789"/>
            <a:ext cx="2773365" cy="2644794"/>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dventurer Club NAD official site">
            <a:hlinkClick r:id="rId3"/>
            <a:extLst>
              <a:ext uri="{FF2B5EF4-FFF2-40B4-BE49-F238E27FC236}">
                <a16:creationId xmlns:a16="http://schemas.microsoft.com/office/drawing/2014/main" id="{9C2DD685-888A-224F-909F-4EA8DE2C43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17754" y="2695722"/>
            <a:ext cx="2453183" cy="22569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56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B4B6-44AF-4D28-91D1-895DB165E423}"/>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rPr>
              <a:t>DISCUSSION</a:t>
            </a:r>
            <a:endParaRPr lang="en-US" dirty="0"/>
          </a:p>
        </p:txBody>
      </p:sp>
      <p:sp>
        <p:nvSpPr>
          <p:cNvPr id="4" name="Content Placeholder 3">
            <a:extLst>
              <a:ext uri="{FF2B5EF4-FFF2-40B4-BE49-F238E27FC236}">
                <a16:creationId xmlns:a16="http://schemas.microsoft.com/office/drawing/2014/main" id="{79D2DF72-C701-403D-A0C0-BBE99C047AA7}"/>
              </a:ext>
            </a:extLst>
          </p:cNvPr>
          <p:cNvSpPr>
            <a:spLocks noGrp="1"/>
          </p:cNvSpPr>
          <p:nvPr>
            <p:ph idx="1"/>
          </p:nvPr>
        </p:nvSpPr>
        <p:spPr/>
        <p:txBody>
          <a:bodyPr>
            <a:normAutofit fontScale="85000" lnSpcReduction="20000"/>
          </a:bodyPr>
          <a:lstStyle/>
          <a:p>
            <a:pPr marL="0" indent="0">
              <a:buNone/>
            </a:pPr>
            <a:r>
              <a:rPr lang="en-US" sz="4400" dirty="0"/>
              <a:t>Share any Sabbath activities you have successfully implemented?</a:t>
            </a:r>
          </a:p>
          <a:p>
            <a:pPr marL="0" indent="0">
              <a:buNone/>
            </a:pPr>
            <a:endParaRPr lang="en-US" sz="1400" dirty="0"/>
          </a:p>
          <a:p>
            <a:pPr marL="0" indent="0">
              <a:buNone/>
            </a:pPr>
            <a:r>
              <a:rPr lang="en-US" sz="4400" dirty="0"/>
              <a:t>Have you tried a Sabbath activity with your youth that was not received well? If so, share your lessons learned. </a:t>
            </a:r>
            <a:endParaRPr lang="en-US" sz="4000" dirty="0"/>
          </a:p>
          <a:p>
            <a:pPr marL="0" indent="0" algn="ctr">
              <a:buNone/>
            </a:pPr>
            <a:endParaRPr lang="en-US" sz="4400" b="1" dirty="0">
              <a:effectLst>
                <a:outerShdw blurRad="38100" dist="38100" dir="2700000" algn="tl">
                  <a:srgbClr val="000000">
                    <a:alpha val="43137"/>
                  </a:srgbClr>
                </a:outerShdw>
              </a:effectLst>
            </a:endParaRPr>
          </a:p>
        </p:txBody>
      </p:sp>
      <p:pic>
        <p:nvPicPr>
          <p:cNvPr id="5" name="Picture 4" descr="Adventurer Club NAD official site">
            <a:hlinkClick r:id="rId2"/>
            <a:extLst>
              <a:ext uri="{FF2B5EF4-FFF2-40B4-BE49-F238E27FC236}">
                <a16:creationId xmlns:a16="http://schemas.microsoft.com/office/drawing/2014/main" id="{8902535C-E5CF-CA44-B6A7-D86EA7DD4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80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9676-06C5-4661-A391-7856E14BD268}"/>
              </a:ext>
            </a:extLst>
          </p:cNvPr>
          <p:cNvSpPr>
            <a:spLocks noGrp="1"/>
          </p:cNvSpPr>
          <p:nvPr>
            <p:ph type="title" idx="4294967295"/>
          </p:nvPr>
        </p:nvSpPr>
        <p:spPr>
          <a:xfrm>
            <a:off x="385010" y="335213"/>
            <a:ext cx="3272589" cy="821489"/>
          </a:xfrm>
        </p:spPr>
        <p:txBody>
          <a:bodyPr/>
          <a:lstStyle/>
          <a:p>
            <a:r>
              <a:rPr lang="en-US" dirty="0"/>
              <a:t>Activities</a:t>
            </a:r>
          </a:p>
        </p:txBody>
      </p:sp>
      <p:sp>
        <p:nvSpPr>
          <p:cNvPr id="3" name="Content Placeholder 2">
            <a:extLst>
              <a:ext uri="{FF2B5EF4-FFF2-40B4-BE49-F238E27FC236}">
                <a16:creationId xmlns:a16="http://schemas.microsoft.com/office/drawing/2014/main" id="{A26DFCE5-D8D0-4CF9-A5F2-A6B3E6CA64A9}"/>
              </a:ext>
            </a:extLst>
          </p:cNvPr>
          <p:cNvSpPr>
            <a:spLocks noGrp="1"/>
          </p:cNvSpPr>
          <p:nvPr>
            <p:ph idx="4294967295"/>
          </p:nvPr>
        </p:nvSpPr>
        <p:spPr>
          <a:xfrm>
            <a:off x="255004" y="1375859"/>
            <a:ext cx="5517730" cy="5146928"/>
          </a:xfrm>
        </p:spPr>
        <p:txBody>
          <a:bodyPr>
            <a:normAutofit fontScale="47500" lnSpcReduction="20000"/>
          </a:bodyPr>
          <a:lstStyle/>
          <a:p>
            <a:r>
              <a:rPr lang="en-US" dirty="0"/>
              <a:t>Family Feud</a:t>
            </a:r>
          </a:p>
          <a:p>
            <a:r>
              <a:rPr lang="en-US" dirty="0"/>
              <a:t>Scavenger hunt</a:t>
            </a:r>
          </a:p>
          <a:p>
            <a:r>
              <a:rPr lang="en-US" dirty="0"/>
              <a:t>Journaling </a:t>
            </a:r>
          </a:p>
          <a:p>
            <a:r>
              <a:rPr lang="en-US" dirty="0"/>
              <a:t>Nature walks – object lessons</a:t>
            </a:r>
          </a:p>
          <a:p>
            <a:r>
              <a:rPr lang="en-US" dirty="0"/>
              <a:t>Cooking</a:t>
            </a:r>
          </a:p>
          <a:p>
            <a:r>
              <a:rPr lang="en-US" dirty="0"/>
              <a:t>Verse off</a:t>
            </a:r>
          </a:p>
          <a:p>
            <a:r>
              <a:rPr lang="en-US" dirty="0"/>
              <a:t>Make it to the kingdom</a:t>
            </a:r>
          </a:p>
          <a:p>
            <a:r>
              <a:rPr lang="en-US" dirty="0"/>
              <a:t>Debate a  topic – support stance using the bible</a:t>
            </a:r>
          </a:p>
          <a:p>
            <a:r>
              <a:rPr lang="en-US" dirty="0"/>
              <a:t>Crafting together (physically or virtual)</a:t>
            </a:r>
          </a:p>
          <a:p>
            <a:r>
              <a:rPr lang="en-US" dirty="0"/>
              <a:t>Signing</a:t>
            </a:r>
          </a:p>
          <a:p>
            <a:r>
              <a:rPr lang="en-US" dirty="0"/>
              <a:t>Creating melodies – sing a line from a hymn, everyone in group add a line</a:t>
            </a:r>
          </a:p>
          <a:p>
            <a:r>
              <a:rPr lang="en-US" dirty="0"/>
              <a:t>Bible study for kids (origami)</a:t>
            </a:r>
          </a:p>
          <a:p>
            <a:r>
              <a:rPr lang="en-US" dirty="0"/>
              <a:t>Adopt Me – private secure line for small group – virtual game</a:t>
            </a:r>
          </a:p>
        </p:txBody>
      </p:sp>
      <p:sp>
        <p:nvSpPr>
          <p:cNvPr id="4" name="Content Placeholder 3">
            <a:extLst>
              <a:ext uri="{FF2B5EF4-FFF2-40B4-BE49-F238E27FC236}">
                <a16:creationId xmlns:a16="http://schemas.microsoft.com/office/drawing/2014/main" id="{DF59F71D-70BA-4F83-AFE9-FE9D1513FE38}"/>
              </a:ext>
            </a:extLst>
          </p:cNvPr>
          <p:cNvSpPr>
            <a:spLocks noGrp="1"/>
          </p:cNvSpPr>
          <p:nvPr>
            <p:ph sz="half" idx="4294967295"/>
          </p:nvPr>
        </p:nvSpPr>
        <p:spPr>
          <a:xfrm>
            <a:off x="5772734" y="335213"/>
            <a:ext cx="6164262" cy="6187574"/>
          </a:xfrm>
        </p:spPr>
        <p:txBody>
          <a:bodyPr>
            <a:normAutofit fontScale="47500" lnSpcReduction="20000"/>
          </a:bodyPr>
          <a:lstStyle/>
          <a:p>
            <a:r>
              <a:rPr lang="en-US" dirty="0"/>
              <a:t>Art - Painting/hiding rocks</a:t>
            </a:r>
          </a:p>
          <a:p>
            <a:r>
              <a:rPr lang="en-US" dirty="0"/>
              <a:t>Visit sick and shut in (zoom read/music)</a:t>
            </a:r>
          </a:p>
          <a:p>
            <a:r>
              <a:rPr lang="en-US" dirty="0"/>
              <a:t>Serve </a:t>
            </a:r>
          </a:p>
          <a:p>
            <a:r>
              <a:rPr lang="en-US" dirty="0"/>
              <a:t>Swords up/Swords in hand – first to find the verse that is announced</a:t>
            </a:r>
          </a:p>
          <a:p>
            <a:r>
              <a:rPr lang="en-US" dirty="0"/>
              <a:t>Match – draw a circle – land on a letter</a:t>
            </a:r>
          </a:p>
          <a:p>
            <a:r>
              <a:rPr lang="en-US" dirty="0"/>
              <a:t>Write M.A.S.H. at the top – select a topic (bible names, places, etc.) </a:t>
            </a:r>
          </a:p>
          <a:p>
            <a:r>
              <a:rPr lang="en-US" dirty="0"/>
              <a:t>Age-appropriate questions  in zip lock bag – shake take turns answering , cheer or reward for answers</a:t>
            </a:r>
          </a:p>
          <a:p>
            <a:r>
              <a:rPr lang="en-US" dirty="0"/>
              <a:t>Nature – name plants, flowers, etc.</a:t>
            </a:r>
          </a:p>
          <a:p>
            <a:r>
              <a:rPr lang="en-US" dirty="0"/>
              <a:t>Watch Biblical program, view slides as a group</a:t>
            </a:r>
          </a:p>
          <a:p>
            <a:r>
              <a:rPr lang="en-US" dirty="0"/>
              <a:t>Electronic bible games – </a:t>
            </a:r>
            <a:r>
              <a:rPr lang="en-US" dirty="0" err="1"/>
              <a:t>kahoot</a:t>
            </a:r>
            <a:r>
              <a:rPr lang="en-US" dirty="0"/>
              <a:t>, family feud, jeopardy, Pictionary,</a:t>
            </a:r>
          </a:p>
          <a:p>
            <a:r>
              <a:rPr lang="en-US" dirty="0"/>
              <a:t>VBS activities </a:t>
            </a:r>
          </a:p>
          <a:p>
            <a:r>
              <a:rPr lang="en-US" dirty="0"/>
              <a:t>Camping on Zoom</a:t>
            </a:r>
          </a:p>
          <a:p>
            <a:r>
              <a:rPr lang="en-US" dirty="0"/>
              <a:t>Cooking together or on zoom</a:t>
            </a:r>
          </a:p>
        </p:txBody>
      </p:sp>
      <p:pic>
        <p:nvPicPr>
          <p:cNvPr id="5" name="Picture 4" descr="Adventurer Club NAD official site">
            <a:hlinkClick r:id="rId3"/>
            <a:extLst>
              <a:ext uri="{FF2B5EF4-FFF2-40B4-BE49-F238E27FC236}">
                <a16:creationId xmlns:a16="http://schemas.microsoft.com/office/drawing/2014/main" id="{5E4285FF-4CB4-C543-BAC6-37255D83E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7067" y="4586856"/>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365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493B-C112-4EC3-9E89-EF39D1294A01}"/>
              </a:ext>
            </a:extLst>
          </p:cNvPr>
          <p:cNvSpPr>
            <a:spLocks noGrp="1"/>
          </p:cNvSpPr>
          <p:nvPr>
            <p:ph type="title"/>
          </p:nvPr>
        </p:nvSpPr>
        <p:spPr/>
        <p:txBody>
          <a:bodyPr/>
          <a:lstStyle/>
          <a:p>
            <a:r>
              <a:rPr lang="en-US" dirty="0"/>
              <a:t>Kahoot</a:t>
            </a:r>
          </a:p>
        </p:txBody>
      </p:sp>
      <p:pic>
        <p:nvPicPr>
          <p:cNvPr id="4" name="Content Placeholder 3">
            <a:extLst>
              <a:ext uri="{FF2B5EF4-FFF2-40B4-BE49-F238E27FC236}">
                <a16:creationId xmlns:a16="http://schemas.microsoft.com/office/drawing/2014/main" id="{2090774F-982B-4D17-9DEF-D0ECFBEC7CE1}"/>
              </a:ext>
            </a:extLst>
          </p:cNvPr>
          <p:cNvPicPr>
            <a:picLocks noGrp="1" noChangeAspect="1"/>
          </p:cNvPicPr>
          <p:nvPr>
            <p:ph idx="1"/>
          </p:nvPr>
        </p:nvPicPr>
        <p:blipFill rotWithShape="1">
          <a:blip r:embed="rId2"/>
          <a:srcRect b="8915"/>
          <a:stretch/>
        </p:blipFill>
        <p:spPr>
          <a:xfrm>
            <a:off x="1670620" y="1853754"/>
            <a:ext cx="8986684" cy="4164376"/>
          </a:xfrm>
          <a:prstGeom prst="rect">
            <a:avLst/>
          </a:prstGeom>
        </p:spPr>
      </p:pic>
    </p:spTree>
    <p:extLst>
      <p:ext uri="{BB962C8B-B14F-4D97-AF65-F5344CB8AC3E}">
        <p14:creationId xmlns:p14="http://schemas.microsoft.com/office/powerpoint/2010/main" val="167936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E231F-44FA-4EAE-8E2E-6AEC555E79DE}"/>
              </a:ext>
            </a:extLst>
          </p:cNvPr>
          <p:cNvSpPr>
            <a:spLocks noGrp="1"/>
          </p:cNvSpPr>
          <p:nvPr>
            <p:ph type="title"/>
          </p:nvPr>
        </p:nvSpPr>
        <p:spPr/>
        <p:txBody>
          <a:bodyPr/>
          <a:lstStyle/>
          <a:p>
            <a:r>
              <a:rPr lang="en-US" dirty="0"/>
              <a:t>SOCIAL planning </a:t>
            </a:r>
          </a:p>
        </p:txBody>
      </p:sp>
      <p:sp>
        <p:nvSpPr>
          <p:cNvPr id="4" name="Content Placeholder 3">
            <a:extLst>
              <a:ext uri="{FF2B5EF4-FFF2-40B4-BE49-F238E27FC236}">
                <a16:creationId xmlns:a16="http://schemas.microsoft.com/office/drawing/2014/main" id="{25A0CA9D-1E10-4E84-B9B6-C7B0A25AB486}"/>
              </a:ext>
            </a:extLst>
          </p:cNvPr>
          <p:cNvSpPr>
            <a:spLocks noGrp="1"/>
          </p:cNvSpPr>
          <p:nvPr>
            <p:ph idx="1"/>
          </p:nvPr>
        </p:nvSpPr>
        <p:spPr/>
        <p:txBody>
          <a:bodyPr>
            <a:normAutofit fontScale="85000" lnSpcReduction="10000"/>
          </a:bodyPr>
          <a:lstStyle/>
          <a:p>
            <a:r>
              <a:rPr lang="en-US" dirty="0"/>
              <a:t>Age appropriate</a:t>
            </a:r>
          </a:p>
          <a:p>
            <a:r>
              <a:rPr lang="en-US" dirty="0"/>
              <a:t>Christ Centered</a:t>
            </a:r>
          </a:p>
          <a:p>
            <a:r>
              <a:rPr lang="en-US" dirty="0"/>
              <a:t>Resources and limitation </a:t>
            </a:r>
          </a:p>
          <a:p>
            <a:r>
              <a:rPr lang="en-US" dirty="0"/>
              <a:t>Relevance </a:t>
            </a:r>
          </a:p>
          <a:p>
            <a:r>
              <a:rPr lang="en-US" dirty="0"/>
              <a:t>Know your audience</a:t>
            </a:r>
          </a:p>
          <a:p>
            <a:r>
              <a:rPr lang="en-US" dirty="0"/>
              <a:t>Get buy-in</a:t>
            </a:r>
          </a:p>
          <a:p>
            <a:endParaRPr lang="en-US" dirty="0"/>
          </a:p>
        </p:txBody>
      </p:sp>
      <p:pic>
        <p:nvPicPr>
          <p:cNvPr id="5" name="Picture 4" descr="Adventurer Club NAD official site">
            <a:hlinkClick r:id="rId3"/>
            <a:extLst>
              <a:ext uri="{FF2B5EF4-FFF2-40B4-BE49-F238E27FC236}">
                <a16:creationId xmlns:a16="http://schemas.microsoft.com/office/drawing/2014/main" id="{08C50C32-C4B0-4349-9845-13D2B7A7C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6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40908-3A0C-418A-B0AD-138653B1E6F5}"/>
              </a:ext>
            </a:extLst>
          </p:cNvPr>
          <p:cNvSpPr>
            <a:spLocks noGrp="1"/>
          </p:cNvSpPr>
          <p:nvPr>
            <p:ph type="title"/>
          </p:nvPr>
        </p:nvSpPr>
        <p:spPr/>
        <p:txBody>
          <a:bodyPr>
            <a:normAutofit/>
          </a:bodyPr>
          <a:lstStyle/>
          <a:p>
            <a:r>
              <a:rPr lang="en-US" sz="5400" dirty="0"/>
              <a:t>Group Activity </a:t>
            </a:r>
          </a:p>
        </p:txBody>
      </p:sp>
      <p:pic>
        <p:nvPicPr>
          <p:cNvPr id="3" name="Picture 2" descr="Adventurer Club NAD official site">
            <a:hlinkClick r:id="rId2"/>
            <a:extLst>
              <a:ext uri="{FF2B5EF4-FFF2-40B4-BE49-F238E27FC236}">
                <a16:creationId xmlns:a16="http://schemas.microsoft.com/office/drawing/2014/main" id="{7DEF03FD-3A63-0D4A-A3B0-1DF815DEE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878" y="554502"/>
            <a:ext cx="2254780" cy="207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03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E231F-44FA-4EAE-8E2E-6AEC555E79DE}"/>
              </a:ext>
            </a:extLst>
          </p:cNvPr>
          <p:cNvSpPr>
            <a:spLocks noGrp="1"/>
          </p:cNvSpPr>
          <p:nvPr>
            <p:ph type="title"/>
          </p:nvPr>
        </p:nvSpPr>
        <p:spPr/>
        <p:txBody>
          <a:bodyPr/>
          <a:lstStyle/>
          <a:p>
            <a:r>
              <a:rPr lang="en-US" dirty="0"/>
              <a:t>SOCIALS: LOCATIONS </a:t>
            </a:r>
          </a:p>
        </p:txBody>
      </p:sp>
      <p:sp>
        <p:nvSpPr>
          <p:cNvPr id="4" name="Content Placeholder 3">
            <a:extLst>
              <a:ext uri="{FF2B5EF4-FFF2-40B4-BE49-F238E27FC236}">
                <a16:creationId xmlns:a16="http://schemas.microsoft.com/office/drawing/2014/main" id="{25A0CA9D-1E10-4E84-B9B6-C7B0A25AB486}"/>
              </a:ext>
            </a:extLst>
          </p:cNvPr>
          <p:cNvSpPr>
            <a:spLocks noGrp="1"/>
          </p:cNvSpPr>
          <p:nvPr>
            <p:ph idx="1"/>
          </p:nvPr>
        </p:nvSpPr>
        <p:spPr/>
        <p:txBody>
          <a:bodyPr>
            <a:normAutofit lnSpcReduction="10000"/>
          </a:bodyPr>
          <a:lstStyle/>
          <a:p>
            <a:r>
              <a:rPr lang="en-US" dirty="0"/>
              <a:t>Church</a:t>
            </a:r>
          </a:p>
          <a:p>
            <a:r>
              <a:rPr lang="en-US" dirty="0"/>
              <a:t>Park</a:t>
            </a:r>
          </a:p>
          <a:p>
            <a:r>
              <a:rPr lang="en-US" dirty="0"/>
              <a:t>Recreational venue</a:t>
            </a:r>
          </a:p>
          <a:p>
            <a:r>
              <a:rPr lang="en-US" dirty="0"/>
              <a:t>Church members home</a:t>
            </a:r>
          </a:p>
          <a:p>
            <a:r>
              <a:rPr lang="en-US" dirty="0"/>
              <a:t>Camp ground/Hay ride</a:t>
            </a:r>
          </a:p>
          <a:p>
            <a:endParaRPr lang="en-US" dirty="0"/>
          </a:p>
        </p:txBody>
      </p:sp>
      <p:pic>
        <p:nvPicPr>
          <p:cNvPr id="5" name="Picture 4" descr="Adventurer Club NAD official site">
            <a:hlinkClick r:id="rId3"/>
            <a:extLst>
              <a:ext uri="{FF2B5EF4-FFF2-40B4-BE49-F238E27FC236}">
                <a16:creationId xmlns:a16="http://schemas.microsoft.com/office/drawing/2014/main" id="{3361A415-79FA-7B4F-9A84-59FD56C458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3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E231F-44FA-4EAE-8E2E-6AEC555E79DE}"/>
              </a:ext>
            </a:extLst>
          </p:cNvPr>
          <p:cNvSpPr>
            <a:spLocks noGrp="1"/>
          </p:cNvSpPr>
          <p:nvPr>
            <p:ph type="title"/>
          </p:nvPr>
        </p:nvSpPr>
        <p:spPr/>
        <p:txBody>
          <a:bodyPr/>
          <a:lstStyle/>
          <a:p>
            <a:r>
              <a:rPr lang="en-US" dirty="0"/>
              <a:t>SOCIALS: DO’s and DON’Ts  </a:t>
            </a:r>
          </a:p>
        </p:txBody>
      </p:sp>
      <p:sp>
        <p:nvSpPr>
          <p:cNvPr id="4" name="Content Placeholder 3">
            <a:extLst>
              <a:ext uri="{FF2B5EF4-FFF2-40B4-BE49-F238E27FC236}">
                <a16:creationId xmlns:a16="http://schemas.microsoft.com/office/drawing/2014/main" id="{25A0CA9D-1E10-4E84-B9B6-C7B0A25AB486}"/>
              </a:ext>
            </a:extLst>
          </p:cNvPr>
          <p:cNvSpPr>
            <a:spLocks noGrp="1"/>
          </p:cNvSpPr>
          <p:nvPr>
            <p:ph idx="1"/>
          </p:nvPr>
        </p:nvSpPr>
        <p:spPr/>
        <p:txBody>
          <a:bodyPr>
            <a:normAutofit fontScale="62500" lnSpcReduction="20000"/>
          </a:bodyPr>
          <a:lstStyle/>
          <a:p>
            <a:r>
              <a:rPr lang="en-US" dirty="0"/>
              <a:t>Don’t limit yourself</a:t>
            </a:r>
          </a:p>
          <a:p>
            <a:r>
              <a:rPr lang="en-US" dirty="0"/>
              <a:t>Don’t be afraid to incorporate Christ centered activities </a:t>
            </a:r>
          </a:p>
          <a:p>
            <a:r>
              <a:rPr lang="en-US" dirty="0"/>
              <a:t>Don’t be afraid to incorporate mainstream activities</a:t>
            </a:r>
          </a:p>
          <a:p>
            <a:r>
              <a:rPr lang="en-US" dirty="0"/>
              <a:t>Do have a Planning Committee</a:t>
            </a:r>
          </a:p>
          <a:p>
            <a:r>
              <a:rPr lang="en-US" dirty="0"/>
              <a:t>Do Incorporate down time</a:t>
            </a:r>
          </a:p>
          <a:p>
            <a:r>
              <a:rPr lang="en-US" dirty="0"/>
              <a:t>Do encourage them to invite friends</a:t>
            </a:r>
          </a:p>
          <a:p>
            <a:r>
              <a:rPr lang="en-US" dirty="0"/>
              <a:t>Do partner with other church events </a:t>
            </a:r>
          </a:p>
          <a:p>
            <a:r>
              <a:rPr lang="en-US" dirty="0"/>
              <a:t>Do Have FUN</a:t>
            </a:r>
          </a:p>
          <a:p>
            <a:endParaRPr lang="en-US" dirty="0"/>
          </a:p>
        </p:txBody>
      </p:sp>
      <p:pic>
        <p:nvPicPr>
          <p:cNvPr id="5" name="Picture 4" descr="Adventurer Club NAD official site">
            <a:hlinkClick r:id="rId3"/>
            <a:extLst>
              <a:ext uri="{FF2B5EF4-FFF2-40B4-BE49-F238E27FC236}">
                <a16:creationId xmlns:a16="http://schemas.microsoft.com/office/drawing/2014/main" id="{0AC38138-6AC5-7743-921B-33972CF8D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3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E231F-44FA-4EAE-8E2E-6AEC555E79DE}"/>
              </a:ext>
            </a:extLst>
          </p:cNvPr>
          <p:cNvSpPr>
            <a:spLocks noGrp="1"/>
          </p:cNvSpPr>
          <p:nvPr>
            <p:ph type="title"/>
          </p:nvPr>
        </p:nvSpPr>
        <p:spPr/>
        <p:txBody>
          <a:bodyPr>
            <a:normAutofit/>
          </a:bodyPr>
          <a:lstStyle/>
          <a:p>
            <a:r>
              <a:rPr lang="en-US" dirty="0"/>
              <a:t>RESOURCES</a:t>
            </a:r>
          </a:p>
        </p:txBody>
      </p:sp>
      <p:sp>
        <p:nvSpPr>
          <p:cNvPr id="4" name="Content Placeholder 3">
            <a:extLst>
              <a:ext uri="{FF2B5EF4-FFF2-40B4-BE49-F238E27FC236}">
                <a16:creationId xmlns:a16="http://schemas.microsoft.com/office/drawing/2014/main" id="{25A0CA9D-1E10-4E84-B9B6-C7B0A25AB486}"/>
              </a:ext>
            </a:extLst>
          </p:cNvPr>
          <p:cNvSpPr>
            <a:spLocks noGrp="1"/>
          </p:cNvSpPr>
          <p:nvPr>
            <p:ph idx="1"/>
          </p:nvPr>
        </p:nvSpPr>
        <p:spPr/>
        <p:txBody>
          <a:bodyPr>
            <a:normAutofit fontScale="85000" lnSpcReduction="10000"/>
          </a:bodyPr>
          <a:lstStyle/>
          <a:p>
            <a:r>
              <a:rPr lang="en-US" dirty="0"/>
              <a:t>EACH OTHER</a:t>
            </a:r>
          </a:p>
          <a:p>
            <a:r>
              <a:rPr lang="en-US" dirty="0"/>
              <a:t>Visit churches</a:t>
            </a:r>
          </a:p>
          <a:p>
            <a:r>
              <a:rPr lang="en-US" dirty="0" err="1"/>
              <a:t>AdventSource</a:t>
            </a:r>
            <a:r>
              <a:rPr lang="en-US" dirty="0"/>
              <a:t>/ Adventist Book Center</a:t>
            </a:r>
          </a:p>
          <a:p>
            <a:r>
              <a:rPr lang="en-US" dirty="0"/>
              <a:t>Google is your friend</a:t>
            </a:r>
          </a:p>
          <a:p>
            <a:r>
              <a:rPr lang="en-US" dirty="0"/>
              <a:t>Imagination</a:t>
            </a:r>
          </a:p>
          <a:p>
            <a:r>
              <a:rPr lang="en-US" dirty="0"/>
              <a:t>Put a spin on it!!!</a:t>
            </a:r>
          </a:p>
          <a:p>
            <a:endParaRPr lang="en-US" dirty="0"/>
          </a:p>
          <a:p>
            <a:endParaRPr lang="en-US" dirty="0"/>
          </a:p>
        </p:txBody>
      </p:sp>
      <p:pic>
        <p:nvPicPr>
          <p:cNvPr id="5" name="Picture 4" descr="Adventurer Club NAD official site">
            <a:hlinkClick r:id="rId3"/>
            <a:extLst>
              <a:ext uri="{FF2B5EF4-FFF2-40B4-BE49-F238E27FC236}">
                <a16:creationId xmlns:a16="http://schemas.microsoft.com/office/drawing/2014/main" id="{7E3DA2F5-FF30-EF40-8F6C-B8E1EC908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95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7" name="Straight Connector 16">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8EB2E42-87BF-4C34-B863-A16115CC2A2F}"/>
              </a:ext>
            </a:extLst>
          </p:cNvPr>
          <p:cNvSpPr>
            <a:spLocks noGrp="1"/>
          </p:cNvSpPr>
          <p:nvPr>
            <p:ph type="title"/>
          </p:nvPr>
        </p:nvSpPr>
        <p:spPr>
          <a:xfrm>
            <a:off x="1541821" y="962902"/>
            <a:ext cx="4638641" cy="2380828"/>
          </a:xfrm>
        </p:spPr>
        <p:txBody>
          <a:bodyPr vert="horz" lIns="91440" tIns="45720" rIns="91440" bIns="0" rtlCol="0" anchor="b">
            <a:normAutofit/>
          </a:bodyPr>
          <a:lstStyle/>
          <a:p>
            <a:r>
              <a:rPr lang="en-US" sz="4000" b="0" dirty="0">
                <a:effectLst/>
              </a:rPr>
              <a:t>Recommended materials</a:t>
            </a:r>
          </a:p>
        </p:txBody>
      </p:sp>
      <p:cxnSp>
        <p:nvCxnSpPr>
          <p:cNvPr id="25" name="Straight Connector 24">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9" name="Straight Connector 28">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picture containing photo, many, bunch, covered&#10;&#10;Description automatically generated">
            <a:extLst>
              <a:ext uri="{FF2B5EF4-FFF2-40B4-BE49-F238E27FC236}">
                <a16:creationId xmlns:a16="http://schemas.microsoft.com/office/drawing/2014/main" id="{D37453A1-68A0-44F4-85C8-4C26B51B7E9A}"/>
              </a:ext>
            </a:extLst>
          </p:cNvPr>
          <p:cNvPicPr>
            <a:picLocks noGrp="1" noChangeAspect="1"/>
          </p:cNvPicPr>
          <p:nvPr>
            <p:ph idx="1"/>
          </p:nvPr>
        </p:nvPicPr>
        <p:blipFill>
          <a:blip r:embed="rId3"/>
          <a:stretch>
            <a:fillRect/>
          </a:stretch>
        </p:blipFill>
        <p:spPr>
          <a:xfrm>
            <a:off x="6346453" y="244745"/>
            <a:ext cx="4214059" cy="6368510"/>
          </a:xfrm>
          <a:prstGeom prst="rect">
            <a:avLst/>
          </a:prstGeom>
        </p:spPr>
      </p:pic>
    </p:spTree>
    <p:extLst>
      <p:ext uri="{BB962C8B-B14F-4D97-AF65-F5344CB8AC3E}">
        <p14:creationId xmlns:p14="http://schemas.microsoft.com/office/powerpoint/2010/main" val="158839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9D2DF72-C701-403D-A0C0-BBE99C047AA7}"/>
              </a:ext>
            </a:extLst>
          </p:cNvPr>
          <p:cNvSpPr>
            <a:spLocks noGrp="1"/>
          </p:cNvSpPr>
          <p:nvPr>
            <p:ph idx="1"/>
          </p:nvPr>
        </p:nvSpPr>
        <p:spPr>
          <a:xfrm>
            <a:off x="1596044" y="798974"/>
            <a:ext cx="9460140" cy="4658826"/>
          </a:xfrm>
        </p:spPr>
        <p:txBody>
          <a:bodyPr>
            <a:normAutofit/>
          </a:bodyPr>
          <a:lstStyle/>
          <a:p>
            <a:pPr marL="0" indent="0" algn="ctr">
              <a:buNone/>
            </a:pPr>
            <a:r>
              <a:rPr lang="en-US" sz="4000" dirty="0"/>
              <a:t>Sabbath should look, feel and sound different! </a:t>
            </a:r>
          </a:p>
          <a:p>
            <a:pPr marL="0" indent="0" algn="ctr">
              <a:buNone/>
            </a:pPr>
            <a:r>
              <a:rPr lang="en-US" sz="4000" dirty="0"/>
              <a:t>Sabbath was meant to be a joy!!</a:t>
            </a:r>
          </a:p>
        </p:txBody>
      </p:sp>
      <p:pic>
        <p:nvPicPr>
          <p:cNvPr id="3" name="Picture 2" descr="Adventurer Club NAD official site">
            <a:hlinkClick r:id="rId3"/>
            <a:extLst>
              <a:ext uri="{FF2B5EF4-FFF2-40B4-BE49-F238E27FC236}">
                <a16:creationId xmlns:a16="http://schemas.microsoft.com/office/drawing/2014/main" id="{6BAF3A41-A64E-9F4A-9AC1-953B9E6E6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0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96E9-74B8-4C24-9391-472BA097EB5C}"/>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rPr>
              <a:t>DISCUSSION</a:t>
            </a:r>
            <a:endParaRPr lang="en-US" dirty="0"/>
          </a:p>
        </p:txBody>
      </p:sp>
      <p:sp>
        <p:nvSpPr>
          <p:cNvPr id="3" name="Content Placeholder 2">
            <a:extLst>
              <a:ext uri="{FF2B5EF4-FFF2-40B4-BE49-F238E27FC236}">
                <a16:creationId xmlns:a16="http://schemas.microsoft.com/office/drawing/2014/main" id="{CF7F562A-854F-4439-A818-443392BFA578}"/>
              </a:ext>
            </a:extLst>
          </p:cNvPr>
          <p:cNvSpPr>
            <a:spLocks noGrp="1"/>
          </p:cNvSpPr>
          <p:nvPr>
            <p:ph idx="1"/>
          </p:nvPr>
        </p:nvSpPr>
        <p:spPr/>
        <p:txBody>
          <a:bodyPr>
            <a:normAutofit/>
          </a:bodyPr>
          <a:lstStyle/>
          <a:p>
            <a:pPr marL="0" indent="0">
              <a:buNone/>
            </a:pPr>
            <a:r>
              <a:rPr lang="en-US" sz="3200" dirty="0"/>
              <a:t>Can Socials include games that are not Bible based?</a:t>
            </a:r>
          </a:p>
          <a:p>
            <a:pPr marL="0" indent="0">
              <a:buNone/>
            </a:pPr>
            <a:endParaRPr lang="en-US" sz="1050" dirty="0"/>
          </a:p>
          <a:p>
            <a:pPr marL="0" indent="0">
              <a:buNone/>
            </a:pPr>
            <a:r>
              <a:rPr lang="en-US" sz="3200" dirty="0"/>
              <a:t>Should some socials be visitor focused and other member focused?  Does it matter? Why?</a:t>
            </a:r>
          </a:p>
          <a:p>
            <a:pPr marL="0" indent="0">
              <a:buNone/>
            </a:pPr>
            <a:endParaRPr lang="en-US" sz="800" dirty="0"/>
          </a:p>
          <a:p>
            <a:pPr marL="0" indent="0">
              <a:buNone/>
            </a:pPr>
            <a:r>
              <a:rPr lang="en-US" sz="3200" dirty="0"/>
              <a:t>Share a successful social event that your church held</a:t>
            </a:r>
            <a:endParaRPr lang="en-US" sz="2800" dirty="0"/>
          </a:p>
          <a:p>
            <a:endParaRPr lang="en-US" dirty="0"/>
          </a:p>
        </p:txBody>
      </p:sp>
      <p:pic>
        <p:nvPicPr>
          <p:cNvPr id="4" name="Picture 3" descr="Adventurer Club NAD official site">
            <a:hlinkClick r:id="rId2"/>
            <a:extLst>
              <a:ext uri="{FF2B5EF4-FFF2-40B4-BE49-F238E27FC236}">
                <a16:creationId xmlns:a16="http://schemas.microsoft.com/office/drawing/2014/main" id="{1AD6B083-5BC2-D04E-826F-C358F6212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4728" y="554502"/>
            <a:ext cx="1469929" cy="13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35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CD89C3C-95F4-4817-8A4D-4DED09A14263}"/>
              </a:ext>
            </a:extLst>
          </p:cNvPr>
          <p:cNvSpPr>
            <a:spLocks noGrp="1"/>
          </p:cNvSpPr>
          <p:nvPr>
            <p:ph type="title"/>
          </p:nvPr>
        </p:nvSpPr>
        <p:spPr>
          <a:xfrm>
            <a:off x="1801559" y="715105"/>
            <a:ext cx="8229600" cy="1143000"/>
          </a:xfrm>
        </p:spPr>
        <p:txBody>
          <a:bodyPr/>
          <a:lstStyle/>
          <a:p>
            <a:pPr eaLnBrk="1" hangingPunct="1"/>
            <a:r>
              <a:rPr lang="en-US" altLang="en-US" sz="3600" b="1" dirty="0"/>
              <a:t>THANK</a:t>
            </a:r>
            <a:r>
              <a:rPr lang="en-US" altLang="en-US" sz="3600" b="1" dirty="0">
                <a:latin typeface="Palatino Linotype" panose="02040502050505030304" pitchFamily="18" charset="0"/>
              </a:rPr>
              <a:t> YOU!</a:t>
            </a:r>
          </a:p>
        </p:txBody>
      </p:sp>
      <p:sp>
        <p:nvSpPr>
          <p:cNvPr id="7" name="Content Placeholder 2">
            <a:extLst>
              <a:ext uri="{FF2B5EF4-FFF2-40B4-BE49-F238E27FC236}">
                <a16:creationId xmlns:a16="http://schemas.microsoft.com/office/drawing/2014/main" id="{0C7C23FF-C914-46A4-9C70-C1F67E161A76}"/>
              </a:ext>
            </a:extLst>
          </p:cNvPr>
          <p:cNvSpPr txBox="1">
            <a:spLocks/>
          </p:cNvSpPr>
          <p:nvPr/>
        </p:nvSpPr>
        <p:spPr>
          <a:xfrm>
            <a:off x="1981200" y="1295400"/>
            <a:ext cx="8229600" cy="3971544"/>
          </a:xfrm>
          <a:prstGeom prst="rect">
            <a:avLst/>
          </a:prstGeom>
        </p:spPr>
        <p:txBody>
          <a:bodyPr/>
          <a:lstStyle/>
          <a:p>
            <a:pPr marL="342900" indent="-34290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9" name="Content Placeholder 2">
            <a:extLst>
              <a:ext uri="{FF2B5EF4-FFF2-40B4-BE49-F238E27FC236}">
                <a16:creationId xmlns:a16="http://schemas.microsoft.com/office/drawing/2014/main" id="{9D27EE1B-191A-418B-8C01-E98A118C007E}"/>
              </a:ext>
            </a:extLst>
          </p:cNvPr>
          <p:cNvSpPr txBox="1">
            <a:spLocks/>
          </p:cNvSpPr>
          <p:nvPr/>
        </p:nvSpPr>
        <p:spPr>
          <a:xfrm>
            <a:off x="1981200" y="2420810"/>
            <a:ext cx="8229600" cy="2702179"/>
          </a:xfrm>
          <a:prstGeom prst="rect">
            <a:avLst/>
          </a:prstGeom>
        </p:spPr>
        <p:txBody>
          <a:bodyPr/>
          <a:lstStyle/>
          <a:p>
            <a:pPr marL="342900" lvl="1" indent="-342900" algn="ctr" eaLnBrk="1" hangingPunct="1">
              <a:spcBef>
                <a:spcPct val="20000"/>
              </a:spcBef>
              <a:defRPr/>
            </a:pPr>
            <a:r>
              <a:rPr lang="en-US" sz="3200" b="1" dirty="0">
                <a:latin typeface="Trajan Pro" panose="02020502050506020301" pitchFamily="18" charset="0"/>
              </a:rPr>
              <a:t>Contact Information</a:t>
            </a:r>
          </a:p>
          <a:p>
            <a:pPr marL="342900" lvl="1" indent="-342900" algn="ctr" eaLnBrk="1" hangingPunct="1">
              <a:spcBef>
                <a:spcPct val="20000"/>
              </a:spcBef>
              <a:defRPr/>
            </a:pPr>
            <a:endParaRPr lang="en-US" sz="2000" b="1" dirty="0">
              <a:latin typeface="Trajan Pro" panose="02020502050506020301" pitchFamily="18" charset="0"/>
            </a:endParaRPr>
          </a:p>
          <a:p>
            <a:pPr marL="342900" lvl="1" indent="-342900" algn="ctr" eaLnBrk="1" hangingPunct="1">
              <a:spcBef>
                <a:spcPct val="20000"/>
              </a:spcBef>
              <a:defRPr/>
            </a:pPr>
            <a:r>
              <a:rPr lang="en-US" sz="3200" b="1" dirty="0" err="1">
                <a:latin typeface="Trajan Pro" panose="02020502050506020301" pitchFamily="18" charset="0"/>
              </a:rPr>
              <a:t>Ayanna</a:t>
            </a:r>
            <a:r>
              <a:rPr lang="en-US" sz="3200" b="1" dirty="0">
                <a:latin typeface="Trajan Pro" panose="02020502050506020301" pitchFamily="18" charset="0"/>
              </a:rPr>
              <a:t> Harrison</a:t>
            </a:r>
          </a:p>
          <a:p>
            <a:pPr marL="342900" lvl="1" indent="-342900" algn="ctr" eaLnBrk="1" hangingPunct="1">
              <a:spcBef>
                <a:spcPct val="20000"/>
              </a:spcBef>
              <a:defRPr/>
            </a:pPr>
            <a:r>
              <a:rPr lang="en-US" sz="3200" b="1" dirty="0">
                <a:latin typeface="Trajan Pro" panose="02020502050506020301" pitchFamily="18" charset="0"/>
                <a:hlinkClick r:id="rId3"/>
              </a:rPr>
              <a:t>ayanna.harrison@outlook.com</a:t>
            </a:r>
            <a:endParaRPr lang="en-US" sz="3200" b="1"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algn="ctr" eaLnBrk="1" hangingPunct="1">
              <a:spcBef>
                <a:spcPct val="20000"/>
              </a:spcBef>
              <a:defRPr/>
            </a:pPr>
            <a:endParaRPr lang="en-US" sz="3200" b="1" u="sng"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eaLnBrk="1" hangingPunct="1">
              <a:spcBef>
                <a:spcPct val="20000"/>
              </a:spcBef>
              <a:buFont typeface="Arial" charset="0"/>
              <a:buChar char="•"/>
              <a:defRPr/>
            </a:pPr>
            <a:endParaRPr lang="en-US" sz="3200" b="1" dirty="0">
              <a:latin typeface="Trajan Pro" panose="02020502050506020301" pitchFamily="18" charset="0"/>
            </a:endParaRPr>
          </a:p>
          <a:p>
            <a:pPr marL="342900" lvl="1" indent="-342900" eaLnBrk="1" hangingPunct="1">
              <a:spcBef>
                <a:spcPct val="20000"/>
              </a:spcBef>
              <a:buFont typeface="Arial" charset="0"/>
              <a:buChar char="•"/>
              <a:defRPr/>
            </a:pPr>
            <a:endParaRPr lang="en-US" sz="2200" b="1" dirty="0">
              <a:latin typeface="Trajan Pro" panose="02020502050506020301" pitchFamily="18" charset="0"/>
            </a:endParaRPr>
          </a:p>
          <a:p>
            <a:pPr marL="342900" indent="-342900" eaLnBrk="1" hangingPunct="1">
              <a:spcBef>
                <a:spcPct val="20000"/>
              </a:spcBef>
              <a:buFont typeface="Arial" charset="0"/>
              <a:buChar char="•"/>
              <a:defRPr/>
            </a:pPr>
            <a:endParaRPr lang="en-US" sz="2200" b="1" dirty="0">
              <a:latin typeface="Trajan Pro" panose="02020502050506020301" pitchFamily="18" charset="0"/>
            </a:endParaRPr>
          </a:p>
          <a:p>
            <a:pPr marL="742950" lvl="1" indent="-285750" eaLnBrk="1" hangingPunct="1">
              <a:spcBef>
                <a:spcPct val="20000"/>
              </a:spcBef>
              <a:defRPr/>
            </a:pPr>
            <a:endParaRPr lang="en-US" sz="2200" b="1" dirty="0">
              <a:latin typeface="Trajan Pro" panose="02020502050506020301" pitchFamily="18" charset="0"/>
            </a:endParaRPr>
          </a:p>
          <a:p>
            <a:pPr marL="742950" lvl="1" indent="-285750" eaLnBrk="1" hangingPunct="1">
              <a:spcBef>
                <a:spcPct val="20000"/>
              </a:spcBef>
              <a:defRPr/>
            </a:pPr>
            <a:endParaRPr lang="en-US" sz="2800" dirty="0">
              <a:latin typeface="Trajan Pro" panose="02020502050506020301" pitchFamily="18" charset="0"/>
            </a:endParaRPr>
          </a:p>
          <a:p>
            <a:pPr marL="342900" indent="-342900" eaLnBrk="1" hangingPunct="1">
              <a:spcBef>
                <a:spcPct val="20000"/>
              </a:spcBef>
              <a:buFont typeface="Arial" charset="0"/>
              <a:buChar char="•"/>
              <a:defRPr/>
            </a:pPr>
            <a:endParaRPr lang="en-US" sz="3200" dirty="0">
              <a:latin typeface="Trajan Pro" panose="02020502050506020301" pitchFamily="18" charset="0"/>
            </a:endParaRPr>
          </a:p>
        </p:txBody>
      </p:sp>
      <p:pic>
        <p:nvPicPr>
          <p:cNvPr id="74757" name="Picture 2" descr="Adventurer Club NAD official site">
            <a:hlinkClick r:id="rId4"/>
            <a:extLst>
              <a:ext uri="{FF2B5EF4-FFF2-40B4-BE49-F238E27FC236}">
                <a16:creationId xmlns:a16="http://schemas.microsoft.com/office/drawing/2014/main" id="{126FADFA-6805-493F-AF19-6468CBA12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9676-06C5-4661-A391-7856E14BD268}"/>
              </a:ext>
            </a:extLst>
          </p:cNvPr>
          <p:cNvSpPr>
            <a:spLocks noGrp="1"/>
          </p:cNvSpPr>
          <p:nvPr>
            <p:ph type="title"/>
          </p:nvPr>
        </p:nvSpPr>
        <p:spPr>
          <a:xfrm>
            <a:off x="1534696" y="804519"/>
            <a:ext cx="9520158" cy="1049235"/>
          </a:xfrm>
        </p:spPr>
        <p:txBody>
          <a:bodyPr>
            <a:normAutofit/>
          </a:bodyPr>
          <a:lstStyle/>
          <a:p>
            <a:r>
              <a:rPr lang="en-US" dirty="0"/>
              <a:t>Bible Alphabet Rules</a:t>
            </a:r>
          </a:p>
        </p:txBody>
      </p:sp>
      <p:grpSp>
        <p:nvGrpSpPr>
          <p:cNvPr id="9" name="Group 8">
            <a:extLst>
              <a:ext uri="{FF2B5EF4-FFF2-40B4-BE49-F238E27FC236}">
                <a16:creationId xmlns:a16="http://schemas.microsoft.com/office/drawing/2014/main" id="{DDCAF428-F1A6-48A8-9E14-4D90351AED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4695" y="2182138"/>
            <a:ext cx="3413507" cy="3290538"/>
            <a:chOff x="1534695" y="2182138"/>
            <a:chExt cx="3413507" cy="3290538"/>
          </a:xfrm>
        </p:grpSpPr>
        <p:sp>
          <p:nvSpPr>
            <p:cNvPr id="10" name="Rectangle 9">
              <a:extLst>
                <a:ext uri="{FF2B5EF4-FFF2-40B4-BE49-F238E27FC236}">
                  <a16:creationId xmlns:a16="http://schemas.microsoft.com/office/drawing/2014/main" id="{5B3FDEE0-0A47-4D47-A854-D3E924C15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34695" y="2182138"/>
              <a:ext cx="3413507" cy="3290538"/>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D3AAF-7E6A-437F-8ECD-3CFB0BE5F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3658" y="2341260"/>
              <a:ext cx="3100817" cy="2970886"/>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Adventurer Club NAD official site">
            <a:hlinkClick r:id="rId2"/>
            <a:extLst>
              <a:ext uri="{FF2B5EF4-FFF2-40B4-BE49-F238E27FC236}">
                <a16:creationId xmlns:a16="http://schemas.microsoft.com/office/drawing/2014/main" id="{4D4EA9AF-A0CB-2A44-A7E9-8DDA1129F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7" r="2307" b="1"/>
          <a:stretch/>
        </p:blipFill>
        <p:spPr bwMode="auto">
          <a:xfrm>
            <a:off x="2009561" y="2662991"/>
            <a:ext cx="2453183" cy="23296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26DFCE5-D8D0-4CF9-A5F2-A6B3E6CA64A9}"/>
              </a:ext>
            </a:extLst>
          </p:cNvPr>
          <p:cNvSpPr>
            <a:spLocks noGrp="1"/>
          </p:cNvSpPr>
          <p:nvPr>
            <p:ph idx="1"/>
          </p:nvPr>
        </p:nvSpPr>
        <p:spPr>
          <a:xfrm>
            <a:off x="5430418" y="2182137"/>
            <a:ext cx="5624435" cy="3284210"/>
          </a:xfrm>
        </p:spPr>
        <p:txBody>
          <a:bodyPr>
            <a:normAutofit/>
          </a:bodyPr>
          <a:lstStyle/>
          <a:p>
            <a:r>
              <a:rPr lang="en-US" dirty="0"/>
              <a:t>Not allowed to use your Bible (electronic or paper)</a:t>
            </a:r>
          </a:p>
          <a:p>
            <a:r>
              <a:rPr lang="en-US" dirty="0"/>
              <a:t>Five minutes </a:t>
            </a:r>
          </a:p>
          <a:p>
            <a:r>
              <a:rPr lang="en-US" dirty="0"/>
              <a:t>List </a:t>
            </a:r>
            <a:r>
              <a:rPr lang="en-US" b="1" i="1" dirty="0"/>
              <a:t>names</a:t>
            </a:r>
            <a:r>
              <a:rPr lang="en-US" dirty="0"/>
              <a:t> from the Bible that start with the letter…</a:t>
            </a:r>
          </a:p>
          <a:p>
            <a:pPr marL="0" indent="0">
              <a:buNone/>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683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556F-A1D8-46C2-A10C-6A777473C4E0}"/>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rPr>
              <a:t>DISCUSSION</a:t>
            </a:r>
            <a:endParaRPr lang="en-US" dirty="0"/>
          </a:p>
        </p:txBody>
      </p:sp>
      <p:sp>
        <p:nvSpPr>
          <p:cNvPr id="4" name="Content Placeholder 3">
            <a:extLst>
              <a:ext uri="{FF2B5EF4-FFF2-40B4-BE49-F238E27FC236}">
                <a16:creationId xmlns:a16="http://schemas.microsoft.com/office/drawing/2014/main" id="{79D2DF72-C701-403D-A0C0-BBE99C047AA7}"/>
              </a:ext>
            </a:extLst>
          </p:cNvPr>
          <p:cNvSpPr>
            <a:spLocks noGrp="1"/>
          </p:cNvSpPr>
          <p:nvPr>
            <p:ph idx="1"/>
          </p:nvPr>
        </p:nvSpPr>
        <p:spPr/>
        <p:txBody>
          <a:bodyPr>
            <a:normAutofit fontScale="85000" lnSpcReduction="10000"/>
          </a:bodyPr>
          <a:lstStyle/>
          <a:p>
            <a:pPr marL="0" indent="0">
              <a:buNone/>
            </a:pPr>
            <a:r>
              <a:rPr lang="en-US" sz="4000" dirty="0"/>
              <a:t>Is their a “fun” limit on Sabbath? Explain</a:t>
            </a:r>
          </a:p>
          <a:p>
            <a:pPr marL="0" indent="0">
              <a:buNone/>
            </a:pPr>
            <a:endParaRPr lang="en-US" sz="1200" dirty="0"/>
          </a:p>
          <a:p>
            <a:pPr marL="0" indent="0">
              <a:buNone/>
            </a:pPr>
            <a:r>
              <a:rPr lang="en-US" sz="4000" dirty="0"/>
              <a:t>What activities did you do as a child on the Sabbath? </a:t>
            </a:r>
          </a:p>
          <a:p>
            <a:pPr marL="0" indent="0">
              <a:buNone/>
            </a:pPr>
            <a:endParaRPr lang="en-US" sz="900" dirty="0"/>
          </a:p>
          <a:p>
            <a:pPr marL="0" indent="0">
              <a:buNone/>
            </a:pPr>
            <a:r>
              <a:rPr lang="en-US" sz="4000" dirty="0"/>
              <a:t>Sabbath, restriction or renewal? Does one focus cause more harm? Explain </a:t>
            </a:r>
            <a:endParaRPr lang="en-US" sz="3600" dirty="0"/>
          </a:p>
        </p:txBody>
      </p:sp>
      <p:pic>
        <p:nvPicPr>
          <p:cNvPr id="5" name="Picture 4" descr="Adventurer Club NAD official site">
            <a:hlinkClick r:id="rId2"/>
            <a:extLst>
              <a:ext uri="{FF2B5EF4-FFF2-40B4-BE49-F238E27FC236}">
                <a16:creationId xmlns:a16="http://schemas.microsoft.com/office/drawing/2014/main" id="{C0E64E08-3F8B-044F-AF7B-6812A02B2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092" y="554502"/>
            <a:ext cx="1846566" cy="16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01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5" name="Picture 74">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7" name="Straight Connector 76">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81" name="Rectangle 8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2">
            <a:extLst>
              <a:ext uri="{FF2B5EF4-FFF2-40B4-BE49-F238E27FC236}">
                <a16:creationId xmlns:a16="http://schemas.microsoft.com/office/drawing/2014/main" id="{2B912956-5787-4DED-AF93-FA2F4B93D683}"/>
              </a:ext>
            </a:extLst>
          </p:cNvPr>
          <p:cNvSpPr>
            <a:spLocks noChangeArrowheads="1"/>
          </p:cNvSpPr>
          <p:nvPr/>
        </p:nvSpPr>
        <p:spPr bwMode="auto">
          <a:xfrm>
            <a:off x="4705594" y="378372"/>
            <a:ext cx="7202243" cy="6064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a:lnSpc>
                <a:spcPct val="120000"/>
              </a:lnSpc>
              <a:spcAft>
                <a:spcPts val="600"/>
              </a:spcAft>
              <a:buClr>
                <a:schemeClr val="accent1"/>
              </a:buClr>
              <a:buSzPct val="100000"/>
              <a:buFont typeface="Arial" panose="020B0604020202020204" pitchFamily="34" charset="0"/>
              <a:buChar char="•"/>
              <a:defRPr/>
            </a:pPr>
            <a:endParaRPr lang="en-US" altLang="en-US" dirty="0">
              <a:latin typeface="+mn-lt"/>
              <a:cs typeface="+mn-cs"/>
            </a:endParaRPr>
          </a:p>
          <a:p>
            <a:pPr defTabSz="914400">
              <a:lnSpc>
                <a:spcPct val="120000"/>
              </a:lnSpc>
              <a:spcAft>
                <a:spcPts val="600"/>
              </a:spcAft>
              <a:buClr>
                <a:schemeClr val="accent1"/>
              </a:buClr>
              <a:buSzPct val="100000"/>
              <a:defRPr/>
            </a:pPr>
            <a:r>
              <a:rPr lang="en-US" altLang="en-US" sz="2400" dirty="0">
                <a:latin typeface="+mn-lt"/>
                <a:cs typeface="+mn-cs"/>
              </a:rPr>
              <a:t>If you keep your feet from breaking the Sabbath and from doing as you please on My Holy day. If you call the Sabbath a delight and the Lord’s holy day honorable, and if you honor it by not going your own way and not doing as you please or speaking idle words, then you will find your joy in the Lord, and I will cause you to ride in triumph on the heights of the land and to feast on the inheritance  of your father Jacob “For the mouth of the Lord has spoken</a:t>
            </a:r>
          </a:p>
          <a:p>
            <a:pPr defTabSz="914400">
              <a:lnSpc>
                <a:spcPct val="120000"/>
              </a:lnSpc>
              <a:spcAft>
                <a:spcPts val="600"/>
              </a:spcAft>
              <a:buClr>
                <a:schemeClr val="accent1"/>
              </a:buClr>
              <a:buSzPct val="100000"/>
              <a:defRPr/>
            </a:pPr>
            <a:endParaRPr lang="en-US" altLang="en-US" sz="2400" dirty="0">
              <a:latin typeface="+mn-lt"/>
              <a:cs typeface="+mn-cs"/>
            </a:endParaRPr>
          </a:p>
          <a:p>
            <a:pPr defTabSz="914400">
              <a:lnSpc>
                <a:spcPct val="120000"/>
              </a:lnSpc>
              <a:spcAft>
                <a:spcPts val="600"/>
              </a:spcAft>
              <a:buClr>
                <a:schemeClr val="accent1"/>
              </a:buClr>
              <a:buSzPct val="100000"/>
              <a:defRPr/>
            </a:pPr>
            <a:r>
              <a:rPr lang="en-US" altLang="en-US" sz="2400" b="1" dirty="0">
                <a:latin typeface="+mn-lt"/>
                <a:cs typeface="+mn-cs"/>
              </a:rPr>
              <a:t>Isaiah 58:13-14</a:t>
            </a:r>
          </a:p>
          <a:p>
            <a:pPr indent="-228600" defTabSz="914400">
              <a:lnSpc>
                <a:spcPct val="120000"/>
              </a:lnSpc>
              <a:spcAft>
                <a:spcPts val="600"/>
              </a:spcAft>
              <a:buClr>
                <a:schemeClr val="accent1"/>
              </a:buClr>
              <a:buSzPct val="100000"/>
              <a:buFont typeface="Arial" panose="020B0604020202020204" pitchFamily="34" charset="0"/>
              <a:buChar char="•"/>
              <a:defRPr/>
            </a:pPr>
            <a:endParaRPr lang="en-US" altLang="en-US" dirty="0">
              <a:latin typeface="+mn-lt"/>
              <a:cs typeface="+mn-cs"/>
            </a:endParaRPr>
          </a:p>
        </p:txBody>
      </p:sp>
      <p:pic>
        <p:nvPicPr>
          <p:cNvPr id="12292" name="Picture 2" descr="Adventurer Club NAD official site">
            <a:hlinkClick r:id="rId4"/>
            <a:extLst>
              <a:ext uri="{FF2B5EF4-FFF2-40B4-BE49-F238E27FC236}">
                <a16:creationId xmlns:a16="http://schemas.microsoft.com/office/drawing/2014/main" id="{9D65A348-D161-426C-A368-437CC94AE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08" y="1866141"/>
            <a:ext cx="2475909" cy="227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 calcmode="lin" valueType="num">
                                      <p:cBhvr additive="base">
                                        <p:cTn id="13"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9" name="Picture 138">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41" name="Straight Connector 140">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45" name="Rectangle 144">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62B36D47-BF19-4F59-A387-8DBEEDD3A83C}"/>
              </a:ext>
            </a:extLst>
          </p:cNvPr>
          <p:cNvSpPr>
            <a:spLocks noGrp="1"/>
          </p:cNvSpPr>
          <p:nvPr>
            <p:ph type="title"/>
          </p:nvPr>
        </p:nvSpPr>
        <p:spPr>
          <a:xfrm>
            <a:off x="1236663" y="1846723"/>
            <a:ext cx="3173482" cy="2287161"/>
          </a:xfrm>
        </p:spPr>
        <p:txBody>
          <a:bodyPr vert="horz" lIns="91440" tIns="45720" rIns="91440" bIns="45720" rtlCol="0" anchor="ctr">
            <a:normAutofit/>
          </a:bodyPr>
          <a:lstStyle/>
          <a:p>
            <a:pPr algn="ctr"/>
            <a:r>
              <a:rPr lang="en-US" altLang="en-US" sz="3200" b="0" dirty="0">
                <a:effectLst/>
                <a:latin typeface="+mj-lt"/>
              </a:rPr>
              <a:t>COMMON BELIEFS</a:t>
            </a:r>
          </a:p>
        </p:txBody>
      </p:sp>
      <p:cxnSp>
        <p:nvCxnSpPr>
          <p:cNvPr id="147" name="Straight Connector 146">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291" name="Rectangle 2">
            <a:extLst>
              <a:ext uri="{FF2B5EF4-FFF2-40B4-BE49-F238E27FC236}">
                <a16:creationId xmlns:a16="http://schemas.microsoft.com/office/drawing/2014/main" id="{2B912956-5787-4DED-AF93-FA2F4B93D683}"/>
              </a:ext>
            </a:extLst>
          </p:cNvPr>
          <p:cNvSpPr>
            <a:spLocks noChangeArrowheads="1"/>
          </p:cNvSpPr>
          <p:nvPr/>
        </p:nvSpPr>
        <p:spPr bwMode="auto">
          <a:xfrm>
            <a:off x="4885151" y="1600199"/>
            <a:ext cx="6169703" cy="42976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a:lnSpc>
                <a:spcPct val="120000"/>
              </a:lnSpc>
              <a:spcAft>
                <a:spcPts val="600"/>
              </a:spcAft>
              <a:buClr>
                <a:schemeClr val="accent1"/>
              </a:buClr>
              <a:buSzPct val="100000"/>
              <a:buFont typeface="Arial" panose="020B0604020202020204" pitchFamily="34" charset="0"/>
              <a:buChar char="•"/>
              <a:defRPr/>
            </a:pPr>
            <a:endParaRPr lang="en-US" altLang="en-US">
              <a:latin typeface="+mn-lt"/>
              <a:cs typeface="+mn-cs"/>
            </a:endParaRPr>
          </a:p>
          <a:p>
            <a:pPr marL="285750" indent="-228600" defTabSz="914400">
              <a:lnSpc>
                <a:spcPct val="120000"/>
              </a:lnSpc>
              <a:spcAft>
                <a:spcPts val="600"/>
              </a:spcAft>
              <a:buClr>
                <a:schemeClr val="accent1"/>
              </a:buClr>
              <a:buSzPct val="100000"/>
              <a:buFont typeface="Arial" panose="020B0604020202020204" pitchFamily="34" charset="0"/>
              <a:buChar char="•"/>
              <a:defRPr/>
            </a:pPr>
            <a:r>
              <a:rPr lang="en-US" altLang="en-US">
                <a:latin typeface="+mn-lt"/>
                <a:cs typeface="+mn-cs"/>
              </a:rPr>
              <a:t>The Bible says that on the Sabbath day we are not to do as we please, therefore anything pleasurable should be avoided on the Sabbath</a:t>
            </a:r>
          </a:p>
          <a:p>
            <a:pPr marL="285750" indent="-228600" defTabSz="914400">
              <a:lnSpc>
                <a:spcPct val="120000"/>
              </a:lnSpc>
              <a:spcAft>
                <a:spcPts val="600"/>
              </a:spcAft>
              <a:buClr>
                <a:schemeClr val="accent1"/>
              </a:buClr>
              <a:buSzPct val="100000"/>
              <a:buFont typeface="Arial" panose="020B0604020202020204" pitchFamily="34" charset="0"/>
              <a:buChar char="•"/>
              <a:defRPr/>
            </a:pPr>
            <a:endParaRPr lang="en-US" altLang="en-US">
              <a:latin typeface="+mn-lt"/>
              <a:cs typeface="+mn-cs"/>
            </a:endParaRPr>
          </a:p>
          <a:p>
            <a:pPr marL="285750" indent="-228600" defTabSz="914400">
              <a:lnSpc>
                <a:spcPct val="120000"/>
              </a:lnSpc>
              <a:spcAft>
                <a:spcPts val="600"/>
              </a:spcAft>
              <a:buClr>
                <a:schemeClr val="accent1"/>
              </a:buClr>
              <a:buSzPct val="100000"/>
              <a:buFont typeface="Arial" panose="020B0604020202020204" pitchFamily="34" charset="0"/>
              <a:buChar char="•"/>
              <a:defRPr/>
            </a:pPr>
            <a:r>
              <a:rPr lang="en-US" altLang="en-US">
                <a:latin typeface="+mn-lt"/>
                <a:cs typeface="+mn-cs"/>
              </a:rPr>
              <a:t>Forbids anything that would be considered “fun” </a:t>
            </a:r>
          </a:p>
          <a:p>
            <a:pPr marL="285750" indent="-228600" defTabSz="914400">
              <a:lnSpc>
                <a:spcPct val="120000"/>
              </a:lnSpc>
              <a:spcAft>
                <a:spcPts val="600"/>
              </a:spcAft>
              <a:buClr>
                <a:schemeClr val="accent1"/>
              </a:buClr>
              <a:buSzPct val="100000"/>
              <a:buFont typeface="Arial" panose="020B0604020202020204" pitchFamily="34" charset="0"/>
              <a:buChar char="•"/>
              <a:defRPr/>
            </a:pPr>
            <a:endParaRPr lang="en-US" altLang="en-US">
              <a:latin typeface="+mn-lt"/>
              <a:cs typeface="+mn-cs"/>
            </a:endParaRPr>
          </a:p>
          <a:p>
            <a:pPr marL="285750" indent="-228600" defTabSz="914400">
              <a:lnSpc>
                <a:spcPct val="120000"/>
              </a:lnSpc>
              <a:spcAft>
                <a:spcPts val="600"/>
              </a:spcAft>
              <a:buClr>
                <a:schemeClr val="accent1"/>
              </a:buClr>
              <a:buSzPct val="100000"/>
              <a:buFont typeface="Arial" panose="020B0604020202020204" pitchFamily="34" charset="0"/>
              <a:buChar char="•"/>
              <a:defRPr/>
            </a:pPr>
            <a:r>
              <a:rPr lang="en-US" altLang="en-US">
                <a:latin typeface="+mn-lt"/>
                <a:cs typeface="+mn-cs"/>
              </a:rPr>
              <a:t>Visit “</a:t>
            </a:r>
            <a:r>
              <a:rPr lang="en-US" altLang="en-US" i="1">
                <a:latin typeface="+mn-lt"/>
                <a:cs typeface="+mn-cs"/>
              </a:rPr>
              <a:t>recreational</a:t>
            </a:r>
            <a:r>
              <a:rPr lang="en-US" altLang="en-US">
                <a:latin typeface="+mn-lt"/>
                <a:cs typeface="+mn-cs"/>
              </a:rPr>
              <a:t>” settings without fully participating (Ex: Beach – can’t go in water past knees)</a:t>
            </a:r>
          </a:p>
          <a:p>
            <a:pPr indent="-228600" defTabSz="914400">
              <a:lnSpc>
                <a:spcPct val="120000"/>
              </a:lnSpc>
              <a:spcAft>
                <a:spcPts val="600"/>
              </a:spcAft>
              <a:buClr>
                <a:schemeClr val="accent1"/>
              </a:buClr>
              <a:buSzPct val="100000"/>
              <a:buFont typeface="Arial" panose="020B0604020202020204" pitchFamily="34" charset="0"/>
              <a:buChar char="•"/>
              <a:defRPr/>
            </a:pPr>
            <a:endParaRPr lang="en-US" altLang="en-US">
              <a:latin typeface="+mn-lt"/>
              <a:cs typeface="+mn-cs"/>
            </a:endParaRPr>
          </a:p>
        </p:txBody>
      </p:sp>
      <p:pic>
        <p:nvPicPr>
          <p:cNvPr id="12292" name="Picture 2" descr="Adventurer Club NAD official site">
            <a:hlinkClick r:id="rId4"/>
            <a:extLst>
              <a:ext uri="{FF2B5EF4-FFF2-40B4-BE49-F238E27FC236}">
                <a16:creationId xmlns:a16="http://schemas.microsoft.com/office/drawing/2014/main" id="{9D65A348-D161-426C-A368-437CC94AE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20" descr="Head with Gears">
            <a:extLst>
              <a:ext uri="{FF2B5EF4-FFF2-40B4-BE49-F238E27FC236}">
                <a16:creationId xmlns:a16="http://schemas.microsoft.com/office/drawing/2014/main" id="{6CAD5493-5A9D-42FF-920F-173938D368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46667" y="3981087"/>
            <a:ext cx="2153474" cy="2153474"/>
          </a:xfrm>
          <a:prstGeom prst="rect">
            <a:avLst/>
          </a:prstGeom>
        </p:spPr>
      </p:pic>
    </p:spTree>
    <p:extLst>
      <p:ext uri="{BB962C8B-B14F-4D97-AF65-F5344CB8AC3E}">
        <p14:creationId xmlns:p14="http://schemas.microsoft.com/office/powerpoint/2010/main" val="192257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9B153D5-13CB-4964-BE4D-28B147DBC50E}"/>
              </a:ext>
            </a:extLst>
          </p:cNvPr>
          <p:cNvSpPr txBox="1">
            <a:spLocks/>
          </p:cNvSpPr>
          <p:nvPr/>
        </p:nvSpPr>
        <p:spPr>
          <a:xfrm>
            <a:off x="1981200" y="1295400"/>
            <a:ext cx="8229600" cy="4953000"/>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14340" name="Rectangle 2">
            <a:extLst>
              <a:ext uri="{FF2B5EF4-FFF2-40B4-BE49-F238E27FC236}">
                <a16:creationId xmlns:a16="http://schemas.microsoft.com/office/drawing/2014/main" id="{3E18E830-A26E-4634-ABA6-41ADB2E1CBC6}"/>
              </a:ext>
            </a:extLst>
          </p:cNvPr>
          <p:cNvSpPr>
            <a:spLocks noChangeArrowheads="1"/>
          </p:cNvSpPr>
          <p:nvPr/>
        </p:nvSpPr>
        <p:spPr bwMode="auto">
          <a:xfrm>
            <a:off x="1509618" y="1893912"/>
            <a:ext cx="10117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endParaRPr lang="en-US" altLang="en-US" sz="2000" dirty="0">
              <a:latin typeface="Palatino Linotype" panose="02040502050505030304" pitchFamily="18" charset="0"/>
            </a:endParaRPr>
          </a:p>
          <a:p>
            <a:pPr eaLnBrk="1" hangingPunct="1">
              <a:spcBef>
                <a:spcPct val="0"/>
              </a:spcBef>
              <a:buFontTx/>
              <a:buNone/>
            </a:pPr>
            <a:endParaRPr lang="en-US" altLang="en-US" sz="2000" dirty="0">
              <a:latin typeface="Palatino Linotype" panose="02040502050505030304" pitchFamily="18" charset="0"/>
            </a:endParaRPr>
          </a:p>
        </p:txBody>
      </p:sp>
      <p:pic>
        <p:nvPicPr>
          <p:cNvPr id="14341" name="Picture 2" descr="Adventurer Club NAD official site">
            <a:hlinkClick r:id="rId3"/>
            <a:extLst>
              <a:ext uri="{FF2B5EF4-FFF2-40B4-BE49-F238E27FC236}">
                <a16:creationId xmlns:a16="http://schemas.microsoft.com/office/drawing/2014/main" id="{B807D2A3-F9FE-4612-892F-74576E8DC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FBAAAD7-23FC-479E-B724-D2F893210277}"/>
              </a:ext>
            </a:extLst>
          </p:cNvPr>
          <p:cNvSpPr>
            <a:spLocks noGrp="1"/>
          </p:cNvSpPr>
          <p:nvPr>
            <p:ph type="title"/>
          </p:nvPr>
        </p:nvSpPr>
        <p:spPr/>
        <p:txBody>
          <a:bodyPr>
            <a:normAutofit/>
          </a:bodyPr>
          <a:lstStyle/>
          <a:p>
            <a:pPr eaLnBrk="1" hangingPunct="1"/>
            <a:r>
              <a:rPr lang="en-US" altLang="en-US" dirty="0">
                <a:latin typeface="Palatino Linotype" panose="02040502050505030304" pitchFamily="18" charset="0"/>
              </a:rPr>
              <a:t>UNDERSTANDING THE TEXT</a:t>
            </a:r>
          </a:p>
        </p:txBody>
      </p:sp>
      <p:sp>
        <p:nvSpPr>
          <p:cNvPr id="3" name="Content Placeholder 2">
            <a:extLst>
              <a:ext uri="{FF2B5EF4-FFF2-40B4-BE49-F238E27FC236}">
                <a16:creationId xmlns:a16="http://schemas.microsoft.com/office/drawing/2014/main" id="{C62235A1-4140-4289-988F-393246A4434C}"/>
              </a:ext>
            </a:extLst>
          </p:cNvPr>
          <p:cNvSpPr>
            <a:spLocks noGrp="1"/>
          </p:cNvSpPr>
          <p:nvPr>
            <p:ph idx="1"/>
          </p:nvPr>
        </p:nvSpPr>
        <p:spPr>
          <a:xfrm>
            <a:off x="1534696" y="2015732"/>
            <a:ext cx="9520158" cy="4037749"/>
          </a:xfrm>
        </p:spPr>
        <p:txBody>
          <a:bodyPr>
            <a:normAutofit fontScale="55000" lnSpcReduction="20000"/>
          </a:bodyPr>
          <a:lstStyle/>
          <a:p>
            <a:r>
              <a:rPr lang="en-US" sz="4200" dirty="0"/>
              <a:t>It was Part of a much larger message for the nation of Israel</a:t>
            </a:r>
          </a:p>
          <a:p>
            <a:r>
              <a:rPr lang="en-US" sz="4200" dirty="0"/>
              <a:t>Message of rebuke to Israel from God for being hypocrites</a:t>
            </a:r>
          </a:p>
          <a:p>
            <a:r>
              <a:rPr lang="en-US" sz="4200" dirty="0"/>
              <a:t>Acting religious (all proper rituals) but their hearts were not with God</a:t>
            </a:r>
          </a:p>
          <a:p>
            <a:r>
              <a:rPr lang="en-US" sz="4200" dirty="0"/>
              <a:t>God’s blessings was not on Israel</a:t>
            </a:r>
          </a:p>
          <a:p>
            <a:r>
              <a:rPr lang="en-US" sz="4200" dirty="0"/>
              <a:t>Israelites became upset: “Why have we fasted?”  “We have been faithful”</a:t>
            </a:r>
          </a:p>
          <a:p>
            <a:r>
              <a:rPr lang="en-US" sz="4200" dirty="0"/>
              <a:t>God answers: “Yet on the day of your fasting, you do as you please and exploit all your workers”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AA16B40-BFBE-4A7A-A87D-393DD1AA4B10}"/>
              </a:ext>
            </a:extLst>
          </p:cNvPr>
          <p:cNvSpPr>
            <a:spLocks noGrp="1"/>
          </p:cNvSpPr>
          <p:nvPr>
            <p:ph type="title"/>
          </p:nvPr>
        </p:nvSpPr>
        <p:spPr/>
        <p:txBody>
          <a:bodyPr>
            <a:normAutofit/>
          </a:bodyPr>
          <a:lstStyle/>
          <a:p>
            <a:pPr eaLnBrk="1" hangingPunct="1"/>
            <a:r>
              <a:rPr lang="en-US" altLang="en-US" dirty="0">
                <a:latin typeface="Palatino Linotype" panose="02040502050505030304" pitchFamily="18" charset="0"/>
              </a:rPr>
              <a:t>UNDERSTANDING THE TEXT</a:t>
            </a:r>
          </a:p>
        </p:txBody>
      </p:sp>
      <p:sp>
        <p:nvSpPr>
          <p:cNvPr id="3" name="Content Placeholder 2">
            <a:extLst>
              <a:ext uri="{FF2B5EF4-FFF2-40B4-BE49-F238E27FC236}">
                <a16:creationId xmlns:a16="http://schemas.microsoft.com/office/drawing/2014/main" id="{6A1416A4-5D46-4988-9C3A-B48DCB118B86}"/>
              </a:ext>
            </a:extLst>
          </p:cNvPr>
          <p:cNvSpPr>
            <a:spLocks noGrp="1"/>
          </p:cNvSpPr>
          <p:nvPr>
            <p:ph idx="1"/>
          </p:nvPr>
        </p:nvSpPr>
        <p:spPr/>
        <p:txBody>
          <a:bodyPr>
            <a:normAutofit fontScale="70000" lnSpcReduction="20000"/>
          </a:bodyPr>
          <a:lstStyle/>
          <a:p>
            <a:pPr marL="0" indent="0">
              <a:buNone/>
            </a:pPr>
            <a:r>
              <a:rPr lang="en-US" dirty="0"/>
              <a:t>Text key elements:</a:t>
            </a:r>
          </a:p>
          <a:p>
            <a:r>
              <a:rPr lang="en-US" dirty="0"/>
              <a:t>Religious Activity - Israelites were fasting (religious activity)</a:t>
            </a:r>
          </a:p>
          <a:p>
            <a:r>
              <a:rPr lang="en-US" dirty="0"/>
              <a:t>Business Activity - Engaged in business with their workers</a:t>
            </a:r>
          </a:p>
          <a:p>
            <a:r>
              <a:rPr lang="en-US" dirty="0"/>
              <a:t>Criminal Activity - Exploiting their workers </a:t>
            </a:r>
          </a:p>
          <a:p>
            <a:endParaRPr lang="en-US" dirty="0"/>
          </a:p>
          <a:p>
            <a:pPr marL="0" indent="0" algn="ctr">
              <a:buNone/>
            </a:pPr>
            <a:r>
              <a:rPr lang="en-US" sz="4500" dirty="0"/>
              <a:t>God is telling the Israelites… You do religious things because you think it gives you a license to do sinful things</a:t>
            </a:r>
          </a:p>
          <a:p>
            <a:endParaRPr lang="en-US" dirty="0"/>
          </a:p>
        </p:txBody>
      </p:sp>
      <p:sp>
        <p:nvSpPr>
          <p:cNvPr id="7" name="Content Placeholder 2">
            <a:extLst>
              <a:ext uri="{FF2B5EF4-FFF2-40B4-BE49-F238E27FC236}">
                <a16:creationId xmlns:a16="http://schemas.microsoft.com/office/drawing/2014/main" id="{19B153D5-13CB-4964-BE4D-28B147DBC50E}"/>
              </a:ext>
            </a:extLst>
          </p:cNvPr>
          <p:cNvSpPr txBox="1">
            <a:spLocks/>
          </p:cNvSpPr>
          <p:nvPr/>
        </p:nvSpPr>
        <p:spPr>
          <a:xfrm>
            <a:off x="1895302" y="1363286"/>
            <a:ext cx="8315498" cy="4885113"/>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sp>
        <p:nvSpPr>
          <p:cNvPr id="14340" name="Rectangle 2">
            <a:extLst>
              <a:ext uri="{FF2B5EF4-FFF2-40B4-BE49-F238E27FC236}">
                <a16:creationId xmlns:a16="http://schemas.microsoft.com/office/drawing/2014/main" id="{3E18E830-A26E-4634-ABA6-41ADB2E1CBC6}"/>
              </a:ext>
            </a:extLst>
          </p:cNvPr>
          <p:cNvSpPr>
            <a:spLocks noChangeArrowheads="1"/>
          </p:cNvSpPr>
          <p:nvPr/>
        </p:nvSpPr>
        <p:spPr bwMode="auto">
          <a:xfrm>
            <a:off x="1509618" y="1893912"/>
            <a:ext cx="10117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en-US" altLang="en-US" sz="2000" dirty="0">
              <a:latin typeface="Palatino Linotype" panose="02040502050505030304" pitchFamily="18" charset="0"/>
            </a:endParaRPr>
          </a:p>
          <a:p>
            <a:pPr eaLnBrk="1" hangingPunct="1">
              <a:spcBef>
                <a:spcPct val="0"/>
              </a:spcBef>
              <a:buFontTx/>
              <a:buNone/>
            </a:pPr>
            <a:endParaRPr lang="en-US" altLang="en-US" sz="2000" dirty="0">
              <a:latin typeface="Palatino Linotype" panose="02040502050505030304" pitchFamily="18" charset="0"/>
            </a:endParaRPr>
          </a:p>
        </p:txBody>
      </p:sp>
      <p:pic>
        <p:nvPicPr>
          <p:cNvPr id="14341" name="Picture 2" descr="Adventurer Club NAD official site">
            <a:hlinkClick r:id="rId3"/>
            <a:extLst>
              <a:ext uri="{FF2B5EF4-FFF2-40B4-BE49-F238E27FC236}">
                <a16:creationId xmlns:a16="http://schemas.microsoft.com/office/drawing/2014/main" id="{B807D2A3-F9FE-4612-892F-74576E8DC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88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AA16B40-BFBE-4A7A-A87D-393DD1AA4B10}"/>
              </a:ext>
            </a:extLst>
          </p:cNvPr>
          <p:cNvSpPr>
            <a:spLocks noGrp="1"/>
          </p:cNvSpPr>
          <p:nvPr>
            <p:ph type="title"/>
          </p:nvPr>
        </p:nvSpPr>
        <p:spPr/>
        <p:txBody>
          <a:bodyPr>
            <a:normAutofit/>
          </a:bodyPr>
          <a:lstStyle/>
          <a:p>
            <a:pPr eaLnBrk="1" hangingPunct="1"/>
            <a:r>
              <a:rPr lang="en-US" altLang="en-US" dirty="0">
                <a:latin typeface="Palatino Linotype" panose="02040502050505030304" pitchFamily="18" charset="0"/>
              </a:rPr>
              <a:t>UNDERSTANDING THE TEXT</a:t>
            </a:r>
          </a:p>
        </p:txBody>
      </p:sp>
      <p:sp>
        <p:nvSpPr>
          <p:cNvPr id="2" name="Content Placeholder 1">
            <a:extLst>
              <a:ext uri="{FF2B5EF4-FFF2-40B4-BE49-F238E27FC236}">
                <a16:creationId xmlns:a16="http://schemas.microsoft.com/office/drawing/2014/main" id="{82C654C5-9F14-408C-BF18-E4CC9AADE613}"/>
              </a:ext>
            </a:extLst>
          </p:cNvPr>
          <p:cNvSpPr>
            <a:spLocks noGrp="1"/>
          </p:cNvSpPr>
          <p:nvPr>
            <p:ph idx="1"/>
          </p:nvPr>
        </p:nvSpPr>
        <p:spPr>
          <a:xfrm>
            <a:off x="1534696" y="2015732"/>
            <a:ext cx="9520158" cy="3848620"/>
          </a:xfrm>
        </p:spPr>
        <p:txBody>
          <a:bodyPr>
            <a:normAutofit lnSpcReduction="10000"/>
          </a:bodyPr>
          <a:lstStyle/>
          <a:p>
            <a:r>
              <a:rPr lang="en-US" dirty="0"/>
              <a:t>What does PLEASURE mean?</a:t>
            </a:r>
          </a:p>
          <a:p>
            <a:pPr lvl="1"/>
            <a:r>
              <a:rPr lang="en-US" dirty="0"/>
              <a:t>They found pleasure in their religious activities because they thought all of their pious activity gave them license to mistreat others (which they found pleasure in). </a:t>
            </a:r>
          </a:p>
          <a:p>
            <a:r>
              <a:rPr lang="en-US" dirty="0"/>
              <a:t>The “Pleasure” God is referring to in Isaiah 58 is…</a:t>
            </a:r>
          </a:p>
          <a:p>
            <a:pPr lvl="1"/>
            <a:r>
              <a:rPr lang="en-US" dirty="0"/>
              <a:t>Religious Activity, business activity, and criminal activity  - all of which were intricately related to one another in Israel </a:t>
            </a:r>
          </a:p>
          <a:p>
            <a:endParaRPr lang="en-US" dirty="0"/>
          </a:p>
        </p:txBody>
      </p:sp>
      <p:sp>
        <p:nvSpPr>
          <p:cNvPr id="7" name="Content Placeholder 2">
            <a:extLst>
              <a:ext uri="{FF2B5EF4-FFF2-40B4-BE49-F238E27FC236}">
                <a16:creationId xmlns:a16="http://schemas.microsoft.com/office/drawing/2014/main" id="{19B153D5-13CB-4964-BE4D-28B147DBC50E}"/>
              </a:ext>
            </a:extLst>
          </p:cNvPr>
          <p:cNvSpPr txBox="1">
            <a:spLocks/>
          </p:cNvSpPr>
          <p:nvPr/>
        </p:nvSpPr>
        <p:spPr>
          <a:xfrm>
            <a:off x="1895302" y="1363286"/>
            <a:ext cx="8315498" cy="4885113"/>
          </a:xfrm>
          <a:prstGeom prst="rect">
            <a:avLst/>
          </a:prstGeom>
        </p:spPr>
        <p:txBody>
          <a:bodyPr/>
          <a:lstStyle/>
          <a:p>
            <a:pPr marL="342900" lvl="1" indent="-342900" eaLnBrk="1" hangingPunct="1">
              <a:spcBef>
                <a:spcPct val="20000"/>
              </a:spcBef>
              <a:buFont typeface="Arial" charset="0"/>
              <a:buChar char="•"/>
              <a:defRPr/>
            </a:pPr>
            <a:endParaRPr lang="en-US" sz="2200" b="1" dirty="0">
              <a:latin typeface="Palatino Linotype" pitchFamily="18" charset="0"/>
              <a:cs typeface="+mn-cs"/>
            </a:endParaRPr>
          </a:p>
          <a:p>
            <a:pPr marL="342900" indent="-342900" eaLnBrk="1" hangingPunct="1">
              <a:spcBef>
                <a:spcPct val="20000"/>
              </a:spcBef>
              <a:buFont typeface="Arial" charset="0"/>
              <a:buChar char="•"/>
              <a:defRPr/>
            </a:pPr>
            <a:endParaRPr lang="en-US" sz="2200" b="1" dirty="0">
              <a:latin typeface="Palatino Linotype" pitchFamily="18" charset="0"/>
              <a:cs typeface="+mn-cs"/>
            </a:endParaRPr>
          </a:p>
          <a:p>
            <a:pPr marL="742950" lvl="1" indent="-285750" eaLnBrk="1" hangingPunct="1">
              <a:spcBef>
                <a:spcPct val="20000"/>
              </a:spcBef>
              <a:defRPr/>
            </a:pPr>
            <a:endParaRPr lang="en-US" sz="2200" b="1" dirty="0">
              <a:latin typeface="Palatino Linotype" pitchFamily="18" charset="0"/>
              <a:cs typeface="+mn-cs"/>
            </a:endParaRPr>
          </a:p>
          <a:p>
            <a:pPr marL="742950" lvl="1" indent="-285750" eaLnBrk="1" hangingPunct="1">
              <a:spcBef>
                <a:spcPct val="20000"/>
              </a:spcBef>
              <a:defRPr/>
            </a:pPr>
            <a:endParaRPr lang="en-US" sz="2800" dirty="0">
              <a:latin typeface="+mn-lt"/>
              <a:cs typeface="+mn-cs"/>
            </a:endParaRPr>
          </a:p>
          <a:p>
            <a:pPr marL="342900" indent="-342900" eaLnBrk="1" hangingPunct="1">
              <a:spcBef>
                <a:spcPct val="20000"/>
              </a:spcBef>
              <a:buFont typeface="Arial" charset="0"/>
              <a:buChar char="•"/>
              <a:defRPr/>
            </a:pPr>
            <a:endParaRPr lang="en-US" sz="3200" dirty="0">
              <a:latin typeface="+mn-lt"/>
              <a:cs typeface="+mn-cs"/>
            </a:endParaRPr>
          </a:p>
        </p:txBody>
      </p:sp>
      <p:pic>
        <p:nvPicPr>
          <p:cNvPr id="14341" name="Picture 2" descr="Adventurer Club NAD official site">
            <a:hlinkClick r:id="rId3"/>
            <a:extLst>
              <a:ext uri="{FF2B5EF4-FFF2-40B4-BE49-F238E27FC236}">
                <a16:creationId xmlns:a16="http://schemas.microsoft.com/office/drawing/2014/main" id="{B807D2A3-F9FE-4612-892F-74576E8DC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71450"/>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391483"/>
      </p:ext>
    </p:extLst>
  </p:cSld>
  <p:clrMapOvr>
    <a:masterClrMapping/>
  </p:clrMapOvr>
</p:sld>
</file>

<file path=ppt/theme/theme1.xml><?xml version="1.0" encoding="utf-8"?>
<a:theme xmlns:a="http://schemas.openxmlformats.org/drawingml/2006/main" name="Gallery">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
      <a:majorFont>
        <a:latin typeface="Trajan Pro"/>
        <a:ea typeface=""/>
        <a:cs typeface=""/>
      </a:majorFont>
      <a:minorFont>
        <a:latin typeface="Trajan Pro"/>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2159</Words>
  <Application>Microsoft Macintosh PowerPoint</Application>
  <PresentationFormat>Widescreen</PresentationFormat>
  <Paragraphs>267</Paragraphs>
  <Slides>26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Palatino Linotype</vt:lpstr>
      <vt:lpstr>Trajan Pro</vt:lpstr>
      <vt:lpstr>Gallery</vt:lpstr>
      <vt:lpstr>Planning Sabbath Fun and Social Activities</vt:lpstr>
      <vt:lpstr>Group Activity </vt:lpstr>
      <vt:lpstr>Bible Alphabet Rules</vt:lpstr>
      <vt:lpstr>DISCUSSION</vt:lpstr>
      <vt:lpstr>PowerPoint Presentation</vt:lpstr>
      <vt:lpstr>COMMON BELIEFS</vt:lpstr>
      <vt:lpstr>UNDERSTANDING THE TEXT</vt:lpstr>
      <vt:lpstr>UNDERSTANDING THE TEXT</vt:lpstr>
      <vt:lpstr>UNDERSTANDING THE TEXT</vt:lpstr>
      <vt:lpstr>UNDERSTANDING THE TEXT</vt:lpstr>
      <vt:lpstr>The ASK</vt:lpstr>
      <vt:lpstr>PowerPoint Presentation</vt:lpstr>
      <vt:lpstr>The gift of sabbath rest</vt:lpstr>
      <vt:lpstr>SABBATH FUN</vt:lpstr>
      <vt:lpstr>planning</vt:lpstr>
      <vt:lpstr>DISCUSSION</vt:lpstr>
      <vt:lpstr>Activities</vt:lpstr>
      <vt:lpstr>Kahoot</vt:lpstr>
      <vt:lpstr>SOCIAL planning </vt:lpstr>
      <vt:lpstr>SOCIALS: LOCATIONS </vt:lpstr>
      <vt:lpstr>SOCIALS: DO’s and DON’Ts  </vt:lpstr>
      <vt:lpstr>RESOURCES</vt:lpstr>
      <vt:lpstr>Recommended materials</vt:lpstr>
      <vt:lpstr>PowerPoint Presentation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Sabbath Fun and Social Activities</dc:title>
  <dc:creator>ayanna harrison</dc:creator>
  <cp:lastModifiedBy>Carl Rodriguez</cp:lastModifiedBy>
  <cp:revision>8</cp:revision>
  <dcterms:created xsi:type="dcterms:W3CDTF">2020-12-05T15:51:58Z</dcterms:created>
  <dcterms:modified xsi:type="dcterms:W3CDTF">2021-01-22T14:05:57Z</dcterms:modified>
</cp:coreProperties>
</file>