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70" r:id="rId6"/>
    <p:sldId id="257" r:id="rId7"/>
    <p:sldId id="258" r:id="rId8"/>
    <p:sldId id="259" r:id="rId9"/>
    <p:sldId id="260" r:id="rId10"/>
    <p:sldId id="262" r:id="rId11"/>
    <p:sldId id="263" r:id="rId12"/>
    <p:sldId id="264" r:id="rId13"/>
    <p:sldId id="265" r:id="rId14"/>
    <p:sldId id="266" r:id="rId15"/>
    <p:sldId id="27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4E4C"/>
    <a:srgbClr val="0A1B4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5EBA3-14E6-EC8C-8EA7-6CE65D332347}" v="49" dt="2021-01-23T02:50:27.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587" autoAdjust="0"/>
  </p:normalViewPr>
  <p:slideViewPr>
    <p:cSldViewPr>
      <p:cViewPr varScale="1">
        <p:scale>
          <a:sx n="88" d="100"/>
          <a:sy n="88" d="100"/>
        </p:scale>
        <p:origin x="2320" y="19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423D9-FD07-4B3B-998D-1F02579CDBD3}" type="datetimeFigureOut">
              <a:rPr lang="en-US" smtClean="0"/>
              <a:pPr/>
              <a:t>1/25/21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2EF41-9F64-4B28-A6EA-6BFC8769E959}" type="slidenum">
              <a:rPr lang="en-US" smtClean="0"/>
              <a:pPr/>
              <a:t>‹#›</a:t>
            </a:fld>
            <a:endParaRPr lang="en-US"/>
          </a:p>
        </p:txBody>
      </p:sp>
    </p:spTree>
    <p:extLst>
      <p:ext uri="{BB962C8B-B14F-4D97-AF65-F5344CB8AC3E}">
        <p14:creationId xmlns:p14="http://schemas.microsoft.com/office/powerpoint/2010/main" val="357706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is designed to introduce</a:t>
            </a:r>
            <a:r>
              <a:rPr lang="en-US" baseline="0" dirty="0"/>
              <a:t> </a:t>
            </a:r>
            <a:r>
              <a:rPr lang="en-US" dirty="0"/>
              <a:t>Seventh-day Adventist Church Board members</a:t>
            </a:r>
            <a:r>
              <a:rPr lang="en-US" baseline="0" dirty="0"/>
              <a:t> concerning </a:t>
            </a:r>
            <a:r>
              <a:rPr lang="en-US" dirty="0"/>
              <a:t>the challenge</a:t>
            </a:r>
            <a:r>
              <a:rPr lang="en-US" baseline="0" dirty="0"/>
              <a:t> of being PREPARED in the prevention of child abuse within our families, congregations, during church sponsored activities and the rising trend of children and youth abusing one another.</a:t>
            </a:r>
            <a:r>
              <a:rPr lang="en-US" dirty="0"/>
              <a:t> </a:t>
            </a:r>
            <a:r>
              <a:rPr lang="en-US" baseline="0" dirty="0"/>
              <a:t> This presentation will outline the proactive steps the _____________________ Conference is taking to address the tragic issue of child abuse and the actions that will help to </a:t>
            </a:r>
            <a:r>
              <a:rPr lang="en-US" dirty="0"/>
              <a:t>protect </a:t>
            </a:r>
            <a:r>
              <a:rPr lang="en-US" baseline="0" dirty="0"/>
              <a:t>children and adults from being vulnerable to harm or false accusations.</a:t>
            </a:r>
            <a:r>
              <a:rPr lang="en-US" dirty="0"/>
              <a:t> </a:t>
            </a:r>
            <a:r>
              <a:rPr lang="en-US" baseline="0" dirty="0"/>
              <a:t> We invite you to join our church leadership in the implementation of these policies and practices that will help us achieve our mission to provide safe Christ-centered ministries at all times.</a:t>
            </a:r>
            <a:endParaRPr lang="en-US" dirty="0"/>
          </a:p>
        </p:txBody>
      </p:sp>
      <p:sp>
        <p:nvSpPr>
          <p:cNvPr id="4" name="Slide Number Placeholder 3"/>
          <p:cNvSpPr>
            <a:spLocks noGrp="1"/>
          </p:cNvSpPr>
          <p:nvPr>
            <p:ph type="sldNum" sz="quarter" idx="10"/>
          </p:nvPr>
        </p:nvSpPr>
        <p:spPr/>
        <p:txBody>
          <a:bodyPr/>
          <a:lstStyle/>
          <a:p>
            <a:fld id="{2814184D-430A-4C27-B9EF-0D80875934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assist the Seventh-day Adventist Church in the conduct</a:t>
            </a:r>
            <a:r>
              <a:rPr lang="en-US" baseline="0" dirty="0"/>
              <a:t> the necessary background screening and training of all adults who interact with children in ministry, the North American Division has entered into a service agreement with Verified Volunteers who will provide the Church with a web-based secure 24/7 online platform to conduct criminal background screening of adult employees and volunteers.  In addition to the background screening, Verified Volunteers will provide an online classroom to train both adults and children in the area of child abuse prevention and child safety issues.  Background screenings are conducted on state and federal level, and will include a monthly status update for the following 12-months.</a:t>
            </a:r>
            <a:endParaRPr lang="en-US" dirty="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Online training will be provided for both adults and children in the area of child abuse prevention and child safety.  These courses are being customized specifically for the Seventh-day Adventist Church in North America.  Child abuse reporting training will be specifically based on the local law where each church and school is located including all 50 states, all Canadian provinces, Bermuda and the Guam-Micronesia</a:t>
            </a:r>
            <a:r>
              <a:rPr lang="en-US" baseline="0" dirty="0"/>
              <a:t> Mission.  The adult training course can be completed in approximately ninety (90) minutes and each individual will receive a certificate of completion that will be recorded in a North American Division wide data base.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step by step process of registration (available in PDF form when requested) that guides users through the registration process with Verified Volunteers. Please encourage all users to carefully read the instructions and prompts to select all locations of service and all roles held. </a:t>
            </a:r>
          </a:p>
        </p:txBody>
      </p:sp>
      <p:sp>
        <p:nvSpPr>
          <p:cNvPr id="4" name="Slide Number Placeholder 3"/>
          <p:cNvSpPr>
            <a:spLocks noGrp="1"/>
          </p:cNvSpPr>
          <p:nvPr>
            <p:ph type="sldNum" sz="quarter" idx="10"/>
          </p:nvPr>
        </p:nvSpPr>
        <p:spPr/>
        <p:txBody>
          <a:bodyPr/>
          <a:lstStyle/>
          <a:p>
            <a:fld id="{F4B2EF41-9F64-4B28-A6EA-6BFC8769E959}" type="slidenum">
              <a:rPr lang="en-US" smtClean="0"/>
              <a:pPr/>
              <a:t>12</a:t>
            </a:fld>
            <a:endParaRPr lang="en-US"/>
          </a:p>
        </p:txBody>
      </p:sp>
    </p:spTree>
    <p:extLst>
      <p:ext uri="{BB962C8B-B14F-4D97-AF65-F5344CB8AC3E}">
        <p14:creationId xmlns:p14="http://schemas.microsoft.com/office/powerpoint/2010/main" val="144831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a:t>
            </a:r>
            <a:r>
              <a:rPr lang="en-US" baseline="0" dirty="0"/>
              <a:t> adult volunteers (18+) register for their background screening online at the Verified Volunteers secure website.  Personal privacy and information is maintained by Verified Volunteers in accordance with all Federal and local reporting laws.  Each Applicant personally authorizes their own criminal background check on a voluntary basis.  Neither the local church or conference ever have access to an individual’s personal information.</a:t>
            </a:r>
          </a:p>
          <a:p>
            <a:endParaRPr lang="en-US" baseline="0" dirty="0"/>
          </a:p>
          <a:p>
            <a:r>
              <a:rPr lang="en-US" baseline="0" dirty="0"/>
              <a:t>Only the local conference will receive specific information concerning an applicant’s criminal background history.  This information will be used to determine eligibility for service in working with children at that conference.  The local church or school will only have access to an individual’s status as either eligible or in-eligible for service with children and record of the successful completion of the required adult child protection training class. </a:t>
            </a:r>
          </a:p>
          <a:p>
            <a:endParaRPr lang="en-US" baseline="0" dirty="0"/>
          </a:p>
          <a:p>
            <a:r>
              <a:rPr lang="en-US" baseline="0" dirty="0"/>
              <a:t>Background screening and child protection training will be required on a three (3) year re-</a:t>
            </a:r>
            <a:r>
              <a:rPr lang="en-US" baseline="0" dirty="0" err="1"/>
              <a:t>occuring</a:t>
            </a:r>
            <a:r>
              <a:rPr lang="en-US" baseline="0" dirty="0"/>
              <a:t> basis.</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a:t>
            </a:r>
            <a:r>
              <a:rPr lang="en-US" baseline="0" dirty="0"/>
              <a:t> your Church Prepared?  As a congregation we all have a responsibility to protect our children from harm and abuse.  Let’s make a commitment today to take our responsibility seriously by following the action steps of the “PREPARED” model here in our church.</a:t>
            </a:r>
            <a:endParaRPr lang="en-US" dirty="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Seventh-day Adventist Church</a:t>
            </a:r>
            <a:r>
              <a:rPr lang="en-US" baseline="0" dirty="0"/>
              <a:t> is one of the fastest growing Christian denominations in North America and around the world with over 17 Million members which includes over 1.2 Million members here in North America.  The church has the privilege of ministering to 100,000’s of children each day!</a:t>
            </a:r>
            <a:endParaRPr lang="en-US" dirty="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Child Abuse statistics tell the tragic story that every</a:t>
            </a:r>
            <a:r>
              <a:rPr lang="en-US" baseline="0" dirty="0"/>
              <a:t> Ten Seconds a child is abused in North America.</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United States each year over 3 Million reported</a:t>
            </a:r>
            <a:r>
              <a:rPr lang="en-US" baseline="0" dirty="0"/>
              <a:t> allegations our made to law enforcement authorities involving over 6 Million children.  Unfortunately, all too often the Church has an iceberg mentality, that although we know it happens in our community, it couldn’t happen in my church or school.  Sadly, society and news reports only show a glimpse of the tip of the growing tragedy of child abuse and the devastating impact it can have on our families, </a:t>
            </a:r>
            <a:r>
              <a:rPr lang="en-US" baseline="0" dirty="0" err="1"/>
              <a:t>congreation</a:t>
            </a:r>
            <a:r>
              <a:rPr lang="en-US" baseline="0" dirty="0"/>
              <a:t> and the community at large to whom the Church is called to serve.</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children in our Adventist churches and schools are a priceless gift entrusted to us.  Is</a:t>
            </a:r>
            <a:r>
              <a:rPr lang="en-US" baseline="0" dirty="0"/>
              <a:t> our church prepared to protect our children from Harm?</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His ministry, Jesus place a very high value on Children and the responsibility</a:t>
            </a:r>
            <a:r>
              <a:rPr lang="en-US" baseline="0" dirty="0"/>
              <a:t> adults have in protecting children from harm.  These words still instruct us today on how serious is our duty to appropriately interact with children and to be prepared in shielding them from harm.</a:t>
            </a:r>
          </a:p>
          <a:p>
            <a:endParaRPr lang="en-US" baseline="0" dirty="0"/>
          </a:p>
          <a:p>
            <a:r>
              <a:rPr lang="en-US" dirty="0"/>
              <a:t>SHOW THE VIDEO CLIP – Predator At the</a:t>
            </a:r>
            <a:r>
              <a:rPr lang="en-US" baseline="0" dirty="0"/>
              <a:t> Door --  This is a 4 minute dramatization which illustrates how vulnerable Seventh-day Adventist churches and schools can be in providing easy/unsupervised access to Adventist children.  Is our congregation Prepared?</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a:t>
            </a:r>
            <a:r>
              <a:rPr lang="en-US" baseline="0" dirty="0"/>
              <a:t> Seventh-day Adventist Church is not immune from the tragic results of child abuse.</a:t>
            </a:r>
          </a:p>
          <a:p>
            <a:r>
              <a:rPr lang="en-US" baseline="0" dirty="0"/>
              <a:t>Consider these lessons learned from Child Abuse statistics within the faith-based Christian community:</a:t>
            </a:r>
          </a:p>
          <a:p>
            <a:endParaRPr lang="en-US" baseline="0" dirty="0"/>
          </a:p>
          <a:p>
            <a:r>
              <a:rPr lang="en-US" baseline="0" dirty="0"/>
              <a:t>1 in 5 Churches (20%) have reported allegations of child abuse to authorities</a:t>
            </a:r>
          </a:p>
          <a:p>
            <a:endParaRPr lang="en-US" baseline="0" dirty="0"/>
          </a:p>
          <a:p>
            <a:r>
              <a:rPr lang="en-US" baseline="0" dirty="0"/>
              <a:t>When child abuse occurs within the Church setting, the abuser will most likely be a respected adult member of the congregation.</a:t>
            </a:r>
          </a:p>
          <a:p>
            <a:endParaRPr lang="en-US" baseline="0" dirty="0"/>
          </a:p>
          <a:p>
            <a:r>
              <a:rPr lang="en-US" baseline="0" dirty="0"/>
              <a:t>Child sexual abuse occurs by individuals of both genders, all races, socioeconomic status and within all religious faiths.</a:t>
            </a:r>
          </a:p>
          <a:p>
            <a:endParaRPr lang="en-US" baseline="0" dirty="0"/>
          </a:p>
          <a:p>
            <a:r>
              <a:rPr lang="en-US" baseline="0" dirty="0"/>
              <a:t>The average age of the victim is between 8 to 11 years old  -- This is the critical age when children are often making their life-long decision for Jesus Christ and to be baptized.  Is it any wonder, the scripture says:  “Satan is a roaring lion, seeking whomever he may devour” – 1 Peter 5:8, especially at these young ages when they are especially vulnerable.</a:t>
            </a:r>
          </a:p>
          <a:p>
            <a:endParaRPr lang="en-US" baseline="0" dirty="0"/>
          </a:p>
          <a:p>
            <a:r>
              <a:rPr lang="en-US" baseline="0" dirty="0"/>
              <a:t>When abuse occurs, 90% of victims know the perpetrator in some type of relationship…. Most often within their own family.</a:t>
            </a:r>
          </a:p>
          <a:p>
            <a:endParaRPr lang="en-US" baseline="0" dirty="0"/>
          </a:p>
          <a:p>
            <a:r>
              <a:rPr lang="en-US" baseline="0" dirty="0"/>
              <a:t>Children seldom lie when they disclose they are being abused.  It is a cry for help and less than 5% are false accusations.</a:t>
            </a:r>
          </a:p>
          <a:p>
            <a:endParaRPr lang="en-US" baseline="0" dirty="0"/>
          </a:p>
          <a:p>
            <a:r>
              <a:rPr lang="en-US" baseline="0" dirty="0"/>
              <a:t>When child sexual abuse occurs, it is rarely a one time act and most perpetrators have more than one victim.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Seventh-day Adventist Church Manual outlines the key guiding principles for establishing</a:t>
            </a:r>
            <a:r>
              <a:rPr lang="en-US" baseline="0" dirty="0"/>
              <a:t> safeguards that will protect children from harm and reduce the vulnerability of false accusations towards adults (church employees and volunteers) concerning abuse.  Recognizing the importance of having a pro-active child abuse prevention program, the North American Division has implemented into working policy these practices as a safeguard for children, adults in order to help provide Christ-centered ministries for children and youth.</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properly protect vulnerable children and adults for the tragic results</a:t>
            </a:r>
            <a:r>
              <a:rPr lang="en-US" baseline="0" dirty="0"/>
              <a:t> of abuse is everyone’s  Moral &amp; Ethical Responsibility</a:t>
            </a:r>
          </a:p>
          <a:p>
            <a:r>
              <a:rPr lang="en-US" baseline="0" dirty="0"/>
              <a:t>In some cases adult employees and volunteers may be legally mandated to report all suspected incidents of child abuse or neglect.</a:t>
            </a:r>
          </a:p>
          <a:p>
            <a:endParaRPr lang="en-US" baseline="0" dirty="0"/>
          </a:p>
          <a:p>
            <a:r>
              <a:rPr lang="en-US" baseline="0" dirty="0"/>
              <a:t>In order to have a pro-active child protection program in place within the church requires our time, resources and training of all adults and where possible children on how to recognize the signs of abuse, how to seek help when needed and to conduct background screening and reference checking.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260B4E-7713-45D6-A588-A39FC916C336}"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60B4E-7713-45D6-A588-A39FC916C336}"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60B4E-7713-45D6-A588-A39FC916C336}"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2D9FFF-21AC-4D15-9BF3-CD56176CA01B}"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60B4E-7713-45D6-A588-A39FC916C336}"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60B4E-7713-45D6-A588-A39FC916C336}" type="datetimeFigureOut">
              <a:rPr lang="en-US" smtClean="0"/>
              <a:pPr/>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260B4E-7713-45D6-A588-A39FC916C336}"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260B4E-7713-45D6-A588-A39FC916C336}" type="datetimeFigureOut">
              <a:rPr lang="en-US" smtClean="0"/>
              <a:pPr/>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260B4E-7713-45D6-A588-A39FC916C336}" type="datetimeFigureOut">
              <a:rPr lang="en-US" smtClean="0"/>
              <a:pPr/>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60B4E-7713-45D6-A588-A39FC916C336}" type="datetimeFigureOut">
              <a:rPr lang="en-US" smtClean="0"/>
              <a:pPr/>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pPr/>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60B4E-7713-45D6-A588-A39FC916C336}" type="datetimeFigureOut">
              <a:rPr lang="en-US" smtClean="0"/>
              <a:pPr/>
              <a:t>1/25/21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7029-6FC3-4B3A-8302-636626D52D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267200" y="1143000"/>
            <a:ext cx="4495800" cy="477054"/>
          </a:xfrm>
          <a:prstGeom prst="rect">
            <a:avLst/>
          </a:prstGeom>
          <a:noFill/>
        </p:spPr>
        <p:txBody>
          <a:bodyPr wrap="square" lIns="91440" tIns="45720" rIns="91440" bIns="45720" rtlCol="0" anchor="t">
            <a:spAutoFit/>
          </a:bodyPr>
          <a:lstStyle/>
          <a:p>
            <a:pPr algn="r"/>
            <a:r>
              <a:rPr lang="en-US" sz="2500" dirty="0">
                <a:solidFill>
                  <a:schemeClr val="bg1">
                    <a:lumMod val="50000"/>
                  </a:schemeClr>
                </a:solidFill>
                <a:latin typeface="Arial Narrow"/>
                <a:cs typeface="Arial Narrow"/>
              </a:rPr>
              <a:t>By </a:t>
            </a:r>
            <a:r>
              <a:rPr lang="en-US" sz="2500" dirty="0">
                <a:ea typeface="+mn-lt"/>
                <a:cs typeface="+mn-lt"/>
              </a:rPr>
              <a:t>Lynzee </a:t>
            </a:r>
            <a:r>
              <a:rPr lang="en-US" sz="2500" dirty="0" err="1">
                <a:ea typeface="+mn-lt"/>
                <a:cs typeface="+mn-lt"/>
              </a:rPr>
              <a:t>Brival</a:t>
            </a:r>
            <a:r>
              <a:rPr lang="en-US" sz="2500" dirty="0">
                <a:ea typeface="+mn-lt"/>
                <a:cs typeface="+mn-lt"/>
              </a:rPr>
              <a:t> </a:t>
            </a:r>
            <a:endParaRPr lang="en-US" sz="2500" dirty="0">
              <a:solidFill>
                <a:srgbClr val="000000"/>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contrast="6000"/>
          </a:blip>
          <a:srcRect/>
          <a:stretch>
            <a:fillRect/>
          </a:stretch>
        </p:blipFill>
        <p:spPr bwMode="auto">
          <a:xfrm>
            <a:off x="96926400" y="106222800"/>
            <a:ext cx="3666849" cy="4759650"/>
          </a:xfrm>
          <a:prstGeom prst="rect">
            <a:avLst/>
          </a:prstGeom>
          <a:noFill/>
          <a:ln w="9525" algn="in">
            <a:noFill/>
            <a:miter lim="800000"/>
            <a:headEnd/>
            <a:tailEnd/>
          </a:ln>
          <a:effectLst/>
        </p:spPr>
      </p:pic>
      <p:pic>
        <p:nvPicPr>
          <p:cNvPr id="3" name="Picture 2">
            <a:extLst>
              <a:ext uri="{FF2B5EF4-FFF2-40B4-BE49-F238E27FC236}">
                <a16:creationId xmlns:a16="http://schemas.microsoft.com/office/drawing/2014/main" id="{FE4F21B5-446F-402B-BC92-DA07AE186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 y="0"/>
            <a:ext cx="9153861" cy="6858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C45C1-6F66-4A6D-9647-06CE5254F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57950" cy="1057275"/>
          </a:xfrm>
          <a:prstGeom prst="rect">
            <a:avLst/>
          </a:prstGeom>
        </p:spPr>
      </p:pic>
      <p:pic>
        <p:nvPicPr>
          <p:cNvPr id="10" name="Picture 9">
            <a:extLst>
              <a:ext uri="{FF2B5EF4-FFF2-40B4-BE49-F238E27FC236}">
                <a16:creationId xmlns:a16="http://schemas.microsoft.com/office/drawing/2014/main" id="{5C41511F-21B5-4C26-9E12-BDC1A51EC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575" y="1388614"/>
            <a:ext cx="6096000" cy="3013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00D0CE6-A026-45BE-BFAA-BAC3509E9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4402586"/>
            <a:ext cx="4133849" cy="2296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9B95773-4E9F-4858-B12C-22715CD7D5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402586"/>
            <a:ext cx="4035218" cy="2291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8CE54-7877-43F8-B99E-7CEC85C70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850330"/>
            <a:ext cx="7800975" cy="428625"/>
          </a:xfrm>
          <a:prstGeom prst="rect">
            <a:avLst/>
          </a:prstGeom>
        </p:spPr>
      </p:pic>
      <p:pic>
        <p:nvPicPr>
          <p:cNvPr id="5" name="Picture 4">
            <a:extLst>
              <a:ext uri="{FF2B5EF4-FFF2-40B4-BE49-F238E27FC236}">
                <a16:creationId xmlns:a16="http://schemas.microsoft.com/office/drawing/2014/main" id="{C254154B-B82B-4F8A-901B-4D3532438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097" y="3929063"/>
            <a:ext cx="3305779" cy="1585112"/>
          </a:xfrm>
          <a:prstGeom prst="rect">
            <a:avLst/>
          </a:prstGeom>
        </p:spPr>
      </p:pic>
      <p:pic>
        <p:nvPicPr>
          <p:cNvPr id="13" name="Picture 12">
            <a:extLst>
              <a:ext uri="{FF2B5EF4-FFF2-40B4-BE49-F238E27FC236}">
                <a16:creationId xmlns:a16="http://schemas.microsoft.com/office/drawing/2014/main" id="{88135A9B-5EF4-470C-BFF5-ADA441808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057276"/>
            <a:ext cx="2895521" cy="2871787"/>
          </a:xfrm>
          <a:prstGeom prst="rect">
            <a:avLst/>
          </a:prstGeom>
        </p:spPr>
      </p:pic>
      <p:pic>
        <p:nvPicPr>
          <p:cNvPr id="11" name="Picture 10">
            <a:extLst>
              <a:ext uri="{FF2B5EF4-FFF2-40B4-BE49-F238E27FC236}">
                <a16:creationId xmlns:a16="http://schemas.microsoft.com/office/drawing/2014/main" id="{ADA9C4A8-C70B-4355-A839-DEFF0DF8E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1" y="304800"/>
            <a:ext cx="52578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695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2B3CF3-A081-4436-8951-F6EC4707871C}"/>
              </a:ext>
            </a:extLst>
          </p:cNvPr>
          <p:cNvSpPr txBox="1"/>
          <p:nvPr/>
        </p:nvSpPr>
        <p:spPr>
          <a:xfrm>
            <a:off x="680545" y="291280"/>
            <a:ext cx="8153400" cy="400110"/>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All registration </a:t>
            </a:r>
            <a:r>
              <a:rPr lang="en-US" sz="2000" dirty="0">
                <a:latin typeface="Tahoma" panose="020B0604030504040204" pitchFamily="34" charset="0"/>
                <a:ea typeface="Tahoma" panose="020B0604030504040204" pitchFamily="34" charset="0"/>
                <a:cs typeface="Tahoma" panose="020B0604030504040204" pitchFamily="34" charset="0"/>
              </a:rPr>
              <a:t>is completed on Verified Volunteers Secure website</a:t>
            </a:r>
          </a:p>
        </p:txBody>
      </p:sp>
      <p:pic>
        <p:nvPicPr>
          <p:cNvPr id="10" name="Picture 9">
            <a:extLst>
              <a:ext uri="{FF2B5EF4-FFF2-40B4-BE49-F238E27FC236}">
                <a16:creationId xmlns:a16="http://schemas.microsoft.com/office/drawing/2014/main" id="{C286314C-DE49-47B4-AB25-4AC6D919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24446"/>
            <a:ext cx="6309104" cy="3243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5C60E21-455E-4016-AD75-326C3E84F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081831"/>
            <a:ext cx="4749955" cy="2224979"/>
          </a:xfrm>
          <a:prstGeom prst="rect">
            <a:avLst/>
          </a:prstGeom>
          <a:ln>
            <a:noFill/>
          </a:ln>
          <a:effectLst>
            <a:softEdge rad="112500"/>
          </a:effectLst>
        </p:spPr>
      </p:pic>
      <p:pic>
        <p:nvPicPr>
          <p:cNvPr id="14" name="Picture 13">
            <a:extLst>
              <a:ext uri="{FF2B5EF4-FFF2-40B4-BE49-F238E27FC236}">
                <a16:creationId xmlns:a16="http://schemas.microsoft.com/office/drawing/2014/main" id="{315243E4-1E30-4C73-9A65-9FFF4E339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823138"/>
            <a:ext cx="3093061" cy="2492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BE26918B-37DB-4D31-8589-0D96E2086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73882"/>
            <a:ext cx="9144000" cy="28147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6" name="WordArt 42"/>
          <p:cNvSpPr>
            <a:spLocks noChangeArrowheads="1" noChangeShapeType="1" noTextEdit="1"/>
          </p:cNvSpPr>
          <p:nvPr/>
        </p:nvSpPr>
        <p:spPr bwMode="auto">
          <a:xfrm>
            <a:off x="4800600" y="5562600"/>
            <a:ext cx="3886200" cy="857250"/>
          </a:xfrm>
          <a:prstGeom prst="rect">
            <a:avLst/>
          </a:prstGeom>
        </p:spPr>
        <p:txBody>
          <a:bodyPr wrap="none" fromWordArt="1">
            <a:prstTxWarp prst="textPlain">
              <a:avLst>
                <a:gd name="adj" fmla="val 50000"/>
              </a:avLst>
            </a:prstTxWarp>
          </a:bodyPr>
          <a:lstStyle/>
          <a:p>
            <a:pPr algn="ctr"/>
            <a:endParaRPr lang="en-US" sz="28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pic>
        <p:nvPicPr>
          <p:cNvPr id="4" name="Picture 3" descr="Slide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3014D9A92167419335C9E1665BBF51" ma:contentTypeVersion="11" ma:contentTypeDescription="Create a new document." ma:contentTypeScope="" ma:versionID="79bb59012d76e3b4407c44df2a664b23">
  <xsd:schema xmlns:xsd="http://www.w3.org/2001/XMLSchema" xmlns:xs="http://www.w3.org/2001/XMLSchema" xmlns:p="http://schemas.microsoft.com/office/2006/metadata/properties" xmlns:ns2="2eeded9a-1ecd-46d2-8b46-2388e4ca9980" xmlns:ns3="a776f7ef-0d99-41cc-a998-31004c4ed195" targetNamespace="http://schemas.microsoft.com/office/2006/metadata/properties" ma:root="true" ma:fieldsID="88f0b4fbd84265ef884de69f7b17a73b" ns2:_="" ns3:_="">
    <xsd:import namespace="2eeded9a-1ecd-46d2-8b46-2388e4ca9980"/>
    <xsd:import namespace="a776f7ef-0d99-41cc-a998-31004c4ed1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ed9a-1ecd-46d2-8b46-2388e4ca99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6f7ef-0d99-41cc-a998-31004c4ed1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4E425-4DA0-47E9-BB60-3039F86FE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ded9a-1ecd-46d2-8b46-2388e4ca9980"/>
    <ds:schemaRef ds:uri="a776f7ef-0d99-41cc-a998-31004c4ed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60E5F2-D7C6-444B-9EB8-B7E3E3927C9D}">
  <ds:schemaRefs>
    <ds:schemaRef ds:uri="http://schemas.microsoft.com/sharepoint/v3/contenttype/forms"/>
  </ds:schemaRefs>
</ds:datastoreItem>
</file>

<file path=customXml/itemProps3.xml><?xml version="1.0" encoding="utf-8"?>
<ds:datastoreItem xmlns:ds="http://schemas.openxmlformats.org/officeDocument/2006/customXml" ds:itemID="{906F5364-2D9F-4ECC-8353-A89BAB563B2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10761</TotalTime>
  <Words>1310</Words>
  <Application>Microsoft Macintosh PowerPoint</Application>
  <PresentationFormat>On-screen Show (4:3)</PresentationFormat>
  <Paragraphs>54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Impact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PREPARDED for Ministry</dc:title>
  <dc:creator>BlinAr</dc:creator>
  <cp:lastModifiedBy>Carl Rodriguez</cp:lastModifiedBy>
  <cp:revision>110</cp:revision>
  <dcterms:created xsi:type="dcterms:W3CDTF">2011-11-19T18:22:15Z</dcterms:created>
  <dcterms:modified xsi:type="dcterms:W3CDTF">2021-01-25T21:19:15Z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0x0101000C3014D9A92167419335C9E1665BBF51</vt:lpwstr>
  </property>
</Properties>
</file>