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6" r:id="rId1"/>
  </p:sldMasterIdLst>
  <p:sldIdLst>
    <p:sldId id="256" r:id="rId2"/>
    <p:sldId id="257" r:id="rId3"/>
    <p:sldId id="259" r:id="rId4"/>
    <p:sldId id="260" r:id="rId5"/>
    <p:sldId id="258" r:id="rId6"/>
    <p:sldId id="307" r:id="rId7"/>
    <p:sldId id="303" r:id="rId8"/>
    <p:sldId id="261" r:id="rId9"/>
    <p:sldId id="262" r:id="rId10"/>
    <p:sldId id="264" r:id="rId11"/>
    <p:sldId id="265" r:id="rId12"/>
    <p:sldId id="266" r:id="rId13"/>
    <p:sldId id="273" r:id="rId14"/>
    <p:sldId id="274" r:id="rId15"/>
    <p:sldId id="267" r:id="rId16"/>
    <p:sldId id="275" r:id="rId17"/>
    <p:sldId id="276" r:id="rId18"/>
    <p:sldId id="268" r:id="rId19"/>
    <p:sldId id="277" r:id="rId20"/>
    <p:sldId id="278" r:id="rId21"/>
    <p:sldId id="269" r:id="rId22"/>
    <p:sldId id="279" r:id="rId23"/>
    <p:sldId id="280" r:id="rId24"/>
    <p:sldId id="281" r:id="rId25"/>
    <p:sldId id="282" r:id="rId26"/>
    <p:sldId id="270" r:id="rId27"/>
    <p:sldId id="283" r:id="rId28"/>
    <p:sldId id="304" r:id="rId29"/>
    <p:sldId id="271" r:id="rId30"/>
    <p:sldId id="284" r:id="rId31"/>
    <p:sldId id="272" r:id="rId32"/>
    <p:sldId id="290" r:id="rId33"/>
    <p:sldId id="291" r:id="rId34"/>
    <p:sldId id="285" r:id="rId35"/>
    <p:sldId id="293" r:id="rId36"/>
    <p:sldId id="294" r:id="rId37"/>
    <p:sldId id="305" r:id="rId38"/>
    <p:sldId id="286" r:id="rId39"/>
    <p:sldId id="296" r:id="rId40"/>
    <p:sldId id="297" r:id="rId41"/>
    <p:sldId id="287" r:id="rId42"/>
    <p:sldId id="298" r:id="rId43"/>
    <p:sldId id="306" r:id="rId44"/>
    <p:sldId id="308" r:id="rId45"/>
    <p:sldId id="288" r:id="rId46"/>
    <p:sldId id="299"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579"/>
    <p:restoredTop sz="94640"/>
  </p:normalViewPr>
  <p:slideViewPr>
    <p:cSldViewPr snapToGrid="0">
      <p:cViewPr varScale="1">
        <p:scale>
          <a:sx n="58" d="100"/>
          <a:sy n="58" d="100"/>
        </p:scale>
        <p:origin x="208" y="1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E9B0E-80B7-C149-E3A5-F395BEC388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790C60B-AA95-9A82-5F9C-F6C1483D39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32E31F-F87E-DBFC-B384-B391B0703525}"/>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5" name="Footer Placeholder 4">
            <a:extLst>
              <a:ext uri="{FF2B5EF4-FFF2-40B4-BE49-F238E27FC236}">
                <a16:creationId xmlns:a16="http://schemas.microsoft.com/office/drawing/2014/main" id="{033A846E-28BC-09C5-FBB4-BE68080514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9E7B4-5F7A-6751-AB25-BB98ADAD3C82}"/>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320013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AA90-B4CE-1EB7-940C-A41F929F32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905756-067A-E33D-9CFE-78770DC10D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75DCD-DF04-F7C8-AA4E-AB35575FFCCD}"/>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5" name="Footer Placeholder 4">
            <a:extLst>
              <a:ext uri="{FF2B5EF4-FFF2-40B4-BE49-F238E27FC236}">
                <a16:creationId xmlns:a16="http://schemas.microsoft.com/office/drawing/2014/main" id="{40D22071-FF09-244E-84A5-E0E53F6DDA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93DC5F-6C4C-F046-DEB7-B623E388E174}"/>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336016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D83B76-32F7-1588-FFAF-50F87121A6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E7EB2-5C47-A3BF-7C25-6C7FB2D9D1F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D9C13-7BDD-78C3-EA42-A3C786211022}"/>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5" name="Footer Placeholder 4">
            <a:extLst>
              <a:ext uri="{FF2B5EF4-FFF2-40B4-BE49-F238E27FC236}">
                <a16:creationId xmlns:a16="http://schemas.microsoft.com/office/drawing/2014/main" id="{326CBF23-E436-0945-83CB-ED6A10D80B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2C1956-481A-313A-5352-909A7558EDF2}"/>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426951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E5DA-4100-7E30-7602-8C2399F75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BE9C62-A251-0648-3326-8736FFC785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D6C980-D9F7-9DC2-A5D1-46464A3E5B9F}"/>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5" name="Footer Placeholder 4">
            <a:extLst>
              <a:ext uri="{FF2B5EF4-FFF2-40B4-BE49-F238E27FC236}">
                <a16:creationId xmlns:a16="http://schemas.microsoft.com/office/drawing/2014/main" id="{11128D01-40CE-D76A-DCD5-858458ECB7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E953A0-D48E-3CA6-10D5-9C5C358E6CFC}"/>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201435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2C3FA-668F-2BA8-F2F6-C35E162A0A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7C1E80-2F6C-DC1E-96BF-B11B28E809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F4FC8A6-A2AD-F8CB-C91A-BC3BB87A9865}"/>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5" name="Footer Placeholder 4">
            <a:extLst>
              <a:ext uri="{FF2B5EF4-FFF2-40B4-BE49-F238E27FC236}">
                <a16:creationId xmlns:a16="http://schemas.microsoft.com/office/drawing/2014/main" id="{F5DDB6F5-CF81-595B-D739-AB5C93740C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B04031-A135-ACA3-E8C5-8A9BC1B73060}"/>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118082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42234-88C2-7D3A-1A95-0DBB5D825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059F4D-1569-0154-55F4-956BB1043F6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A143D9-EC38-3A1A-63C6-442B759C18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6CF899-6E43-7BCD-E176-7D2A16864C49}"/>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6" name="Footer Placeholder 5">
            <a:extLst>
              <a:ext uri="{FF2B5EF4-FFF2-40B4-BE49-F238E27FC236}">
                <a16:creationId xmlns:a16="http://schemas.microsoft.com/office/drawing/2014/main" id="{193C3614-E2AF-C83E-5020-156186AAD2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FB14B9-F7C1-B319-630F-07B19ED9B35E}"/>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2661450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4562F-A1EC-D954-3142-13234F1A2A3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012183-DCF1-C2AD-67E6-1BC8D2F7C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51E401-F69E-5B61-57D9-B2104504F6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553B8-4D86-FCFC-E357-412B42BD16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B9DF4A-9929-6693-3207-2078AC0C80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2591B4-A78F-AFF2-E972-4E263F6138D5}"/>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8" name="Footer Placeholder 7">
            <a:extLst>
              <a:ext uri="{FF2B5EF4-FFF2-40B4-BE49-F238E27FC236}">
                <a16:creationId xmlns:a16="http://schemas.microsoft.com/office/drawing/2014/main" id="{626730A8-F6DF-A175-6325-E9549DCA20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AD5F81-B2F9-D5D3-4921-CD60C77A60A6}"/>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4091742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1CCC-EFF2-E7AB-4988-5091C28F6F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233341-9BAD-6BE2-E9B3-55ECD4AD7E7D}"/>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4" name="Footer Placeholder 3">
            <a:extLst>
              <a:ext uri="{FF2B5EF4-FFF2-40B4-BE49-F238E27FC236}">
                <a16:creationId xmlns:a16="http://schemas.microsoft.com/office/drawing/2014/main" id="{0DD73C57-F78B-BB3E-14B6-69311E3077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1CB503-9402-47E8-8481-A4014CDA268D}"/>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42466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C3B426-3589-0692-FEEE-51D4EFDA8DF8}"/>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3" name="Footer Placeholder 2">
            <a:extLst>
              <a:ext uri="{FF2B5EF4-FFF2-40B4-BE49-F238E27FC236}">
                <a16:creationId xmlns:a16="http://schemas.microsoft.com/office/drawing/2014/main" id="{C2648AF6-EDDE-577A-E995-840574E1B47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45A01C-A676-B1B7-C49F-7A936773B67F}"/>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348702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A61ED-43BE-E3EB-14F1-72B41B6D6E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16138-97AC-22A9-650C-9DCFDD087E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E1CAC7-33D6-0C63-880D-961D68947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E78454-75D2-9C54-DDE0-739ED359EA8A}"/>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6" name="Footer Placeholder 5">
            <a:extLst>
              <a:ext uri="{FF2B5EF4-FFF2-40B4-BE49-F238E27FC236}">
                <a16:creationId xmlns:a16="http://schemas.microsoft.com/office/drawing/2014/main" id="{0EE63BE1-9861-EDA7-4103-ED2DCE8CFD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5DDB4-E1B7-7D67-E6E4-420C469309A4}"/>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1350898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ADDC-2BDF-15CA-69DF-8AA74889C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E84948-6310-FC7B-F7C8-BA31AE2B7A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74C8B8-7EC0-F783-FCF7-381D170944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0392B6-A346-57D3-8F15-19F274AF4F60}"/>
              </a:ext>
            </a:extLst>
          </p:cNvPr>
          <p:cNvSpPr>
            <a:spLocks noGrp="1"/>
          </p:cNvSpPr>
          <p:nvPr>
            <p:ph type="dt" sz="half" idx="10"/>
          </p:nvPr>
        </p:nvSpPr>
        <p:spPr/>
        <p:txBody>
          <a:bodyPr/>
          <a:lstStyle/>
          <a:p>
            <a:fld id="{A058217D-5431-BA44-B692-F292C07CFB90}" type="datetimeFigureOut">
              <a:rPr lang="en-US" smtClean="0"/>
              <a:t>8/29/22</a:t>
            </a:fld>
            <a:endParaRPr lang="en-US"/>
          </a:p>
        </p:txBody>
      </p:sp>
      <p:sp>
        <p:nvSpPr>
          <p:cNvPr id="6" name="Footer Placeholder 5">
            <a:extLst>
              <a:ext uri="{FF2B5EF4-FFF2-40B4-BE49-F238E27FC236}">
                <a16:creationId xmlns:a16="http://schemas.microsoft.com/office/drawing/2014/main" id="{222EAFFC-8BB1-8D4F-5568-81BA9887A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5AF5D-8489-BEFA-C6EA-B3D217233925}"/>
              </a:ext>
            </a:extLst>
          </p:cNvPr>
          <p:cNvSpPr>
            <a:spLocks noGrp="1"/>
          </p:cNvSpPr>
          <p:nvPr>
            <p:ph type="sldNum" sz="quarter" idx="12"/>
          </p:nvPr>
        </p:nvSpPr>
        <p:spPr/>
        <p:txBody>
          <a:bodyPr/>
          <a:lstStyle/>
          <a:p>
            <a:fld id="{4EBDD58E-85D0-CD43-B96F-66C2D3992202}" type="slidenum">
              <a:rPr lang="en-US" smtClean="0"/>
              <a:t>‹#›</a:t>
            </a:fld>
            <a:endParaRPr lang="en-US"/>
          </a:p>
        </p:txBody>
      </p:sp>
    </p:spTree>
    <p:extLst>
      <p:ext uri="{BB962C8B-B14F-4D97-AF65-F5344CB8AC3E}">
        <p14:creationId xmlns:p14="http://schemas.microsoft.com/office/powerpoint/2010/main" val="3670228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B2C43B-D720-445B-D35E-80F957479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714C56-42AC-55E8-FFBB-0374F566BC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2EA1E1-AFF5-24AA-BBC3-2CB081263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58217D-5431-BA44-B692-F292C07CFB90}" type="datetimeFigureOut">
              <a:rPr lang="en-US" smtClean="0"/>
              <a:t>8/29/22</a:t>
            </a:fld>
            <a:endParaRPr lang="en-US"/>
          </a:p>
        </p:txBody>
      </p:sp>
      <p:sp>
        <p:nvSpPr>
          <p:cNvPr id="5" name="Footer Placeholder 4">
            <a:extLst>
              <a:ext uri="{FF2B5EF4-FFF2-40B4-BE49-F238E27FC236}">
                <a16:creationId xmlns:a16="http://schemas.microsoft.com/office/drawing/2014/main" id="{526EAE48-04FE-B01E-640C-D3AB80E94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37BD863-C853-567F-B202-5C83676A64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DD58E-85D0-CD43-B96F-66C2D3992202}" type="slidenum">
              <a:rPr lang="en-US" smtClean="0"/>
              <a:t>‹#›</a:t>
            </a:fld>
            <a:endParaRPr lang="en-US"/>
          </a:p>
        </p:txBody>
      </p:sp>
    </p:spTree>
    <p:extLst>
      <p:ext uri="{BB962C8B-B14F-4D97-AF65-F5344CB8AC3E}">
        <p14:creationId xmlns:p14="http://schemas.microsoft.com/office/powerpoint/2010/main" val="5847601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h3/gfhwvbpj4jj_k4q_4c87_2cc0000gp/T/com.microsoft.Word/WebArchiveCopyPasteTempFiles/OIP.J8CxOwc7-awtPL0d5xEqbQHaHa%3fw=162&amp;h=180&amp;c=7&amp;r=0&amp;o=5&amp;dpr=2&amp;pid=1.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file:////var/folders/h3/gfhwvbpj4jj_k4q_4c87_2cc0000gp/T/com.microsoft.Word/WebArchiveCopyPasteTempFiles/OIP.J8CxOwc7-awtPL0d5xEqbQHaHa%3fw=162&amp;h=180&amp;c=7&amp;r=0&amp;o=5&amp;dpr=2&amp;pid=1.7"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76F8-1AD0-4FCC-EE15-93CAC0C5075B}"/>
              </a:ext>
            </a:extLst>
          </p:cNvPr>
          <p:cNvSpPr>
            <a:spLocks noGrp="1"/>
          </p:cNvSpPr>
          <p:nvPr>
            <p:ph type="ctrTitle"/>
          </p:nvPr>
        </p:nvSpPr>
        <p:spPr>
          <a:xfrm>
            <a:off x="6096000" y="840107"/>
            <a:ext cx="5240173" cy="2455081"/>
          </a:xfrm>
        </p:spPr>
        <p:txBody>
          <a:bodyPr>
            <a:normAutofit fontScale="90000"/>
          </a:bodyPr>
          <a:lstStyle/>
          <a:p>
            <a:r>
              <a:rPr lang="en-US" dirty="0">
                <a:solidFill>
                  <a:schemeClr val="accent6">
                    <a:lumMod val="75000"/>
                  </a:schemeClr>
                </a:solidFill>
              </a:rPr>
              <a:t>Wilderness</a:t>
            </a:r>
            <a:br>
              <a:rPr lang="en-US" dirty="0">
                <a:solidFill>
                  <a:schemeClr val="accent6">
                    <a:lumMod val="75000"/>
                  </a:schemeClr>
                </a:solidFill>
              </a:rPr>
            </a:br>
            <a:r>
              <a:rPr lang="en-US" dirty="0">
                <a:solidFill>
                  <a:schemeClr val="accent6">
                    <a:lumMod val="75000"/>
                  </a:schemeClr>
                </a:solidFill>
              </a:rPr>
              <a:t>AKA</a:t>
            </a:r>
            <a:br>
              <a:rPr lang="en-US" dirty="0">
                <a:solidFill>
                  <a:schemeClr val="accent6">
                    <a:lumMod val="75000"/>
                  </a:schemeClr>
                </a:solidFill>
              </a:rPr>
            </a:br>
            <a:r>
              <a:rPr lang="en-US" dirty="0">
                <a:solidFill>
                  <a:schemeClr val="accent6">
                    <a:lumMod val="75000"/>
                  </a:schemeClr>
                </a:solidFill>
              </a:rPr>
              <a:t>Creation Theology</a:t>
            </a:r>
          </a:p>
        </p:txBody>
      </p:sp>
      <p:sp>
        <p:nvSpPr>
          <p:cNvPr id="3" name="Subtitle 2">
            <a:extLst>
              <a:ext uri="{FF2B5EF4-FFF2-40B4-BE49-F238E27FC236}">
                <a16:creationId xmlns:a16="http://schemas.microsoft.com/office/drawing/2014/main" id="{79EB63F3-7085-536C-3F4C-11CC9EEAFE3C}"/>
              </a:ext>
            </a:extLst>
          </p:cNvPr>
          <p:cNvSpPr>
            <a:spLocks noGrp="1"/>
          </p:cNvSpPr>
          <p:nvPr>
            <p:ph type="subTitle" idx="1"/>
          </p:nvPr>
        </p:nvSpPr>
        <p:spPr>
          <a:xfrm>
            <a:off x="6291051" y="3877969"/>
            <a:ext cx="5045122" cy="665162"/>
          </a:xfrm>
        </p:spPr>
        <p:txBody>
          <a:bodyPr>
            <a:normAutofit/>
          </a:bodyPr>
          <a:lstStyle/>
          <a:p>
            <a:r>
              <a:rPr lang="en-US" sz="4000" dirty="0">
                <a:solidFill>
                  <a:schemeClr val="accent6">
                    <a:lumMod val="75000"/>
                  </a:schemeClr>
                </a:solidFill>
              </a:rPr>
              <a:t>Master Guide Advance</a:t>
            </a:r>
          </a:p>
        </p:txBody>
      </p:sp>
      <p:sp>
        <p:nvSpPr>
          <p:cNvPr id="5" name="Rectangle 4">
            <a:extLst>
              <a:ext uri="{FF2B5EF4-FFF2-40B4-BE49-F238E27FC236}">
                <a16:creationId xmlns:a16="http://schemas.microsoft.com/office/drawing/2014/main" id="{A81DC50C-4A94-8940-6BA5-C8CFE7CBECD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 descr="Image result for outdoor leadership">
            <a:extLst>
              <a:ext uri="{FF2B5EF4-FFF2-40B4-BE49-F238E27FC236}">
                <a16:creationId xmlns:a16="http://schemas.microsoft.com/office/drawing/2014/main" id="{55FA05FA-83DB-ECB1-0715-8EB66582ED6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5827" y="796119"/>
            <a:ext cx="4541363" cy="5045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99CD69-304B-A3DC-885E-A251549E4EF3}"/>
              </a:ext>
            </a:extLst>
          </p:cNvPr>
          <p:cNvSpPr txBox="1"/>
          <p:nvPr/>
        </p:nvSpPr>
        <p:spPr>
          <a:xfrm>
            <a:off x="6794810" y="5059006"/>
            <a:ext cx="4541363" cy="1200329"/>
          </a:xfrm>
          <a:prstGeom prst="rect">
            <a:avLst/>
          </a:prstGeom>
          <a:noFill/>
        </p:spPr>
        <p:txBody>
          <a:bodyPr wrap="square" rtlCol="0">
            <a:spAutoFit/>
          </a:bodyPr>
          <a:lstStyle/>
          <a:p>
            <a:pPr algn="r"/>
            <a:r>
              <a:rPr lang="en-US" sz="2400" dirty="0">
                <a:solidFill>
                  <a:schemeClr val="accent6">
                    <a:lumMod val="75000"/>
                  </a:schemeClr>
                </a:solidFill>
              </a:rPr>
              <a:t>Carl Rodriguez</a:t>
            </a:r>
          </a:p>
          <a:p>
            <a:pPr algn="r"/>
            <a:r>
              <a:rPr lang="en-US" sz="2400" dirty="0">
                <a:solidFill>
                  <a:schemeClr val="accent6">
                    <a:lumMod val="75000"/>
                  </a:schemeClr>
                </a:solidFill>
              </a:rPr>
              <a:t>Chesapeake Conference of SDA</a:t>
            </a:r>
          </a:p>
          <a:p>
            <a:pPr algn="r"/>
            <a:r>
              <a:rPr lang="en-US" sz="2400" dirty="0">
                <a:solidFill>
                  <a:schemeClr val="accent6">
                    <a:lumMod val="75000"/>
                  </a:schemeClr>
                </a:solidFill>
              </a:rPr>
              <a:t>5 T’s Credit to Ashley Denton</a:t>
            </a:r>
          </a:p>
        </p:txBody>
      </p:sp>
    </p:spTree>
    <p:extLst>
      <p:ext uri="{BB962C8B-B14F-4D97-AF65-F5344CB8AC3E}">
        <p14:creationId xmlns:p14="http://schemas.microsoft.com/office/powerpoint/2010/main" val="1794089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extLst>
              <p:ext uri="{D42A27DB-BD31-4B8C-83A1-F6EECF244321}">
                <p14:modId xmlns:p14="http://schemas.microsoft.com/office/powerpoint/2010/main" val="3930136533"/>
              </p:ext>
            </p:extLst>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22788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0" y="3429000"/>
            <a:ext cx="10515600" cy="2936875"/>
          </a:xfrm>
        </p:spPr>
        <p:txBody>
          <a:bodyPr>
            <a:normAutofit/>
          </a:bodyPr>
          <a:lstStyle/>
          <a:p>
            <a:pPr marL="0" indent="0">
              <a:buNone/>
            </a:pPr>
            <a:r>
              <a:rPr lang="en-US" sz="3400" b="1" baseline="30000" dirty="0"/>
              <a:t>6 </a:t>
            </a:r>
            <a:r>
              <a:rPr lang="en-US" sz="3400" dirty="0"/>
              <a:t>And God said, “Let there be a vault between the waters to separate water from water.” </a:t>
            </a:r>
            <a:r>
              <a:rPr lang="en-US" sz="3400" b="1" baseline="30000" dirty="0"/>
              <a:t>7 </a:t>
            </a:r>
            <a:r>
              <a:rPr lang="en-US" sz="3400" dirty="0"/>
              <a:t>So God made the vault and separated the water under the vault from the water above it. And it was so.</a:t>
            </a:r>
            <a:r>
              <a:rPr lang="en-US" sz="3400" b="1" baseline="30000" dirty="0"/>
              <a:t>8 </a:t>
            </a:r>
            <a:r>
              <a:rPr lang="en-US" sz="3400" dirty="0"/>
              <a:t>God called the vault “sky.” And there was evening, and there was morning—the second day. </a:t>
            </a:r>
          </a:p>
          <a:p>
            <a:pPr marL="0" indent="0">
              <a:buNone/>
            </a:pPr>
            <a:endParaRPr lang="en-US" dirty="0"/>
          </a:p>
        </p:txBody>
      </p:sp>
      <p:pic>
        <p:nvPicPr>
          <p:cNvPr id="5" name="Picture 4">
            <a:extLst>
              <a:ext uri="{FF2B5EF4-FFF2-40B4-BE49-F238E27FC236}">
                <a16:creationId xmlns:a16="http://schemas.microsoft.com/office/drawing/2014/main" id="{680FC1D0-9CAC-7718-3D2E-FB39E8CC6623}"/>
              </a:ext>
            </a:extLst>
          </p:cNvPr>
          <p:cNvPicPr>
            <a:picLocks noChangeAspect="1"/>
          </p:cNvPicPr>
          <p:nvPr/>
        </p:nvPicPr>
        <p:blipFill>
          <a:blip r:embed="rId2"/>
          <a:stretch>
            <a:fillRect/>
          </a:stretch>
        </p:blipFill>
        <p:spPr>
          <a:xfrm>
            <a:off x="10274300" y="365126"/>
            <a:ext cx="1314450" cy="1631731"/>
          </a:xfrm>
          <a:prstGeom prst="rect">
            <a:avLst/>
          </a:prstGeom>
        </p:spPr>
      </p:pic>
      <p:pic>
        <p:nvPicPr>
          <p:cNvPr id="6" name="Picture 5">
            <a:extLst>
              <a:ext uri="{FF2B5EF4-FFF2-40B4-BE49-F238E27FC236}">
                <a16:creationId xmlns:a16="http://schemas.microsoft.com/office/drawing/2014/main" id="{B4249A8F-BA19-FF39-F371-B7B43FCB91E5}"/>
              </a:ext>
            </a:extLst>
          </p:cNvPr>
          <p:cNvPicPr>
            <a:picLocks noChangeAspect="1"/>
          </p:cNvPicPr>
          <p:nvPr/>
        </p:nvPicPr>
        <p:blipFill>
          <a:blip r:embed="rId3"/>
          <a:stretch>
            <a:fillRect/>
          </a:stretch>
        </p:blipFill>
        <p:spPr>
          <a:xfrm>
            <a:off x="1002990" y="1284288"/>
            <a:ext cx="8725209" cy="1903411"/>
          </a:xfrm>
          <a:prstGeom prst="rect">
            <a:avLst/>
          </a:prstGeom>
        </p:spPr>
      </p:pic>
    </p:spTree>
    <p:extLst>
      <p:ext uri="{BB962C8B-B14F-4D97-AF65-F5344CB8AC3E}">
        <p14:creationId xmlns:p14="http://schemas.microsoft.com/office/powerpoint/2010/main" val="413891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38110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685800" y="1060452"/>
            <a:ext cx="7810501" cy="5467349"/>
          </a:xfrm>
        </p:spPr>
        <p:txBody>
          <a:bodyPr>
            <a:normAutofit fontScale="92500" lnSpcReduction="10000"/>
          </a:bodyPr>
          <a:lstStyle/>
          <a:p>
            <a:pPr marL="0" indent="0">
              <a:buNone/>
            </a:pPr>
            <a:r>
              <a:rPr lang="en-US" sz="4000" b="1" baseline="30000" dirty="0"/>
              <a:t>9 </a:t>
            </a:r>
            <a:r>
              <a:rPr lang="en-US" sz="4000" dirty="0"/>
              <a:t>And God said, “Let the water under the sky be gathered to one place, and let dry ground appear.” And it was so. </a:t>
            </a:r>
          </a:p>
          <a:p>
            <a:pPr marL="0" indent="0">
              <a:buNone/>
            </a:pPr>
            <a:r>
              <a:rPr lang="en-US" sz="4000" b="1" baseline="30000" dirty="0"/>
              <a:t>10 </a:t>
            </a:r>
            <a:r>
              <a:rPr lang="en-US" sz="4000" dirty="0"/>
              <a:t>God called the dry ground “land,” and the gathered waters he called “seas.” And God saw that it was good. </a:t>
            </a:r>
          </a:p>
          <a:p>
            <a:pPr marL="0" indent="0">
              <a:buNone/>
            </a:pPr>
            <a:r>
              <a:rPr lang="en-US" sz="4000" b="1" baseline="30000" dirty="0"/>
              <a:t>11 </a:t>
            </a:r>
            <a:r>
              <a:rPr lang="en-US" sz="4000" dirty="0"/>
              <a:t>Then God said, “Let the land produce vegetation: seed-bearing plants and trees on the land that bear fruit with seed in it, according to their various kinds.” And it was so.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3DC1B6D-1DCD-D5F2-1D93-1B70F8E51F1D}"/>
              </a:ext>
            </a:extLst>
          </p:cNvPr>
          <p:cNvPicPr>
            <a:picLocks noChangeAspect="1"/>
          </p:cNvPicPr>
          <p:nvPr/>
        </p:nvPicPr>
        <p:blipFill>
          <a:blip r:embed="rId2"/>
          <a:stretch>
            <a:fillRect/>
          </a:stretch>
        </p:blipFill>
        <p:spPr>
          <a:xfrm>
            <a:off x="8496301" y="1244600"/>
            <a:ext cx="3556000" cy="4064000"/>
          </a:xfrm>
          <a:prstGeom prst="rect">
            <a:avLst/>
          </a:prstGeom>
        </p:spPr>
      </p:pic>
    </p:spTree>
    <p:extLst>
      <p:ext uri="{BB962C8B-B14F-4D97-AF65-F5344CB8AC3E}">
        <p14:creationId xmlns:p14="http://schemas.microsoft.com/office/powerpoint/2010/main" val="106051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685800" y="1549400"/>
            <a:ext cx="7810501" cy="4692649"/>
          </a:xfrm>
        </p:spPr>
        <p:txBody>
          <a:bodyPr>
            <a:normAutofit/>
          </a:bodyPr>
          <a:lstStyle/>
          <a:p>
            <a:pPr marL="0" indent="0">
              <a:buNone/>
            </a:pPr>
            <a:r>
              <a:rPr lang="en-US" sz="4000" b="1" baseline="30000" dirty="0"/>
              <a:t>12 </a:t>
            </a:r>
            <a:r>
              <a:rPr lang="en-US" sz="4000" dirty="0"/>
              <a:t>The land produced vegetation: plants bearing seed according to their kinds and trees bearing fruit with seed in it according to their kinds. And God saw that it was good. </a:t>
            </a:r>
          </a:p>
          <a:p>
            <a:pPr marL="0" indent="0">
              <a:buNone/>
            </a:pPr>
            <a:r>
              <a:rPr lang="en-US" sz="4000" b="1" baseline="30000" dirty="0"/>
              <a:t>13 </a:t>
            </a:r>
            <a:r>
              <a:rPr lang="en-US" sz="4000" dirty="0"/>
              <a:t>And there was evening, and there was morning—the third day.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E3DC1B6D-1DCD-D5F2-1D93-1B70F8E51F1D}"/>
              </a:ext>
            </a:extLst>
          </p:cNvPr>
          <p:cNvPicPr>
            <a:picLocks noChangeAspect="1"/>
          </p:cNvPicPr>
          <p:nvPr/>
        </p:nvPicPr>
        <p:blipFill>
          <a:blip r:embed="rId2"/>
          <a:stretch>
            <a:fillRect/>
          </a:stretch>
        </p:blipFill>
        <p:spPr>
          <a:xfrm>
            <a:off x="8496301" y="1244600"/>
            <a:ext cx="3556000" cy="4064000"/>
          </a:xfrm>
          <a:prstGeom prst="rect">
            <a:avLst/>
          </a:prstGeom>
        </p:spPr>
      </p:pic>
    </p:spTree>
    <p:extLst>
      <p:ext uri="{BB962C8B-B14F-4D97-AF65-F5344CB8AC3E}">
        <p14:creationId xmlns:p14="http://schemas.microsoft.com/office/powerpoint/2010/main" val="947291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1349973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711200" y="1517650"/>
            <a:ext cx="8166100" cy="4692649"/>
          </a:xfrm>
        </p:spPr>
        <p:txBody>
          <a:bodyPr>
            <a:noAutofit/>
          </a:bodyPr>
          <a:lstStyle/>
          <a:p>
            <a:pPr marL="0" indent="0">
              <a:buNone/>
            </a:pPr>
            <a:r>
              <a:rPr lang="en-US" sz="3400" b="1" baseline="30000" dirty="0"/>
              <a:t>14 </a:t>
            </a:r>
            <a:r>
              <a:rPr lang="en-US" sz="3400" dirty="0"/>
              <a:t>And God said, “Let there be lights in the vault of the sky to separate the day from the night, and let them serve as signs to mark sacred times, and days and years, </a:t>
            </a:r>
          </a:p>
          <a:p>
            <a:pPr marL="0" indent="0">
              <a:buNone/>
            </a:pPr>
            <a:r>
              <a:rPr lang="en-US" sz="3400" b="1" baseline="30000" dirty="0"/>
              <a:t>15 </a:t>
            </a:r>
            <a:r>
              <a:rPr lang="en-US" sz="3400" dirty="0"/>
              <a:t>and let them be lights in the vault of the sky to give light on the earth.” And it was so. </a:t>
            </a:r>
          </a:p>
          <a:p>
            <a:pPr marL="0" indent="0">
              <a:buNone/>
            </a:pPr>
            <a:r>
              <a:rPr lang="en-US" sz="3400" b="1" baseline="30000" dirty="0"/>
              <a:t>16 </a:t>
            </a:r>
            <a:r>
              <a:rPr lang="en-US" sz="3400" dirty="0"/>
              <a:t>God made two great lights—the greater light to govern the day and the lesser light to govern the night. He also made the stars.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63B1C7C-652D-7925-3B34-2F358EA8587D}"/>
              </a:ext>
            </a:extLst>
          </p:cNvPr>
          <p:cNvPicPr>
            <a:picLocks noChangeAspect="1"/>
          </p:cNvPicPr>
          <p:nvPr/>
        </p:nvPicPr>
        <p:blipFill>
          <a:blip r:embed="rId2"/>
          <a:stretch>
            <a:fillRect/>
          </a:stretch>
        </p:blipFill>
        <p:spPr>
          <a:xfrm>
            <a:off x="10125074" y="533400"/>
            <a:ext cx="1514475" cy="1714500"/>
          </a:xfrm>
          <a:prstGeom prst="rect">
            <a:avLst/>
          </a:prstGeom>
        </p:spPr>
      </p:pic>
      <p:pic>
        <p:nvPicPr>
          <p:cNvPr id="5" name="Picture 4">
            <a:extLst>
              <a:ext uri="{FF2B5EF4-FFF2-40B4-BE49-F238E27FC236}">
                <a16:creationId xmlns:a16="http://schemas.microsoft.com/office/drawing/2014/main" id="{34C48E70-2000-E7C6-5BC6-E29182C3BABF}"/>
              </a:ext>
            </a:extLst>
          </p:cNvPr>
          <p:cNvPicPr>
            <a:picLocks noChangeAspect="1"/>
          </p:cNvPicPr>
          <p:nvPr/>
        </p:nvPicPr>
        <p:blipFill>
          <a:blip r:embed="rId3"/>
          <a:stretch>
            <a:fillRect/>
          </a:stretch>
        </p:blipFill>
        <p:spPr>
          <a:xfrm>
            <a:off x="8978900" y="4216400"/>
            <a:ext cx="2946400" cy="2247900"/>
          </a:xfrm>
          <a:prstGeom prst="rect">
            <a:avLst/>
          </a:prstGeom>
        </p:spPr>
      </p:pic>
    </p:spTree>
    <p:extLst>
      <p:ext uri="{BB962C8B-B14F-4D97-AF65-F5344CB8AC3E}">
        <p14:creationId xmlns:p14="http://schemas.microsoft.com/office/powerpoint/2010/main" val="155150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685800" y="1549400"/>
            <a:ext cx="7810501" cy="4692649"/>
          </a:xfrm>
        </p:spPr>
        <p:txBody>
          <a:bodyPr>
            <a:noAutofit/>
          </a:bodyPr>
          <a:lstStyle/>
          <a:p>
            <a:pPr marL="0" indent="0">
              <a:buNone/>
            </a:pPr>
            <a:r>
              <a:rPr lang="en-US" sz="3400" b="1" baseline="30000" dirty="0"/>
              <a:t>17 </a:t>
            </a:r>
            <a:r>
              <a:rPr lang="en-US" sz="3400" dirty="0"/>
              <a:t>God set them in the vault of the sky to give light on the earth, </a:t>
            </a:r>
          </a:p>
          <a:p>
            <a:pPr marL="0" indent="0">
              <a:buNone/>
            </a:pPr>
            <a:r>
              <a:rPr lang="en-US" sz="3400" b="1" baseline="30000" dirty="0"/>
              <a:t>18 </a:t>
            </a:r>
            <a:r>
              <a:rPr lang="en-US" sz="3400" dirty="0"/>
              <a:t>to govern the day and the night, and to separate light from darkness. And God saw that it was good. </a:t>
            </a:r>
          </a:p>
          <a:p>
            <a:pPr marL="0" indent="0">
              <a:buNone/>
            </a:pPr>
            <a:r>
              <a:rPr lang="en-US" sz="3400" b="1" baseline="30000" dirty="0"/>
              <a:t>19 </a:t>
            </a:r>
            <a:r>
              <a:rPr lang="en-US" sz="3400" dirty="0"/>
              <a:t>And there was evening, and there was morning—the fourth day.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763B1C7C-652D-7925-3B34-2F358EA8587D}"/>
              </a:ext>
            </a:extLst>
          </p:cNvPr>
          <p:cNvPicPr>
            <a:picLocks noChangeAspect="1"/>
          </p:cNvPicPr>
          <p:nvPr/>
        </p:nvPicPr>
        <p:blipFill>
          <a:blip r:embed="rId2"/>
          <a:stretch>
            <a:fillRect/>
          </a:stretch>
        </p:blipFill>
        <p:spPr>
          <a:xfrm>
            <a:off x="10125074" y="533400"/>
            <a:ext cx="1514475" cy="1714500"/>
          </a:xfrm>
          <a:prstGeom prst="rect">
            <a:avLst/>
          </a:prstGeom>
        </p:spPr>
      </p:pic>
      <p:pic>
        <p:nvPicPr>
          <p:cNvPr id="5" name="Picture 4">
            <a:extLst>
              <a:ext uri="{FF2B5EF4-FFF2-40B4-BE49-F238E27FC236}">
                <a16:creationId xmlns:a16="http://schemas.microsoft.com/office/drawing/2014/main" id="{D0999656-BFE2-B528-6F35-CB67F89582E9}"/>
              </a:ext>
            </a:extLst>
          </p:cNvPr>
          <p:cNvPicPr>
            <a:picLocks noChangeAspect="1"/>
          </p:cNvPicPr>
          <p:nvPr/>
        </p:nvPicPr>
        <p:blipFill>
          <a:blip r:embed="rId3"/>
          <a:stretch>
            <a:fillRect/>
          </a:stretch>
        </p:blipFill>
        <p:spPr>
          <a:xfrm>
            <a:off x="8293100" y="3693182"/>
            <a:ext cx="3632200" cy="2771118"/>
          </a:xfrm>
          <a:prstGeom prst="rect">
            <a:avLst/>
          </a:prstGeom>
        </p:spPr>
      </p:pic>
    </p:spTree>
    <p:extLst>
      <p:ext uri="{BB962C8B-B14F-4D97-AF65-F5344CB8AC3E}">
        <p14:creationId xmlns:p14="http://schemas.microsoft.com/office/powerpoint/2010/main" val="177604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636798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692149" y="1304926"/>
            <a:ext cx="7346951" cy="4692649"/>
          </a:xfrm>
        </p:spPr>
        <p:txBody>
          <a:bodyPr>
            <a:noAutofit/>
          </a:bodyPr>
          <a:lstStyle/>
          <a:p>
            <a:pPr marL="0" indent="0">
              <a:buNone/>
            </a:pPr>
            <a:r>
              <a:rPr lang="en-US" sz="3400" b="1" baseline="30000" dirty="0"/>
              <a:t>20 </a:t>
            </a:r>
            <a:r>
              <a:rPr lang="en-US" sz="3400" dirty="0"/>
              <a:t>And God said, “Let the water teem with living creatures, and let birds fly above the earth across the vault of the sky.” </a:t>
            </a:r>
          </a:p>
          <a:p>
            <a:pPr marL="0" indent="0">
              <a:buNone/>
            </a:pPr>
            <a:r>
              <a:rPr lang="en-US" sz="3400" b="1" baseline="30000" dirty="0"/>
              <a:t>21 </a:t>
            </a:r>
            <a:r>
              <a:rPr lang="en-US" sz="3400" dirty="0"/>
              <a:t>So God created the great creatures of the sea and every living thing with which the water teems and that moves about in it, according to their kinds, and every winged bird according to its kind. And God saw that it was good.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986D380-1470-CEB8-386C-2561EB91E16D}"/>
              </a:ext>
            </a:extLst>
          </p:cNvPr>
          <p:cNvPicPr>
            <a:picLocks noChangeAspect="1"/>
          </p:cNvPicPr>
          <p:nvPr/>
        </p:nvPicPr>
        <p:blipFill>
          <a:blip r:embed="rId2"/>
          <a:stretch>
            <a:fillRect/>
          </a:stretch>
        </p:blipFill>
        <p:spPr>
          <a:xfrm>
            <a:off x="9398000" y="352426"/>
            <a:ext cx="2527300" cy="1905000"/>
          </a:xfrm>
          <a:prstGeom prst="rect">
            <a:avLst/>
          </a:prstGeom>
        </p:spPr>
      </p:pic>
      <p:pic>
        <p:nvPicPr>
          <p:cNvPr id="9" name="Picture 8">
            <a:extLst>
              <a:ext uri="{FF2B5EF4-FFF2-40B4-BE49-F238E27FC236}">
                <a16:creationId xmlns:a16="http://schemas.microsoft.com/office/drawing/2014/main" id="{544A8809-B4BE-02B1-3520-003A8A11EDC9}"/>
              </a:ext>
            </a:extLst>
          </p:cNvPr>
          <p:cNvPicPr>
            <a:picLocks noChangeAspect="1"/>
          </p:cNvPicPr>
          <p:nvPr/>
        </p:nvPicPr>
        <p:blipFill>
          <a:blip r:embed="rId3"/>
          <a:stretch>
            <a:fillRect/>
          </a:stretch>
        </p:blipFill>
        <p:spPr>
          <a:xfrm>
            <a:off x="8153401" y="2873954"/>
            <a:ext cx="3651250" cy="3631620"/>
          </a:xfrm>
          <a:prstGeom prst="rect">
            <a:avLst/>
          </a:prstGeom>
        </p:spPr>
      </p:pic>
    </p:spTree>
    <p:extLst>
      <p:ext uri="{BB962C8B-B14F-4D97-AF65-F5344CB8AC3E}">
        <p14:creationId xmlns:p14="http://schemas.microsoft.com/office/powerpoint/2010/main" val="2382005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259E-2579-5B5D-6A01-B7B02837D7B7}"/>
              </a:ext>
            </a:extLst>
          </p:cNvPr>
          <p:cNvSpPr>
            <a:spLocks noGrp="1"/>
          </p:cNvSpPr>
          <p:nvPr>
            <p:ph type="title"/>
          </p:nvPr>
        </p:nvSpPr>
        <p:spPr>
          <a:xfrm>
            <a:off x="1248810" y="653901"/>
            <a:ext cx="2763922" cy="776445"/>
          </a:xfrm>
        </p:spPr>
        <p:txBody>
          <a:bodyPr/>
          <a:lstStyle/>
          <a:p>
            <a:r>
              <a:rPr lang="en-US" b="1" dirty="0"/>
              <a:t>Psalms 104</a:t>
            </a:r>
            <a:endParaRPr lang="en-US" dirty="0"/>
          </a:p>
        </p:txBody>
      </p:sp>
      <p:sp>
        <p:nvSpPr>
          <p:cNvPr id="3" name="Content Placeholder 2">
            <a:extLst>
              <a:ext uri="{FF2B5EF4-FFF2-40B4-BE49-F238E27FC236}">
                <a16:creationId xmlns:a16="http://schemas.microsoft.com/office/drawing/2014/main" id="{6A2BBFDD-3CC7-A573-1F0B-81F0CA1918A5}"/>
              </a:ext>
            </a:extLst>
          </p:cNvPr>
          <p:cNvSpPr>
            <a:spLocks noGrp="1"/>
          </p:cNvSpPr>
          <p:nvPr>
            <p:ph idx="1"/>
          </p:nvPr>
        </p:nvSpPr>
        <p:spPr>
          <a:xfrm>
            <a:off x="1248810" y="1432723"/>
            <a:ext cx="10053694" cy="1188720"/>
          </a:xfrm>
        </p:spPr>
        <p:txBody>
          <a:bodyPr>
            <a:normAutofit/>
          </a:bodyPr>
          <a:lstStyle/>
          <a:p>
            <a:pPr marL="0" indent="0">
              <a:buNone/>
            </a:pPr>
            <a:r>
              <a:rPr lang="en-US" sz="3600" b="1" baseline="30000" dirty="0"/>
              <a:t>24 </a:t>
            </a:r>
            <a:r>
              <a:rPr lang="en-US" sz="3600" dirty="0"/>
              <a:t>How many are your works, Lord! In wisdom you made them all; the earth is full of your creatures.</a:t>
            </a:r>
          </a:p>
          <a:p>
            <a:pPr marL="0" indent="0">
              <a:buNone/>
            </a:pPr>
            <a:endParaRPr lang="en-US" dirty="0"/>
          </a:p>
        </p:txBody>
      </p:sp>
      <p:pic>
        <p:nvPicPr>
          <p:cNvPr id="5" name="Picture 4">
            <a:extLst>
              <a:ext uri="{FF2B5EF4-FFF2-40B4-BE49-F238E27FC236}">
                <a16:creationId xmlns:a16="http://schemas.microsoft.com/office/drawing/2014/main" id="{3C00FCC3-4027-C304-B3DB-919E858A31C0}"/>
              </a:ext>
            </a:extLst>
          </p:cNvPr>
          <p:cNvPicPr>
            <a:picLocks noChangeAspect="1"/>
          </p:cNvPicPr>
          <p:nvPr/>
        </p:nvPicPr>
        <p:blipFill>
          <a:blip r:embed="rId2"/>
          <a:stretch>
            <a:fillRect/>
          </a:stretch>
        </p:blipFill>
        <p:spPr>
          <a:xfrm>
            <a:off x="1745398" y="2941957"/>
            <a:ext cx="8701204" cy="3549013"/>
          </a:xfrm>
          <a:prstGeom prst="rect">
            <a:avLst/>
          </a:prstGeom>
        </p:spPr>
      </p:pic>
    </p:spTree>
    <p:extLst>
      <p:ext uri="{BB962C8B-B14F-4D97-AF65-F5344CB8AC3E}">
        <p14:creationId xmlns:p14="http://schemas.microsoft.com/office/powerpoint/2010/main" val="2198579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957263"/>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2044700"/>
            <a:ext cx="7137399" cy="3073400"/>
          </a:xfrm>
        </p:spPr>
        <p:txBody>
          <a:bodyPr>
            <a:noAutofit/>
          </a:bodyPr>
          <a:lstStyle/>
          <a:p>
            <a:pPr marL="0" indent="0">
              <a:buNone/>
            </a:pPr>
            <a:r>
              <a:rPr lang="en-US" sz="3400" b="1" baseline="30000" dirty="0"/>
              <a:t>22 </a:t>
            </a:r>
            <a:r>
              <a:rPr lang="en-US" sz="3400" dirty="0"/>
              <a:t>God blessed them and said, “Be fruitful and increase in number and fill the water in the seas, and let the birds increase on the earth.” </a:t>
            </a:r>
          </a:p>
          <a:p>
            <a:pPr marL="0" indent="0">
              <a:buNone/>
            </a:pPr>
            <a:r>
              <a:rPr lang="en-US" sz="3400" b="1" baseline="30000" dirty="0"/>
              <a:t>23 </a:t>
            </a:r>
            <a:r>
              <a:rPr lang="en-US" sz="3400" dirty="0"/>
              <a:t>And there was evening, and there was morning—the fifth day.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986D380-1470-CEB8-386C-2561EB91E16D}"/>
              </a:ext>
            </a:extLst>
          </p:cNvPr>
          <p:cNvPicPr>
            <a:picLocks noChangeAspect="1"/>
          </p:cNvPicPr>
          <p:nvPr/>
        </p:nvPicPr>
        <p:blipFill>
          <a:blip r:embed="rId2"/>
          <a:stretch>
            <a:fillRect/>
          </a:stretch>
        </p:blipFill>
        <p:spPr>
          <a:xfrm>
            <a:off x="9398000" y="352426"/>
            <a:ext cx="2527300" cy="1905000"/>
          </a:xfrm>
          <a:prstGeom prst="rect">
            <a:avLst/>
          </a:prstGeom>
        </p:spPr>
      </p:pic>
      <p:pic>
        <p:nvPicPr>
          <p:cNvPr id="4" name="Picture 3">
            <a:extLst>
              <a:ext uri="{FF2B5EF4-FFF2-40B4-BE49-F238E27FC236}">
                <a16:creationId xmlns:a16="http://schemas.microsoft.com/office/drawing/2014/main" id="{AD9D314B-B298-A96D-AF72-5676CA0D6A74}"/>
              </a:ext>
            </a:extLst>
          </p:cNvPr>
          <p:cNvPicPr>
            <a:picLocks noChangeAspect="1"/>
          </p:cNvPicPr>
          <p:nvPr/>
        </p:nvPicPr>
        <p:blipFill>
          <a:blip r:embed="rId3"/>
          <a:stretch>
            <a:fillRect/>
          </a:stretch>
        </p:blipFill>
        <p:spPr>
          <a:xfrm>
            <a:off x="8191500" y="2873954"/>
            <a:ext cx="3651250" cy="3631620"/>
          </a:xfrm>
          <a:prstGeom prst="rect">
            <a:avLst/>
          </a:prstGeom>
        </p:spPr>
      </p:pic>
    </p:spTree>
    <p:extLst>
      <p:ext uri="{BB962C8B-B14F-4D97-AF65-F5344CB8AC3E}">
        <p14:creationId xmlns:p14="http://schemas.microsoft.com/office/powerpoint/2010/main" val="264766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2496386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1084263"/>
            <a:ext cx="7619999" cy="5299074"/>
          </a:xfrm>
        </p:spPr>
        <p:txBody>
          <a:bodyPr>
            <a:noAutofit/>
          </a:bodyPr>
          <a:lstStyle/>
          <a:p>
            <a:pPr marL="0" indent="0">
              <a:buNone/>
            </a:pPr>
            <a:r>
              <a:rPr lang="en-US" sz="3400" b="1" baseline="30000" dirty="0"/>
              <a:t>24 </a:t>
            </a:r>
            <a:r>
              <a:rPr lang="en-US" sz="3400" dirty="0"/>
              <a:t>And God said, “Let the land produce living creatures according to their kinds: the livestock, the creatures that move along the ground, and the wild animals, each according to its kind.” And it was so. </a:t>
            </a:r>
          </a:p>
          <a:p>
            <a:pPr marL="0" indent="0">
              <a:buNone/>
            </a:pPr>
            <a:r>
              <a:rPr lang="en-US" sz="3400" b="1" baseline="30000" dirty="0"/>
              <a:t>25 </a:t>
            </a:r>
            <a:r>
              <a:rPr lang="en-US" sz="3400" dirty="0"/>
              <a:t>God made the wild animals according to their kinds, the livestock according to their kinds, and all the creatures that move along the ground according to their kinds. And God saw that it was good.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E805079-8999-E787-52C8-6A5AA95FEEC8}"/>
              </a:ext>
            </a:extLst>
          </p:cNvPr>
          <p:cNvPicPr>
            <a:picLocks noChangeAspect="1"/>
          </p:cNvPicPr>
          <p:nvPr/>
        </p:nvPicPr>
        <p:blipFill>
          <a:blip r:embed="rId2"/>
          <a:stretch>
            <a:fillRect/>
          </a:stretch>
        </p:blipFill>
        <p:spPr>
          <a:xfrm>
            <a:off x="9926742" y="533400"/>
            <a:ext cx="1706457" cy="1765300"/>
          </a:xfrm>
          <a:prstGeom prst="rect">
            <a:avLst/>
          </a:prstGeom>
        </p:spPr>
      </p:pic>
      <p:pic>
        <p:nvPicPr>
          <p:cNvPr id="9" name="Picture 8">
            <a:extLst>
              <a:ext uri="{FF2B5EF4-FFF2-40B4-BE49-F238E27FC236}">
                <a16:creationId xmlns:a16="http://schemas.microsoft.com/office/drawing/2014/main" id="{22835EC9-DC08-8BE4-DEC1-784E915C5068}"/>
              </a:ext>
            </a:extLst>
          </p:cNvPr>
          <p:cNvPicPr>
            <a:picLocks noChangeAspect="1"/>
          </p:cNvPicPr>
          <p:nvPr/>
        </p:nvPicPr>
        <p:blipFill>
          <a:blip r:embed="rId3"/>
          <a:stretch>
            <a:fillRect/>
          </a:stretch>
        </p:blipFill>
        <p:spPr>
          <a:xfrm>
            <a:off x="8547100" y="3626172"/>
            <a:ext cx="3295650" cy="2461308"/>
          </a:xfrm>
          <a:prstGeom prst="rect">
            <a:avLst/>
          </a:prstGeom>
        </p:spPr>
      </p:pic>
    </p:spTree>
    <p:extLst>
      <p:ext uri="{BB962C8B-B14F-4D97-AF65-F5344CB8AC3E}">
        <p14:creationId xmlns:p14="http://schemas.microsoft.com/office/powerpoint/2010/main" val="715061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1609143"/>
            <a:ext cx="7619999" cy="4478337"/>
          </a:xfrm>
        </p:spPr>
        <p:txBody>
          <a:bodyPr>
            <a:noAutofit/>
          </a:bodyPr>
          <a:lstStyle/>
          <a:p>
            <a:pPr marL="0" indent="0">
              <a:buNone/>
            </a:pPr>
            <a:r>
              <a:rPr lang="en-US" sz="3400" b="1" baseline="30000" dirty="0"/>
              <a:t>26 </a:t>
            </a:r>
            <a:r>
              <a:rPr lang="en-US" sz="3400" dirty="0"/>
              <a:t>Then God said, “Let us make mankind in our image, in our likeness, so that they may rule over the fish in the sea and the birds in the sky, over the livestock and all the wild animals, and over all the creatures that move along the ground.”</a:t>
            </a:r>
          </a:p>
          <a:p>
            <a:pPr marL="0" indent="0">
              <a:buNone/>
            </a:pPr>
            <a:r>
              <a:rPr lang="en-US" sz="3400" b="1" baseline="30000" dirty="0"/>
              <a:t>27 </a:t>
            </a:r>
            <a:r>
              <a:rPr lang="en-US" sz="3400" dirty="0"/>
              <a:t>So God created mankind in his own image, in the image of God he created them; male and female he created them.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E805079-8999-E787-52C8-6A5AA95FEEC8}"/>
              </a:ext>
            </a:extLst>
          </p:cNvPr>
          <p:cNvPicPr>
            <a:picLocks noChangeAspect="1"/>
          </p:cNvPicPr>
          <p:nvPr/>
        </p:nvPicPr>
        <p:blipFill>
          <a:blip r:embed="rId2"/>
          <a:stretch>
            <a:fillRect/>
          </a:stretch>
        </p:blipFill>
        <p:spPr>
          <a:xfrm>
            <a:off x="9926742" y="533400"/>
            <a:ext cx="1706457" cy="1765300"/>
          </a:xfrm>
          <a:prstGeom prst="rect">
            <a:avLst/>
          </a:prstGeom>
        </p:spPr>
      </p:pic>
      <p:pic>
        <p:nvPicPr>
          <p:cNvPr id="9" name="Picture 8">
            <a:extLst>
              <a:ext uri="{FF2B5EF4-FFF2-40B4-BE49-F238E27FC236}">
                <a16:creationId xmlns:a16="http://schemas.microsoft.com/office/drawing/2014/main" id="{22835EC9-DC08-8BE4-DEC1-784E915C5068}"/>
              </a:ext>
            </a:extLst>
          </p:cNvPr>
          <p:cNvPicPr>
            <a:picLocks noChangeAspect="1"/>
          </p:cNvPicPr>
          <p:nvPr/>
        </p:nvPicPr>
        <p:blipFill>
          <a:blip r:embed="rId3"/>
          <a:stretch>
            <a:fillRect/>
          </a:stretch>
        </p:blipFill>
        <p:spPr>
          <a:xfrm>
            <a:off x="8547100" y="3626172"/>
            <a:ext cx="3295650" cy="2461308"/>
          </a:xfrm>
          <a:prstGeom prst="rect">
            <a:avLst/>
          </a:prstGeom>
        </p:spPr>
      </p:pic>
    </p:spTree>
    <p:extLst>
      <p:ext uri="{BB962C8B-B14F-4D97-AF65-F5344CB8AC3E}">
        <p14:creationId xmlns:p14="http://schemas.microsoft.com/office/powerpoint/2010/main" val="906562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1189831"/>
            <a:ext cx="7708899" cy="4897649"/>
          </a:xfrm>
        </p:spPr>
        <p:txBody>
          <a:bodyPr>
            <a:noAutofit/>
          </a:bodyPr>
          <a:lstStyle/>
          <a:p>
            <a:pPr marL="0" indent="0">
              <a:buNone/>
            </a:pPr>
            <a:r>
              <a:rPr lang="en-US" sz="3400" baseline="30000" dirty="0"/>
              <a:t>28</a:t>
            </a:r>
            <a:r>
              <a:rPr lang="en-US" sz="3400" b="1" baseline="30000" dirty="0"/>
              <a:t> </a:t>
            </a:r>
            <a:r>
              <a:rPr lang="en-US" sz="3400" dirty="0"/>
              <a:t>God blessed them and said to them, “Be fruitful and increase in number; fill the earth and subdue it. Rule over the fish in the sea and the birds in the sky and over every living creature that moves on the ground.”</a:t>
            </a:r>
          </a:p>
          <a:p>
            <a:pPr marL="0" indent="0">
              <a:buNone/>
            </a:pPr>
            <a:r>
              <a:rPr lang="en-US" sz="3400" baseline="30000" dirty="0"/>
              <a:t>29</a:t>
            </a:r>
            <a:r>
              <a:rPr lang="en-US" sz="3400" dirty="0"/>
              <a:t> Then God said, “I give you every seed-bearing plant on the face of the whole earth and every tree that has fruit with seed in it. They will be yours for food. </a:t>
            </a:r>
            <a:r>
              <a:rPr lang="en-US" sz="3400" dirty="0">
                <a:effectLst/>
              </a:rPr>
              <a:t> </a:t>
            </a: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E805079-8999-E787-52C8-6A5AA95FEEC8}"/>
              </a:ext>
            </a:extLst>
          </p:cNvPr>
          <p:cNvPicPr>
            <a:picLocks noChangeAspect="1"/>
          </p:cNvPicPr>
          <p:nvPr/>
        </p:nvPicPr>
        <p:blipFill>
          <a:blip r:embed="rId2"/>
          <a:stretch>
            <a:fillRect/>
          </a:stretch>
        </p:blipFill>
        <p:spPr>
          <a:xfrm>
            <a:off x="9926742" y="533400"/>
            <a:ext cx="1706457" cy="1765300"/>
          </a:xfrm>
          <a:prstGeom prst="rect">
            <a:avLst/>
          </a:prstGeom>
        </p:spPr>
      </p:pic>
      <p:pic>
        <p:nvPicPr>
          <p:cNvPr id="9" name="Picture 8">
            <a:extLst>
              <a:ext uri="{FF2B5EF4-FFF2-40B4-BE49-F238E27FC236}">
                <a16:creationId xmlns:a16="http://schemas.microsoft.com/office/drawing/2014/main" id="{22835EC9-DC08-8BE4-DEC1-784E915C5068}"/>
              </a:ext>
            </a:extLst>
          </p:cNvPr>
          <p:cNvPicPr>
            <a:picLocks noChangeAspect="1"/>
          </p:cNvPicPr>
          <p:nvPr/>
        </p:nvPicPr>
        <p:blipFill>
          <a:blip r:embed="rId3"/>
          <a:stretch>
            <a:fillRect/>
          </a:stretch>
        </p:blipFill>
        <p:spPr>
          <a:xfrm>
            <a:off x="8547100" y="3626172"/>
            <a:ext cx="3295650" cy="2461308"/>
          </a:xfrm>
          <a:prstGeom prst="rect">
            <a:avLst/>
          </a:prstGeom>
        </p:spPr>
      </p:pic>
    </p:spTree>
    <p:extLst>
      <p:ext uri="{BB962C8B-B14F-4D97-AF65-F5344CB8AC3E}">
        <p14:creationId xmlns:p14="http://schemas.microsoft.com/office/powerpoint/2010/main" val="48671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6"/>
            <a:ext cx="2730190" cy="695326"/>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1604565"/>
            <a:ext cx="7708899" cy="4258469"/>
          </a:xfrm>
        </p:spPr>
        <p:txBody>
          <a:bodyPr>
            <a:noAutofit/>
          </a:bodyPr>
          <a:lstStyle/>
          <a:p>
            <a:pPr marL="0" indent="0">
              <a:buNone/>
            </a:pPr>
            <a:r>
              <a:rPr lang="en-US" sz="3400" b="1" baseline="30000" dirty="0"/>
              <a:t>30 </a:t>
            </a:r>
            <a:r>
              <a:rPr lang="en-US" sz="3400" dirty="0"/>
              <a:t>And to all the beasts of the earth and all the birds in the sky and all the creatures that move along the ground—everything that has the breath of life in it—I give every green plant for food.” And it was so.</a:t>
            </a:r>
          </a:p>
          <a:p>
            <a:pPr marL="0" indent="0">
              <a:buNone/>
            </a:pPr>
            <a:endParaRPr lang="en-US" sz="800" dirty="0"/>
          </a:p>
          <a:p>
            <a:pPr marL="0" indent="0">
              <a:buNone/>
            </a:pPr>
            <a:r>
              <a:rPr lang="en-US" sz="3400" b="1" baseline="30000" dirty="0"/>
              <a:t>31 </a:t>
            </a:r>
            <a:r>
              <a:rPr lang="en-US" sz="3400" dirty="0"/>
              <a:t>God saw all that he had made, and it was very good. And there was evening, and there was morning—the sixth day.</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AE805079-8999-E787-52C8-6A5AA95FEEC8}"/>
              </a:ext>
            </a:extLst>
          </p:cNvPr>
          <p:cNvPicPr>
            <a:picLocks noChangeAspect="1"/>
          </p:cNvPicPr>
          <p:nvPr/>
        </p:nvPicPr>
        <p:blipFill>
          <a:blip r:embed="rId2"/>
          <a:stretch>
            <a:fillRect/>
          </a:stretch>
        </p:blipFill>
        <p:spPr>
          <a:xfrm>
            <a:off x="9926742" y="533400"/>
            <a:ext cx="1706457" cy="1765300"/>
          </a:xfrm>
          <a:prstGeom prst="rect">
            <a:avLst/>
          </a:prstGeom>
        </p:spPr>
      </p:pic>
      <p:pic>
        <p:nvPicPr>
          <p:cNvPr id="9" name="Picture 8">
            <a:extLst>
              <a:ext uri="{FF2B5EF4-FFF2-40B4-BE49-F238E27FC236}">
                <a16:creationId xmlns:a16="http://schemas.microsoft.com/office/drawing/2014/main" id="{22835EC9-DC08-8BE4-DEC1-784E915C5068}"/>
              </a:ext>
            </a:extLst>
          </p:cNvPr>
          <p:cNvPicPr>
            <a:picLocks noChangeAspect="1"/>
          </p:cNvPicPr>
          <p:nvPr/>
        </p:nvPicPr>
        <p:blipFill>
          <a:blip r:embed="rId3"/>
          <a:stretch>
            <a:fillRect/>
          </a:stretch>
        </p:blipFill>
        <p:spPr>
          <a:xfrm>
            <a:off x="8547100" y="3626172"/>
            <a:ext cx="3295650" cy="2461308"/>
          </a:xfrm>
          <a:prstGeom prst="rect">
            <a:avLst/>
          </a:prstGeom>
        </p:spPr>
      </p:pic>
    </p:spTree>
    <p:extLst>
      <p:ext uri="{BB962C8B-B14F-4D97-AF65-F5344CB8AC3E}">
        <p14:creationId xmlns:p14="http://schemas.microsoft.com/office/powerpoint/2010/main" val="31085938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29650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706437"/>
            <a:ext cx="2730190" cy="695326"/>
          </a:xfrm>
        </p:spPr>
        <p:txBody>
          <a:bodyPr/>
          <a:lstStyle/>
          <a:p>
            <a:r>
              <a:rPr lang="en-US" b="1" dirty="0"/>
              <a:t>Genesis 2</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1629965"/>
            <a:ext cx="7708899" cy="4199335"/>
          </a:xfrm>
        </p:spPr>
        <p:txBody>
          <a:bodyPr>
            <a:noAutofit/>
          </a:bodyPr>
          <a:lstStyle/>
          <a:p>
            <a:pPr marL="0" indent="0">
              <a:buNone/>
            </a:pPr>
            <a:r>
              <a:rPr lang="en-US" sz="3400" b="1" baseline="30000" dirty="0"/>
              <a:t>1 </a:t>
            </a:r>
            <a:r>
              <a:rPr lang="en-US" sz="3400" dirty="0"/>
              <a:t>Thus the heavens and the earth were completed in all their vast array.</a:t>
            </a:r>
          </a:p>
          <a:p>
            <a:pPr marL="0" indent="0">
              <a:buNone/>
            </a:pPr>
            <a:r>
              <a:rPr lang="en-US" sz="3400" b="1" baseline="30000" dirty="0"/>
              <a:t>2 </a:t>
            </a:r>
            <a:r>
              <a:rPr lang="en-US" sz="3400" dirty="0"/>
              <a:t>By the seventh day God had finished the work he had been doing; so on the seventh day he rested from all his work. </a:t>
            </a:r>
          </a:p>
          <a:p>
            <a:pPr marL="0" indent="0">
              <a:buNone/>
            </a:pPr>
            <a:r>
              <a:rPr lang="en-US" sz="3400" b="1" baseline="30000" dirty="0"/>
              <a:t>3 </a:t>
            </a:r>
            <a:r>
              <a:rPr lang="en-US" sz="3400" dirty="0"/>
              <a:t>Then God blessed the seventh day and made it holy, because on it he rested from all the work of creating that he had done.</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22835EC9-DC08-8BE4-DEC1-784E915C5068}"/>
              </a:ext>
            </a:extLst>
          </p:cNvPr>
          <p:cNvPicPr>
            <a:picLocks noChangeAspect="1"/>
          </p:cNvPicPr>
          <p:nvPr/>
        </p:nvPicPr>
        <p:blipFill>
          <a:blip r:embed="rId2"/>
          <a:stretch>
            <a:fillRect/>
          </a:stretch>
        </p:blipFill>
        <p:spPr>
          <a:xfrm>
            <a:off x="8445500" y="3016894"/>
            <a:ext cx="3397250" cy="2537186"/>
          </a:xfrm>
          <a:prstGeom prst="rect">
            <a:avLst/>
          </a:prstGeom>
        </p:spPr>
      </p:pic>
      <p:pic>
        <p:nvPicPr>
          <p:cNvPr id="4" name="Picture 3">
            <a:extLst>
              <a:ext uri="{FF2B5EF4-FFF2-40B4-BE49-F238E27FC236}">
                <a16:creationId xmlns:a16="http://schemas.microsoft.com/office/drawing/2014/main" id="{7F129876-72C6-3239-9C30-6D7E700E5748}"/>
              </a:ext>
            </a:extLst>
          </p:cNvPr>
          <p:cNvPicPr>
            <a:picLocks noChangeAspect="1"/>
          </p:cNvPicPr>
          <p:nvPr/>
        </p:nvPicPr>
        <p:blipFill>
          <a:blip r:embed="rId3"/>
          <a:stretch>
            <a:fillRect/>
          </a:stretch>
        </p:blipFill>
        <p:spPr>
          <a:xfrm>
            <a:off x="10071100" y="461565"/>
            <a:ext cx="1485900" cy="1736766"/>
          </a:xfrm>
          <a:prstGeom prst="rect">
            <a:avLst/>
          </a:prstGeom>
        </p:spPr>
      </p:pic>
    </p:spTree>
    <p:extLst>
      <p:ext uri="{BB962C8B-B14F-4D97-AF65-F5344CB8AC3E}">
        <p14:creationId xmlns:p14="http://schemas.microsoft.com/office/powerpoint/2010/main" val="17056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50B461D-1AA1-1201-C224-6467194D817A}"/>
              </a:ext>
            </a:extLst>
          </p:cNvPr>
          <p:cNvSpPr>
            <a:spLocks noGrp="1"/>
          </p:cNvSpPr>
          <p:nvPr>
            <p:ph type="title"/>
          </p:nvPr>
        </p:nvSpPr>
        <p:spPr>
          <a:xfrm>
            <a:off x="1181102" y="804862"/>
            <a:ext cx="5465761" cy="1258886"/>
          </a:xfrm>
        </p:spPr>
        <p:txBody>
          <a:bodyPr/>
          <a:lstStyle/>
          <a:p>
            <a:r>
              <a:rPr lang="en-US" altLang="en-US" dirty="0"/>
              <a:t>Group Discussion Time</a:t>
            </a:r>
          </a:p>
        </p:txBody>
      </p:sp>
      <p:pic>
        <p:nvPicPr>
          <p:cNvPr id="38914" name="Content Placeholder 3">
            <a:extLst>
              <a:ext uri="{FF2B5EF4-FFF2-40B4-BE49-F238E27FC236}">
                <a16:creationId xmlns:a16="http://schemas.microsoft.com/office/drawing/2014/main" id="{4FD69CFC-70FE-7181-3747-76EE9614C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83281" y="3592513"/>
            <a:ext cx="4381500" cy="2738438"/>
          </a:xfrm>
        </p:spPr>
      </p:pic>
      <p:sp>
        <p:nvSpPr>
          <p:cNvPr id="38915" name="TextBox 4">
            <a:extLst>
              <a:ext uri="{FF2B5EF4-FFF2-40B4-BE49-F238E27FC236}">
                <a16:creationId xmlns:a16="http://schemas.microsoft.com/office/drawing/2014/main" id="{ADB34D7B-1D41-1B25-0CC2-E9B0C39C0C9D}"/>
              </a:ext>
            </a:extLst>
          </p:cNvPr>
          <p:cNvSpPr txBox="1">
            <a:spLocks noChangeArrowheads="1"/>
          </p:cNvSpPr>
          <p:nvPr/>
        </p:nvSpPr>
        <p:spPr bwMode="auto">
          <a:xfrm>
            <a:off x="953656" y="2761516"/>
            <a:ext cx="612962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400" dirty="0"/>
              <a:t>How can you link the creation story with </a:t>
            </a:r>
          </a:p>
          <a:p>
            <a:pPr algn="ctr"/>
            <a:r>
              <a:rPr lang="en-US" altLang="en-US" sz="3400" dirty="0"/>
              <a:t>Outdoor Leadership?</a:t>
            </a:r>
          </a:p>
        </p:txBody>
      </p:sp>
    </p:spTree>
    <p:extLst>
      <p:ext uri="{BB962C8B-B14F-4D97-AF65-F5344CB8AC3E}">
        <p14:creationId xmlns:p14="http://schemas.microsoft.com/office/powerpoint/2010/main" val="2990672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195829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E259E-2579-5B5D-6A01-B7B02837D7B7}"/>
              </a:ext>
            </a:extLst>
          </p:cNvPr>
          <p:cNvSpPr>
            <a:spLocks noGrp="1"/>
          </p:cNvSpPr>
          <p:nvPr>
            <p:ph type="title"/>
          </p:nvPr>
        </p:nvSpPr>
        <p:spPr>
          <a:xfrm>
            <a:off x="2585787" y="528864"/>
            <a:ext cx="2586122" cy="1188720"/>
          </a:xfrm>
        </p:spPr>
        <p:txBody>
          <a:bodyPr/>
          <a:lstStyle/>
          <a:p>
            <a:r>
              <a:rPr lang="en-US" b="1" dirty="0"/>
              <a:t>Psalms 19</a:t>
            </a:r>
            <a:endParaRPr lang="en-US" dirty="0"/>
          </a:p>
        </p:txBody>
      </p:sp>
      <p:sp>
        <p:nvSpPr>
          <p:cNvPr id="3" name="Content Placeholder 2">
            <a:extLst>
              <a:ext uri="{FF2B5EF4-FFF2-40B4-BE49-F238E27FC236}">
                <a16:creationId xmlns:a16="http://schemas.microsoft.com/office/drawing/2014/main" id="{6A2BBFDD-3CC7-A573-1F0B-81F0CA1918A5}"/>
              </a:ext>
            </a:extLst>
          </p:cNvPr>
          <p:cNvSpPr>
            <a:spLocks noGrp="1"/>
          </p:cNvSpPr>
          <p:nvPr>
            <p:ph idx="1"/>
          </p:nvPr>
        </p:nvSpPr>
        <p:spPr>
          <a:xfrm>
            <a:off x="659398" y="1492952"/>
            <a:ext cx="6438900" cy="1637983"/>
          </a:xfrm>
        </p:spPr>
        <p:txBody>
          <a:bodyPr>
            <a:normAutofit/>
          </a:bodyPr>
          <a:lstStyle/>
          <a:p>
            <a:pPr marL="0" indent="0">
              <a:buNone/>
            </a:pPr>
            <a:r>
              <a:rPr lang="en-US" sz="3600" baseline="30000" dirty="0"/>
              <a:t>1 </a:t>
            </a:r>
            <a:r>
              <a:rPr lang="en-US" sz="3600" dirty="0"/>
              <a:t>The heavens declare the glory of God; the skies proclaim the work of his hands.</a:t>
            </a:r>
            <a:endParaRPr lang="en-US" sz="900" dirty="0"/>
          </a:p>
        </p:txBody>
      </p:sp>
      <p:pic>
        <p:nvPicPr>
          <p:cNvPr id="5" name="Picture 4">
            <a:extLst>
              <a:ext uri="{FF2B5EF4-FFF2-40B4-BE49-F238E27FC236}">
                <a16:creationId xmlns:a16="http://schemas.microsoft.com/office/drawing/2014/main" id="{2E3A2AAA-B847-14E9-4974-EB80EEEA0F51}"/>
              </a:ext>
            </a:extLst>
          </p:cNvPr>
          <p:cNvPicPr>
            <a:picLocks noChangeAspect="1"/>
          </p:cNvPicPr>
          <p:nvPr/>
        </p:nvPicPr>
        <p:blipFill>
          <a:blip r:embed="rId2"/>
          <a:stretch>
            <a:fillRect/>
          </a:stretch>
        </p:blipFill>
        <p:spPr>
          <a:xfrm rot="5400000">
            <a:off x="7324543" y="1857158"/>
            <a:ext cx="5578266" cy="3143684"/>
          </a:xfrm>
          <a:prstGeom prst="rect">
            <a:avLst/>
          </a:prstGeom>
        </p:spPr>
      </p:pic>
      <p:sp>
        <p:nvSpPr>
          <p:cNvPr id="6" name="TextBox 5">
            <a:extLst>
              <a:ext uri="{FF2B5EF4-FFF2-40B4-BE49-F238E27FC236}">
                <a16:creationId xmlns:a16="http://schemas.microsoft.com/office/drawing/2014/main" id="{DDD9E8CB-D8B0-CF5B-EC3D-9EA6E6627257}"/>
              </a:ext>
            </a:extLst>
          </p:cNvPr>
          <p:cNvSpPr txBox="1"/>
          <p:nvPr/>
        </p:nvSpPr>
        <p:spPr>
          <a:xfrm>
            <a:off x="506482" y="3130935"/>
            <a:ext cx="8400896" cy="3693319"/>
          </a:xfrm>
          <a:prstGeom prst="rect">
            <a:avLst/>
          </a:prstGeom>
          <a:noFill/>
        </p:spPr>
        <p:txBody>
          <a:bodyPr wrap="square" rtlCol="0">
            <a:spAutoFit/>
          </a:bodyPr>
          <a:lstStyle/>
          <a:p>
            <a:r>
              <a:rPr lang="en-US" sz="3600" baseline="30000" dirty="0"/>
              <a:t>2 </a:t>
            </a:r>
            <a:r>
              <a:rPr lang="en-US" sz="3600" dirty="0"/>
              <a:t>Day after day they pour forth speech;</a:t>
            </a:r>
            <a:br>
              <a:rPr lang="en-US" sz="3600" dirty="0"/>
            </a:br>
            <a:r>
              <a:rPr lang="en-US" sz="3600" dirty="0"/>
              <a:t>    night after night they reveal knowledge.</a:t>
            </a:r>
            <a:br>
              <a:rPr lang="en-US" sz="3600" dirty="0"/>
            </a:br>
            <a:r>
              <a:rPr lang="en-US" sz="3600" baseline="30000" dirty="0"/>
              <a:t>3 </a:t>
            </a:r>
            <a:r>
              <a:rPr lang="en-US" sz="3600" dirty="0"/>
              <a:t>They have no speech, they use no words;</a:t>
            </a:r>
            <a:br>
              <a:rPr lang="en-US" sz="3600" dirty="0"/>
            </a:br>
            <a:r>
              <a:rPr lang="en-US" sz="3600" dirty="0"/>
              <a:t>    no sound is heard from them.</a:t>
            </a:r>
            <a:br>
              <a:rPr lang="en-US" sz="3600" dirty="0"/>
            </a:br>
            <a:r>
              <a:rPr lang="en-US" sz="3600" baseline="30000" dirty="0"/>
              <a:t>4 </a:t>
            </a:r>
            <a:r>
              <a:rPr lang="en-US" sz="3600" dirty="0"/>
              <a:t>Yet their voice goes out into all the earth,</a:t>
            </a:r>
            <a:br>
              <a:rPr lang="en-US" sz="3600" dirty="0"/>
            </a:br>
            <a:r>
              <a:rPr lang="en-US" sz="3600" dirty="0"/>
              <a:t>    their words to the ends of the world.</a:t>
            </a:r>
          </a:p>
          <a:p>
            <a:endParaRPr lang="en-US" dirty="0"/>
          </a:p>
        </p:txBody>
      </p:sp>
    </p:spTree>
    <p:extLst>
      <p:ext uri="{BB962C8B-B14F-4D97-AF65-F5344CB8AC3E}">
        <p14:creationId xmlns:p14="http://schemas.microsoft.com/office/powerpoint/2010/main" val="38916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965201" y="1087437"/>
            <a:ext cx="2006599" cy="695326"/>
          </a:xfrm>
        </p:spPr>
        <p:txBody>
          <a:bodyPr/>
          <a:lstStyle/>
          <a:p>
            <a:r>
              <a:rPr lang="en-US" b="1" dirty="0"/>
              <a:t>Tempo</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1" y="2148470"/>
            <a:ext cx="7708899" cy="4199335"/>
          </a:xfrm>
        </p:spPr>
        <p:txBody>
          <a:bodyPr>
            <a:noAutofit/>
          </a:bodyPr>
          <a:lstStyle/>
          <a:p>
            <a:pPr marL="0" indent="0">
              <a:buNone/>
            </a:pPr>
            <a:r>
              <a:rPr lang="en-US" sz="3400" dirty="0"/>
              <a:t>Exodus 12:14 - “This is a day you are to commemorate; for the generations to come you shall celebrate it as a festival to the Lord—a lasting ordinance. </a:t>
            </a:r>
          </a:p>
          <a:p>
            <a:pPr marL="0" indent="0">
              <a:buNone/>
            </a:pPr>
            <a:endParaRPr lang="en-US" sz="1800" dirty="0"/>
          </a:p>
          <a:p>
            <a:pPr marL="0" indent="0">
              <a:buNone/>
            </a:pPr>
            <a:r>
              <a:rPr lang="en-US" sz="3400" dirty="0"/>
              <a:t>Exodus 20:8 - “Remember the Sabbath day by keeping it holy. </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C7A92720-5209-929D-C14F-E4C540B80BD6}"/>
              </a:ext>
            </a:extLst>
          </p:cNvPr>
          <p:cNvPicPr>
            <a:picLocks noChangeAspect="1"/>
          </p:cNvPicPr>
          <p:nvPr/>
        </p:nvPicPr>
        <p:blipFill>
          <a:blip r:embed="rId2"/>
          <a:stretch>
            <a:fillRect/>
          </a:stretch>
        </p:blipFill>
        <p:spPr>
          <a:xfrm>
            <a:off x="8128689" y="459370"/>
            <a:ext cx="3548961" cy="2258430"/>
          </a:xfrm>
          <a:prstGeom prst="rect">
            <a:avLst/>
          </a:prstGeom>
        </p:spPr>
      </p:pic>
    </p:spTree>
    <p:extLst>
      <p:ext uri="{BB962C8B-B14F-4D97-AF65-F5344CB8AC3E}">
        <p14:creationId xmlns:p14="http://schemas.microsoft.com/office/powerpoint/2010/main" val="33849204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759362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585787"/>
            <a:ext cx="6057899" cy="695326"/>
          </a:xfrm>
        </p:spPr>
        <p:txBody>
          <a:bodyPr>
            <a:normAutofit/>
          </a:bodyPr>
          <a:lstStyle/>
          <a:p>
            <a:r>
              <a:rPr lang="en-US" b="1" dirty="0"/>
              <a:t>Terrain - </a:t>
            </a:r>
            <a:r>
              <a:rPr lang="en-US" dirty="0"/>
              <a:t>Psalms 139:7-14 </a:t>
            </a:r>
            <a:endParaRPr lang="en-US" b="1" dirty="0"/>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647701" y="1738313"/>
            <a:ext cx="7277099" cy="1639887"/>
          </a:xfrm>
        </p:spPr>
        <p:txBody>
          <a:bodyPr>
            <a:noAutofit/>
          </a:bodyPr>
          <a:lstStyle/>
          <a:p>
            <a:pPr marL="0" indent="0">
              <a:buNone/>
            </a:pPr>
            <a:r>
              <a:rPr lang="en-US" sz="3400" b="1" baseline="30000" dirty="0"/>
              <a:t>7 </a:t>
            </a:r>
            <a:r>
              <a:rPr lang="en-US" sz="3400" dirty="0"/>
              <a:t>Where can I go from your Spirit?</a:t>
            </a:r>
            <a:br>
              <a:rPr lang="en-US" sz="3400" dirty="0"/>
            </a:br>
            <a:r>
              <a:rPr lang="en-US" sz="3400" dirty="0"/>
              <a:t>Where can I flee from your presence?</a:t>
            </a:r>
          </a:p>
          <a:p>
            <a:pPr marL="0" indent="0">
              <a:buNone/>
            </a:pPr>
            <a:r>
              <a:rPr lang="en-US" sz="3400" b="1" baseline="30000" dirty="0"/>
              <a:t>8 </a:t>
            </a:r>
            <a:r>
              <a:rPr lang="en-US" sz="3400" dirty="0"/>
              <a:t>If I go up to the heavens, you are there;</a:t>
            </a:r>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0CCE457-59D9-EEDD-4C2A-AA57D1F35599}"/>
              </a:ext>
            </a:extLst>
          </p:cNvPr>
          <p:cNvPicPr>
            <a:picLocks noChangeAspect="1"/>
          </p:cNvPicPr>
          <p:nvPr/>
        </p:nvPicPr>
        <p:blipFill>
          <a:blip r:embed="rId2"/>
          <a:stretch>
            <a:fillRect/>
          </a:stretch>
        </p:blipFill>
        <p:spPr>
          <a:xfrm>
            <a:off x="8084837" y="431800"/>
            <a:ext cx="3719812" cy="2708434"/>
          </a:xfrm>
          <a:prstGeom prst="rect">
            <a:avLst/>
          </a:prstGeom>
        </p:spPr>
      </p:pic>
      <p:sp>
        <p:nvSpPr>
          <p:cNvPr id="6" name="TextBox 5">
            <a:extLst>
              <a:ext uri="{FF2B5EF4-FFF2-40B4-BE49-F238E27FC236}">
                <a16:creationId xmlns:a16="http://schemas.microsoft.com/office/drawing/2014/main" id="{7CCCE24D-CB24-07E0-C29E-1BA3503B398B}"/>
              </a:ext>
            </a:extLst>
          </p:cNvPr>
          <p:cNvSpPr txBox="1"/>
          <p:nvPr/>
        </p:nvSpPr>
        <p:spPr>
          <a:xfrm>
            <a:off x="647701" y="3352800"/>
            <a:ext cx="10966449" cy="2708434"/>
          </a:xfrm>
          <a:prstGeom prst="rect">
            <a:avLst/>
          </a:prstGeom>
          <a:noFill/>
        </p:spPr>
        <p:txBody>
          <a:bodyPr wrap="square" rtlCol="0">
            <a:spAutoFit/>
          </a:bodyPr>
          <a:lstStyle/>
          <a:p>
            <a:r>
              <a:rPr lang="en-US" sz="3400" dirty="0"/>
              <a:t>if I make my bed in the depths, you are there. </a:t>
            </a:r>
          </a:p>
          <a:p>
            <a:r>
              <a:rPr lang="en-US" sz="3400" b="1" baseline="30000" dirty="0"/>
              <a:t>9 </a:t>
            </a:r>
            <a:r>
              <a:rPr lang="en-US" sz="3400" dirty="0"/>
              <a:t>If I rise on the wings of the dawn, if I settle on the far side of the sea,</a:t>
            </a:r>
            <a:br>
              <a:rPr lang="en-US" sz="3400" dirty="0"/>
            </a:br>
            <a:r>
              <a:rPr lang="en-US" sz="3400" b="1" baseline="30000" dirty="0"/>
              <a:t>10 </a:t>
            </a:r>
            <a:r>
              <a:rPr lang="en-US" sz="3400" dirty="0"/>
              <a:t>even there your hand will guide me, your right hand will hold me fast.</a:t>
            </a:r>
            <a:endParaRPr lang="en-US" dirty="0"/>
          </a:p>
        </p:txBody>
      </p:sp>
    </p:spTree>
    <p:extLst>
      <p:ext uri="{BB962C8B-B14F-4D97-AF65-F5344CB8AC3E}">
        <p14:creationId xmlns:p14="http://schemas.microsoft.com/office/powerpoint/2010/main" val="3530895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431800"/>
            <a:ext cx="6400799" cy="695326"/>
          </a:xfrm>
        </p:spPr>
        <p:txBody>
          <a:bodyPr>
            <a:normAutofit/>
          </a:bodyPr>
          <a:lstStyle/>
          <a:p>
            <a:r>
              <a:rPr lang="en-US" b="1" dirty="0"/>
              <a:t>Terrain - </a:t>
            </a:r>
            <a:r>
              <a:rPr lang="en-US" dirty="0"/>
              <a:t>Psalms 139:7-14 </a:t>
            </a:r>
            <a:endParaRPr lang="en-US" b="1" dirty="0"/>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622300" y="1329332"/>
            <a:ext cx="8051799" cy="4199335"/>
          </a:xfrm>
        </p:spPr>
        <p:txBody>
          <a:bodyPr>
            <a:noAutofit/>
          </a:bodyPr>
          <a:lstStyle/>
          <a:p>
            <a:pPr marL="0" indent="0">
              <a:buNone/>
            </a:pPr>
            <a:r>
              <a:rPr lang="en-US" sz="3400" b="1" baseline="30000" dirty="0"/>
              <a:t>11 </a:t>
            </a:r>
            <a:r>
              <a:rPr lang="en-US" sz="3400" dirty="0"/>
              <a:t>If I say, “Surely the darkness will hide me</a:t>
            </a:r>
            <a:br>
              <a:rPr lang="en-US" sz="3400" dirty="0"/>
            </a:br>
            <a:r>
              <a:rPr lang="en-US" sz="3400" dirty="0"/>
              <a:t>    and the light become night around me,”</a:t>
            </a:r>
            <a:br>
              <a:rPr lang="en-US" sz="3400" dirty="0"/>
            </a:br>
            <a:r>
              <a:rPr lang="en-US" sz="3400" b="1" baseline="30000" dirty="0"/>
              <a:t>12 </a:t>
            </a:r>
            <a:r>
              <a:rPr lang="en-US" sz="3400" dirty="0"/>
              <a:t>even the darkness will not be dark to you;</a:t>
            </a:r>
            <a:br>
              <a:rPr lang="en-US" sz="3400" dirty="0"/>
            </a:br>
            <a:r>
              <a:rPr lang="en-US" sz="3400" dirty="0"/>
              <a:t>    the night will shine like the day,</a:t>
            </a:r>
            <a:br>
              <a:rPr lang="en-US" sz="3400" dirty="0"/>
            </a:br>
            <a:r>
              <a:rPr lang="en-US" sz="3400" dirty="0"/>
              <a:t>    </a:t>
            </a:r>
            <a:br>
              <a:rPr lang="en-US" dirty="0"/>
            </a:b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50CCE457-59D9-EEDD-4C2A-AA57D1F35599}"/>
              </a:ext>
            </a:extLst>
          </p:cNvPr>
          <p:cNvPicPr>
            <a:picLocks noChangeAspect="1"/>
          </p:cNvPicPr>
          <p:nvPr/>
        </p:nvPicPr>
        <p:blipFill>
          <a:blip r:embed="rId2"/>
          <a:stretch>
            <a:fillRect/>
          </a:stretch>
        </p:blipFill>
        <p:spPr>
          <a:xfrm>
            <a:off x="8452847" y="779463"/>
            <a:ext cx="3351802" cy="2440482"/>
          </a:xfrm>
          <a:prstGeom prst="rect">
            <a:avLst/>
          </a:prstGeom>
        </p:spPr>
      </p:pic>
      <p:sp>
        <p:nvSpPr>
          <p:cNvPr id="5" name="TextBox 4">
            <a:extLst>
              <a:ext uri="{FF2B5EF4-FFF2-40B4-BE49-F238E27FC236}">
                <a16:creationId xmlns:a16="http://schemas.microsoft.com/office/drawing/2014/main" id="{B686C00B-1307-7ABF-4097-3BC3371EBAC9}"/>
              </a:ext>
            </a:extLst>
          </p:cNvPr>
          <p:cNvSpPr txBox="1"/>
          <p:nvPr/>
        </p:nvSpPr>
        <p:spPr>
          <a:xfrm>
            <a:off x="622299" y="3219945"/>
            <a:ext cx="11417300" cy="2708434"/>
          </a:xfrm>
          <a:prstGeom prst="rect">
            <a:avLst/>
          </a:prstGeom>
          <a:noFill/>
        </p:spPr>
        <p:txBody>
          <a:bodyPr wrap="square" rtlCol="0">
            <a:spAutoFit/>
          </a:bodyPr>
          <a:lstStyle/>
          <a:p>
            <a:r>
              <a:rPr lang="en-US" sz="3400" dirty="0"/>
              <a:t>    for darkness is as light to you.</a:t>
            </a:r>
          </a:p>
          <a:p>
            <a:r>
              <a:rPr lang="en-US" sz="3400" b="1" baseline="30000" dirty="0"/>
              <a:t>13 </a:t>
            </a:r>
            <a:r>
              <a:rPr lang="en-US" sz="3400" dirty="0"/>
              <a:t>For you created my inmost being;</a:t>
            </a:r>
            <a:br>
              <a:rPr lang="en-US" sz="3400" dirty="0"/>
            </a:br>
            <a:r>
              <a:rPr lang="en-US" sz="3400" dirty="0"/>
              <a:t>    you knit me together in my mother’s womb.</a:t>
            </a:r>
            <a:br>
              <a:rPr lang="en-US" sz="3400" dirty="0"/>
            </a:br>
            <a:r>
              <a:rPr lang="en-US" sz="3400" b="1" baseline="30000" dirty="0"/>
              <a:t>14 </a:t>
            </a:r>
            <a:r>
              <a:rPr lang="en-US" sz="3400" dirty="0"/>
              <a:t>I praise you because I am fearfully and wonderfully made;</a:t>
            </a:r>
            <a:br>
              <a:rPr lang="en-US" sz="3400" dirty="0"/>
            </a:br>
            <a:r>
              <a:rPr lang="en-US" sz="3400" dirty="0"/>
              <a:t>    your works are wonderful, I know that full well.</a:t>
            </a:r>
          </a:p>
        </p:txBody>
      </p:sp>
    </p:spTree>
    <p:extLst>
      <p:ext uri="{BB962C8B-B14F-4D97-AF65-F5344CB8AC3E}">
        <p14:creationId xmlns:p14="http://schemas.microsoft.com/office/powerpoint/2010/main" val="3847271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602114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431800"/>
            <a:ext cx="6400799" cy="695326"/>
          </a:xfrm>
        </p:spPr>
        <p:txBody>
          <a:bodyPr>
            <a:normAutofit/>
          </a:bodyPr>
          <a:lstStyle/>
          <a:p>
            <a:r>
              <a:rPr lang="en-US" b="1" dirty="0"/>
              <a:t>Trials - </a:t>
            </a:r>
            <a:r>
              <a:rPr lang="en-US" dirty="0"/>
              <a:t>Mark 6:45-51</a:t>
            </a:r>
            <a:endParaRPr lang="en-US" b="1" dirty="0"/>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736600" y="1481733"/>
            <a:ext cx="8051799" cy="1642468"/>
          </a:xfrm>
        </p:spPr>
        <p:txBody>
          <a:bodyPr>
            <a:noAutofit/>
          </a:bodyPr>
          <a:lstStyle/>
          <a:p>
            <a:pPr marL="0" indent="0">
              <a:buNone/>
            </a:pPr>
            <a:r>
              <a:rPr lang="en-US" sz="3400" b="1" baseline="30000" dirty="0"/>
              <a:t>45 </a:t>
            </a:r>
            <a:r>
              <a:rPr lang="en-US" sz="3400" dirty="0"/>
              <a:t>Immediately Jesus made his disciples get into the boat and go on ahead of him to Bethsaida, while he dismissed the crowd. </a:t>
            </a:r>
            <a:br>
              <a:rPr lang="en-US" sz="3400" dirty="0"/>
            </a:br>
            <a:r>
              <a:rPr lang="en-US" sz="3400" dirty="0"/>
              <a:t>    </a:t>
            </a:r>
            <a:br>
              <a:rPr lang="en-US" dirty="0"/>
            </a:b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D0D7DE0-81C4-475C-0EC5-D686A0AF5C62}"/>
              </a:ext>
            </a:extLst>
          </p:cNvPr>
          <p:cNvPicPr>
            <a:picLocks noChangeAspect="1"/>
          </p:cNvPicPr>
          <p:nvPr/>
        </p:nvPicPr>
        <p:blipFill>
          <a:blip r:embed="rId2"/>
          <a:stretch>
            <a:fillRect/>
          </a:stretch>
        </p:blipFill>
        <p:spPr>
          <a:xfrm>
            <a:off x="8560380" y="541933"/>
            <a:ext cx="3149019" cy="2163239"/>
          </a:xfrm>
          <a:prstGeom prst="rect">
            <a:avLst/>
          </a:prstGeom>
        </p:spPr>
      </p:pic>
      <p:sp>
        <p:nvSpPr>
          <p:cNvPr id="6" name="TextBox 5">
            <a:extLst>
              <a:ext uri="{FF2B5EF4-FFF2-40B4-BE49-F238E27FC236}">
                <a16:creationId xmlns:a16="http://schemas.microsoft.com/office/drawing/2014/main" id="{CC1EB6ED-58E1-D262-D576-C84B8081D0A6}"/>
              </a:ext>
            </a:extLst>
          </p:cNvPr>
          <p:cNvSpPr txBox="1"/>
          <p:nvPr/>
        </p:nvSpPr>
        <p:spPr>
          <a:xfrm>
            <a:off x="736600" y="2976038"/>
            <a:ext cx="10972799" cy="3508653"/>
          </a:xfrm>
          <a:prstGeom prst="rect">
            <a:avLst/>
          </a:prstGeom>
          <a:noFill/>
        </p:spPr>
        <p:txBody>
          <a:bodyPr wrap="square" rtlCol="0">
            <a:spAutoFit/>
          </a:bodyPr>
          <a:lstStyle/>
          <a:p>
            <a:r>
              <a:rPr lang="en-US" sz="3400" b="1" baseline="30000" dirty="0"/>
              <a:t>46 </a:t>
            </a:r>
            <a:r>
              <a:rPr lang="en-US" sz="3400" dirty="0"/>
              <a:t>After leaving them, he went up on a mountainside to pray.</a:t>
            </a:r>
          </a:p>
          <a:p>
            <a:r>
              <a:rPr lang="en-US" sz="3400" b="1" baseline="30000" dirty="0"/>
              <a:t>47 </a:t>
            </a:r>
            <a:r>
              <a:rPr lang="en-US" sz="3400" dirty="0"/>
              <a:t>Later that night, the boat was in the middle of the lake, and he was alone on land. </a:t>
            </a:r>
          </a:p>
          <a:p>
            <a:r>
              <a:rPr lang="en-US" sz="3400" b="1" baseline="30000" dirty="0"/>
              <a:t>48 </a:t>
            </a:r>
            <a:r>
              <a:rPr lang="en-US" sz="3400" dirty="0"/>
              <a:t>He saw the disciples straining at the oars, because the wind was against them. Shortly before dawn he went out to them, walking on the lake. He was about to pass by them, </a:t>
            </a:r>
          </a:p>
          <a:p>
            <a:endParaRPr lang="en-US" dirty="0"/>
          </a:p>
        </p:txBody>
      </p:sp>
    </p:spTree>
    <p:extLst>
      <p:ext uri="{BB962C8B-B14F-4D97-AF65-F5344CB8AC3E}">
        <p14:creationId xmlns:p14="http://schemas.microsoft.com/office/powerpoint/2010/main" val="1176827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431800"/>
            <a:ext cx="6400799" cy="695326"/>
          </a:xfrm>
        </p:spPr>
        <p:txBody>
          <a:bodyPr>
            <a:normAutofit/>
          </a:bodyPr>
          <a:lstStyle/>
          <a:p>
            <a:r>
              <a:rPr lang="en-US" b="1" dirty="0"/>
              <a:t>Trials - </a:t>
            </a:r>
            <a:r>
              <a:rPr lang="en-US" dirty="0"/>
              <a:t>Mark 6:45-51</a:t>
            </a:r>
            <a:endParaRPr lang="en-US" b="1" dirty="0"/>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736600" y="1481733"/>
            <a:ext cx="8051799" cy="1515468"/>
          </a:xfrm>
        </p:spPr>
        <p:txBody>
          <a:bodyPr>
            <a:noAutofit/>
          </a:bodyPr>
          <a:lstStyle/>
          <a:p>
            <a:pPr marL="0" indent="0">
              <a:buNone/>
            </a:pPr>
            <a:r>
              <a:rPr lang="en-US" sz="3400" b="1" baseline="30000" dirty="0"/>
              <a:t>49 </a:t>
            </a:r>
            <a:r>
              <a:rPr lang="en-US" sz="3400" dirty="0"/>
              <a:t>but when they saw him walking on the lake, they thought he was a ghost. They cried out, </a:t>
            </a:r>
            <a:br>
              <a:rPr lang="en-US" sz="3400" dirty="0"/>
            </a:br>
            <a:r>
              <a:rPr lang="en-US" sz="3400" dirty="0"/>
              <a:t>    </a:t>
            </a:r>
            <a:br>
              <a:rPr lang="en-US" dirty="0"/>
            </a:b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1D0D7DE0-81C4-475C-0EC5-D686A0AF5C62}"/>
              </a:ext>
            </a:extLst>
          </p:cNvPr>
          <p:cNvPicPr>
            <a:picLocks noChangeAspect="1"/>
          </p:cNvPicPr>
          <p:nvPr/>
        </p:nvPicPr>
        <p:blipFill>
          <a:blip r:embed="rId2"/>
          <a:stretch>
            <a:fillRect/>
          </a:stretch>
        </p:blipFill>
        <p:spPr>
          <a:xfrm>
            <a:off x="8788399" y="660400"/>
            <a:ext cx="2921000" cy="2006600"/>
          </a:xfrm>
          <a:prstGeom prst="rect">
            <a:avLst/>
          </a:prstGeom>
        </p:spPr>
      </p:pic>
      <p:sp>
        <p:nvSpPr>
          <p:cNvPr id="4" name="TextBox 3">
            <a:extLst>
              <a:ext uri="{FF2B5EF4-FFF2-40B4-BE49-F238E27FC236}">
                <a16:creationId xmlns:a16="http://schemas.microsoft.com/office/drawing/2014/main" id="{2200E15D-E188-A61C-13B8-E86E8194058E}"/>
              </a:ext>
            </a:extLst>
          </p:cNvPr>
          <p:cNvSpPr txBox="1"/>
          <p:nvPr/>
        </p:nvSpPr>
        <p:spPr>
          <a:xfrm>
            <a:off x="736600" y="3008909"/>
            <a:ext cx="10718799" cy="2985433"/>
          </a:xfrm>
          <a:prstGeom prst="rect">
            <a:avLst/>
          </a:prstGeom>
          <a:noFill/>
        </p:spPr>
        <p:txBody>
          <a:bodyPr wrap="square" rtlCol="0">
            <a:spAutoFit/>
          </a:bodyPr>
          <a:lstStyle/>
          <a:p>
            <a:r>
              <a:rPr lang="en-US" sz="3400" b="1" baseline="30000" dirty="0"/>
              <a:t>50 </a:t>
            </a:r>
            <a:r>
              <a:rPr lang="en-US" sz="3400" dirty="0"/>
              <a:t>because they all saw him and were terrified. Immediately he spoke to them and said, “Take courage! It is I. Don’t be afraid.” </a:t>
            </a:r>
          </a:p>
          <a:p>
            <a:r>
              <a:rPr lang="en-US" sz="3400" b="1" baseline="30000" dirty="0"/>
              <a:t>51 </a:t>
            </a:r>
            <a:r>
              <a:rPr lang="en-US" sz="3400" dirty="0"/>
              <a:t>Then he climbed into the boat with them, and the wind died down. They were completely amazed, </a:t>
            </a:r>
          </a:p>
          <a:p>
            <a:endParaRPr lang="en-US" dirty="0"/>
          </a:p>
        </p:txBody>
      </p:sp>
    </p:spTree>
    <p:extLst>
      <p:ext uri="{BB962C8B-B14F-4D97-AF65-F5344CB8AC3E}">
        <p14:creationId xmlns:p14="http://schemas.microsoft.com/office/powerpoint/2010/main" val="1319513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50B461D-1AA1-1201-C224-6467194D817A}"/>
              </a:ext>
            </a:extLst>
          </p:cNvPr>
          <p:cNvSpPr>
            <a:spLocks noGrp="1"/>
          </p:cNvSpPr>
          <p:nvPr>
            <p:ph type="title"/>
          </p:nvPr>
        </p:nvSpPr>
        <p:spPr>
          <a:xfrm>
            <a:off x="1617520" y="804862"/>
            <a:ext cx="5465761" cy="1258886"/>
          </a:xfrm>
        </p:spPr>
        <p:txBody>
          <a:bodyPr/>
          <a:lstStyle/>
          <a:p>
            <a:r>
              <a:rPr lang="en-US" altLang="en-US" dirty="0"/>
              <a:t>Group Discussion Time</a:t>
            </a:r>
          </a:p>
        </p:txBody>
      </p:sp>
      <p:pic>
        <p:nvPicPr>
          <p:cNvPr id="38914" name="Content Placeholder 3">
            <a:extLst>
              <a:ext uri="{FF2B5EF4-FFF2-40B4-BE49-F238E27FC236}">
                <a16:creationId xmlns:a16="http://schemas.microsoft.com/office/drawing/2014/main" id="{4FD69CFC-70FE-7181-3747-76EE9614C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710055" y="3984247"/>
            <a:ext cx="3754726" cy="2346704"/>
          </a:xfrm>
        </p:spPr>
      </p:pic>
      <p:sp>
        <p:nvSpPr>
          <p:cNvPr id="38915" name="TextBox 4">
            <a:extLst>
              <a:ext uri="{FF2B5EF4-FFF2-40B4-BE49-F238E27FC236}">
                <a16:creationId xmlns:a16="http://schemas.microsoft.com/office/drawing/2014/main" id="{ADB34D7B-1D41-1B25-0CC2-E9B0C39C0C9D}"/>
              </a:ext>
            </a:extLst>
          </p:cNvPr>
          <p:cNvSpPr txBox="1">
            <a:spLocks noChangeArrowheads="1"/>
          </p:cNvSpPr>
          <p:nvPr/>
        </p:nvSpPr>
        <p:spPr bwMode="auto">
          <a:xfrm>
            <a:off x="1035170" y="2413949"/>
            <a:ext cx="6628125" cy="3016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400" dirty="0"/>
              <a:t>How does the themes of</a:t>
            </a:r>
          </a:p>
          <a:p>
            <a:endParaRPr lang="en-US" altLang="en-US" sz="800" dirty="0"/>
          </a:p>
          <a:p>
            <a:pPr marL="457200" indent="-457200">
              <a:buFont typeface="Arial" panose="020B0604020202020204" pitchFamily="34" charset="0"/>
              <a:buChar char="•"/>
            </a:pPr>
            <a:r>
              <a:rPr lang="en-US" altLang="en-US" sz="3400" dirty="0"/>
              <a:t>Tempo</a:t>
            </a:r>
          </a:p>
          <a:p>
            <a:pPr marL="457200" indent="-457200">
              <a:buFont typeface="Arial" panose="020B0604020202020204" pitchFamily="34" charset="0"/>
              <a:buChar char="•"/>
            </a:pPr>
            <a:r>
              <a:rPr lang="en-US" altLang="en-US" sz="3400" dirty="0"/>
              <a:t>Terrain</a:t>
            </a:r>
          </a:p>
          <a:p>
            <a:pPr marL="457200" indent="-457200">
              <a:buFont typeface="Arial" panose="020B0604020202020204" pitchFamily="34" charset="0"/>
              <a:buChar char="•"/>
            </a:pPr>
            <a:r>
              <a:rPr lang="en-US" altLang="en-US" sz="3400" dirty="0"/>
              <a:t>Trials</a:t>
            </a:r>
          </a:p>
          <a:p>
            <a:endParaRPr lang="en-US" altLang="en-US" sz="1200" dirty="0"/>
          </a:p>
          <a:p>
            <a:r>
              <a:rPr lang="en-US" altLang="en-US" sz="3400" dirty="0"/>
              <a:t>And outdoor leadership connect?</a:t>
            </a:r>
          </a:p>
        </p:txBody>
      </p:sp>
    </p:spTree>
    <p:extLst>
      <p:ext uri="{BB962C8B-B14F-4D97-AF65-F5344CB8AC3E}">
        <p14:creationId xmlns:p14="http://schemas.microsoft.com/office/powerpoint/2010/main" val="3337593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1013467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431800"/>
            <a:ext cx="6400799" cy="695326"/>
          </a:xfrm>
        </p:spPr>
        <p:txBody>
          <a:bodyPr>
            <a:normAutofit/>
          </a:bodyPr>
          <a:lstStyle/>
          <a:p>
            <a:r>
              <a:rPr lang="en-US" b="1" dirty="0"/>
              <a:t>Trust - </a:t>
            </a:r>
            <a:r>
              <a:rPr lang="en-US" dirty="0"/>
              <a:t>Matthew 6:25-27</a:t>
            </a:r>
            <a:r>
              <a:rPr lang="en-US" b="1" dirty="0"/>
              <a:t> </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736600" y="1481732"/>
            <a:ext cx="8051799" cy="2506067"/>
          </a:xfrm>
        </p:spPr>
        <p:txBody>
          <a:bodyPr>
            <a:noAutofit/>
          </a:bodyPr>
          <a:lstStyle/>
          <a:p>
            <a:pPr marL="0" indent="0">
              <a:buNone/>
            </a:pPr>
            <a:r>
              <a:rPr lang="en-US" sz="3400" b="1" baseline="30000" dirty="0"/>
              <a:t>25 </a:t>
            </a:r>
            <a:r>
              <a:rPr lang="en-US" sz="3400" dirty="0"/>
              <a:t>“Therefore I tell you, do not worry about your life, what you will eat or drink; or about your body, what you will wear. Is not life</a:t>
            </a:r>
          </a:p>
          <a:p>
            <a:pPr marL="0" indent="0">
              <a:buNone/>
            </a:pPr>
            <a:br>
              <a:rPr lang="en-US" sz="3400" dirty="0"/>
            </a:br>
            <a:r>
              <a:rPr lang="en-US" sz="3400" dirty="0"/>
              <a:t>    </a:t>
            </a:r>
            <a:br>
              <a:rPr lang="en-US" dirty="0"/>
            </a:b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200E15D-E188-A61C-13B8-E86E8194058E}"/>
              </a:ext>
            </a:extLst>
          </p:cNvPr>
          <p:cNvSpPr txBox="1"/>
          <p:nvPr/>
        </p:nvSpPr>
        <p:spPr>
          <a:xfrm>
            <a:off x="736600" y="2866807"/>
            <a:ext cx="10718799" cy="3693319"/>
          </a:xfrm>
          <a:prstGeom prst="rect">
            <a:avLst/>
          </a:prstGeom>
          <a:noFill/>
        </p:spPr>
        <p:txBody>
          <a:bodyPr wrap="square" rtlCol="0">
            <a:spAutoFit/>
          </a:bodyPr>
          <a:lstStyle/>
          <a:p>
            <a:r>
              <a:rPr lang="en-US" sz="3600" dirty="0"/>
              <a:t>more than food, and the body more than clothes? </a:t>
            </a:r>
          </a:p>
          <a:p>
            <a:r>
              <a:rPr lang="en-US" sz="3600" b="1" baseline="30000" dirty="0"/>
              <a:t>26 </a:t>
            </a:r>
            <a:r>
              <a:rPr lang="en-US" sz="3600" dirty="0"/>
              <a:t>Look at the birds of the air; they do not sow or reap or store away in barns, and yet your heavenly Father feeds them. Are you not much more valuable than they? </a:t>
            </a:r>
          </a:p>
          <a:p>
            <a:r>
              <a:rPr lang="en-US" sz="3600" b="1" baseline="30000" dirty="0"/>
              <a:t>27 </a:t>
            </a:r>
            <a:r>
              <a:rPr lang="en-US" sz="3600" dirty="0"/>
              <a:t>Can any one of you by worrying add a single hour to your life?</a:t>
            </a:r>
          </a:p>
          <a:p>
            <a:endParaRPr lang="en-US" dirty="0"/>
          </a:p>
        </p:txBody>
      </p:sp>
      <p:pic>
        <p:nvPicPr>
          <p:cNvPr id="6" name="Picture 5">
            <a:extLst>
              <a:ext uri="{FF2B5EF4-FFF2-40B4-BE49-F238E27FC236}">
                <a16:creationId xmlns:a16="http://schemas.microsoft.com/office/drawing/2014/main" id="{1128A697-219E-3BB1-5953-A2C132FE2AB6}"/>
              </a:ext>
            </a:extLst>
          </p:cNvPr>
          <p:cNvPicPr>
            <a:picLocks noChangeAspect="1"/>
          </p:cNvPicPr>
          <p:nvPr/>
        </p:nvPicPr>
        <p:blipFill>
          <a:blip r:embed="rId2"/>
          <a:stretch>
            <a:fillRect/>
          </a:stretch>
        </p:blipFill>
        <p:spPr>
          <a:xfrm>
            <a:off x="8943110" y="571211"/>
            <a:ext cx="2905989" cy="1937326"/>
          </a:xfrm>
          <a:prstGeom prst="rect">
            <a:avLst/>
          </a:prstGeom>
        </p:spPr>
      </p:pic>
    </p:spTree>
    <p:extLst>
      <p:ext uri="{BB962C8B-B14F-4D97-AF65-F5344CB8AC3E}">
        <p14:creationId xmlns:p14="http://schemas.microsoft.com/office/powerpoint/2010/main" val="1707504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881F2-928E-E5CB-B844-6D800D8F41AC}"/>
              </a:ext>
            </a:extLst>
          </p:cNvPr>
          <p:cNvSpPr>
            <a:spLocks noGrp="1"/>
          </p:cNvSpPr>
          <p:nvPr>
            <p:ph type="title"/>
          </p:nvPr>
        </p:nvSpPr>
        <p:spPr>
          <a:xfrm>
            <a:off x="666750" y="1292355"/>
            <a:ext cx="3797300" cy="906331"/>
          </a:xfrm>
        </p:spPr>
        <p:txBody>
          <a:bodyPr>
            <a:normAutofit/>
          </a:bodyPr>
          <a:lstStyle/>
          <a:p>
            <a:r>
              <a:rPr lang="en-US" sz="4000" dirty="0"/>
              <a:t>Jesus Messages </a:t>
            </a:r>
          </a:p>
        </p:txBody>
      </p:sp>
      <p:sp>
        <p:nvSpPr>
          <p:cNvPr id="3" name="Content Placeholder 2">
            <a:extLst>
              <a:ext uri="{FF2B5EF4-FFF2-40B4-BE49-F238E27FC236}">
                <a16:creationId xmlns:a16="http://schemas.microsoft.com/office/drawing/2014/main" id="{62D51D63-22C9-DB12-6684-7B34058A7BA6}"/>
              </a:ext>
            </a:extLst>
          </p:cNvPr>
          <p:cNvSpPr>
            <a:spLocks noGrp="1"/>
          </p:cNvSpPr>
          <p:nvPr>
            <p:ph idx="1"/>
          </p:nvPr>
        </p:nvSpPr>
        <p:spPr>
          <a:xfrm>
            <a:off x="673100" y="2375032"/>
            <a:ext cx="3683000" cy="2059565"/>
          </a:xfrm>
        </p:spPr>
        <p:txBody>
          <a:bodyPr>
            <a:normAutofit fontScale="92500"/>
          </a:bodyPr>
          <a:lstStyle/>
          <a:p>
            <a:pPr marL="0" indent="0">
              <a:buNone/>
            </a:pPr>
            <a:endParaRPr lang="en-US" sz="800" dirty="0"/>
          </a:p>
          <a:p>
            <a:pPr lvl="0"/>
            <a:r>
              <a:rPr lang="en-US" sz="3400" dirty="0"/>
              <a:t>51% were outdoors</a:t>
            </a:r>
          </a:p>
          <a:p>
            <a:pPr lvl="0"/>
            <a:r>
              <a:rPr lang="en-US" sz="3400" dirty="0"/>
              <a:t>16% were indoors</a:t>
            </a:r>
          </a:p>
          <a:p>
            <a:pPr lvl="0"/>
            <a:r>
              <a:rPr lang="en-US" sz="3400" dirty="0"/>
              <a:t>33% uncertain </a:t>
            </a:r>
          </a:p>
        </p:txBody>
      </p:sp>
      <p:pic>
        <p:nvPicPr>
          <p:cNvPr id="4" name="Picture 3">
            <a:extLst>
              <a:ext uri="{FF2B5EF4-FFF2-40B4-BE49-F238E27FC236}">
                <a16:creationId xmlns:a16="http://schemas.microsoft.com/office/drawing/2014/main" id="{A3A8D474-1103-AAF6-6F3D-ECBE0810AFBB}"/>
              </a:ext>
            </a:extLst>
          </p:cNvPr>
          <p:cNvPicPr>
            <a:picLocks noChangeAspect="1"/>
          </p:cNvPicPr>
          <p:nvPr/>
        </p:nvPicPr>
        <p:blipFill>
          <a:blip r:embed="rId2"/>
          <a:stretch>
            <a:fillRect/>
          </a:stretch>
        </p:blipFill>
        <p:spPr>
          <a:xfrm>
            <a:off x="4572000" y="1292355"/>
            <a:ext cx="7305579" cy="4516175"/>
          </a:xfrm>
          <a:prstGeom prst="rect">
            <a:avLst/>
          </a:prstGeom>
        </p:spPr>
      </p:pic>
    </p:spTree>
    <p:extLst>
      <p:ext uri="{BB962C8B-B14F-4D97-AF65-F5344CB8AC3E}">
        <p14:creationId xmlns:p14="http://schemas.microsoft.com/office/powerpoint/2010/main" val="33961454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1143391"/>
            <a:ext cx="4025899" cy="695326"/>
          </a:xfrm>
        </p:spPr>
        <p:txBody>
          <a:bodyPr>
            <a:normAutofit/>
          </a:bodyPr>
          <a:lstStyle/>
          <a:p>
            <a:r>
              <a:rPr lang="en-US" b="1" dirty="0"/>
              <a:t>Trust - </a:t>
            </a:r>
            <a:r>
              <a:rPr lang="en-US" dirty="0"/>
              <a:t>Psalms 46</a:t>
            </a:r>
            <a:endParaRPr lang="en-US" b="1" dirty="0"/>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787400" y="2848770"/>
            <a:ext cx="4127499" cy="2963268"/>
          </a:xfrm>
        </p:spPr>
        <p:txBody>
          <a:bodyPr>
            <a:noAutofit/>
          </a:bodyPr>
          <a:lstStyle/>
          <a:p>
            <a:pPr marL="0" indent="0" algn="ctr">
              <a:buNone/>
            </a:pPr>
            <a:r>
              <a:rPr lang="en-US" sz="3400" b="1" baseline="30000" dirty="0"/>
              <a:t>10 </a:t>
            </a:r>
            <a:r>
              <a:rPr lang="en-US" sz="3400" dirty="0"/>
              <a:t>He says, “Be still, and know that I am God; I will be exalted among the nations, I will be exalted in the earth.”</a:t>
            </a:r>
            <a:br>
              <a:rPr lang="en-US" sz="3400" dirty="0"/>
            </a:br>
            <a:r>
              <a:rPr lang="en-US" sz="3400" dirty="0"/>
              <a:t>    </a:t>
            </a:r>
            <a:br>
              <a:rPr lang="en-US" dirty="0"/>
            </a:b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a:extLst>
              <a:ext uri="{FF2B5EF4-FFF2-40B4-BE49-F238E27FC236}">
                <a16:creationId xmlns:a16="http://schemas.microsoft.com/office/drawing/2014/main" id="{3FF074CA-65DA-3707-B4E8-4DEFABFA2440}"/>
              </a:ext>
            </a:extLst>
          </p:cNvPr>
          <p:cNvPicPr>
            <a:picLocks noChangeAspect="1"/>
          </p:cNvPicPr>
          <p:nvPr/>
        </p:nvPicPr>
        <p:blipFill>
          <a:blip r:embed="rId2"/>
          <a:stretch>
            <a:fillRect/>
          </a:stretch>
        </p:blipFill>
        <p:spPr>
          <a:xfrm>
            <a:off x="5448298" y="1143391"/>
            <a:ext cx="6007101" cy="4668647"/>
          </a:xfrm>
          <a:prstGeom prst="rect">
            <a:avLst/>
          </a:prstGeom>
        </p:spPr>
      </p:pic>
    </p:spTree>
    <p:extLst>
      <p:ext uri="{BB962C8B-B14F-4D97-AF65-F5344CB8AC3E}">
        <p14:creationId xmlns:p14="http://schemas.microsoft.com/office/powerpoint/2010/main" val="33009420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9561666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3238500" y="795337"/>
            <a:ext cx="5410199" cy="695326"/>
          </a:xfrm>
        </p:spPr>
        <p:txBody>
          <a:bodyPr>
            <a:normAutofit/>
          </a:bodyPr>
          <a:lstStyle/>
          <a:p>
            <a:r>
              <a:rPr lang="en-US" b="1" dirty="0"/>
              <a:t>Training - </a:t>
            </a:r>
            <a:r>
              <a:rPr lang="en-US" dirty="0"/>
              <a:t>Psalm 51:12</a:t>
            </a:r>
            <a:endParaRPr lang="en-US" b="1" dirty="0"/>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927101" y="2656416"/>
            <a:ext cx="4127499" cy="2400300"/>
          </a:xfrm>
        </p:spPr>
        <p:txBody>
          <a:bodyPr>
            <a:noAutofit/>
          </a:bodyPr>
          <a:lstStyle/>
          <a:p>
            <a:pPr marL="0" indent="0" algn="ctr">
              <a:buNone/>
            </a:pPr>
            <a:r>
              <a:rPr lang="en-US" sz="3400" b="1" baseline="30000" dirty="0"/>
              <a:t>12 </a:t>
            </a:r>
            <a:r>
              <a:rPr lang="en-US" sz="3400" dirty="0"/>
              <a:t>Restore to me the joy of your salvation</a:t>
            </a:r>
            <a:br>
              <a:rPr lang="en-US" sz="3400" dirty="0"/>
            </a:br>
            <a:r>
              <a:rPr lang="en-US" sz="3400" dirty="0"/>
              <a:t>    and grant me a willing spirit, to sustain me.</a:t>
            </a:r>
            <a:br>
              <a:rPr lang="en-US" sz="3400" dirty="0"/>
            </a:br>
            <a:r>
              <a:rPr lang="en-US" sz="3400" dirty="0"/>
              <a:t>    </a:t>
            </a:r>
            <a:br>
              <a:rPr lang="en-US" dirty="0"/>
            </a:br>
            <a:endParaRPr lang="en-US" sz="3400" dirty="0"/>
          </a:p>
        </p:txBody>
      </p:sp>
      <p:sp>
        <p:nvSpPr>
          <p:cNvPr id="7" name="AutoShape 2" descr="See the source image">
            <a:extLst>
              <a:ext uri="{FF2B5EF4-FFF2-40B4-BE49-F238E27FC236}">
                <a16:creationId xmlns:a16="http://schemas.microsoft.com/office/drawing/2014/main" id="{3F68DB2A-9B81-33AC-1808-E7B9E27C05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See the source image">
            <a:extLst>
              <a:ext uri="{FF2B5EF4-FFF2-40B4-BE49-F238E27FC236}">
                <a16:creationId xmlns:a16="http://schemas.microsoft.com/office/drawing/2014/main" id="{981F203A-BA68-F6D1-435A-3C9A8C6747B9}"/>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a:extLst>
              <a:ext uri="{FF2B5EF4-FFF2-40B4-BE49-F238E27FC236}">
                <a16:creationId xmlns:a16="http://schemas.microsoft.com/office/drawing/2014/main" id="{0F70D9E2-5C43-057E-6CDF-59B612574130}"/>
              </a:ext>
            </a:extLst>
          </p:cNvPr>
          <p:cNvPicPr>
            <a:picLocks noChangeAspect="1"/>
          </p:cNvPicPr>
          <p:nvPr/>
        </p:nvPicPr>
        <p:blipFill>
          <a:blip r:embed="rId2"/>
          <a:stretch>
            <a:fillRect/>
          </a:stretch>
        </p:blipFill>
        <p:spPr>
          <a:xfrm>
            <a:off x="5207000" y="1744133"/>
            <a:ext cx="6337300" cy="4224867"/>
          </a:xfrm>
          <a:prstGeom prst="rect">
            <a:avLst/>
          </a:prstGeom>
        </p:spPr>
      </p:pic>
    </p:spTree>
    <p:extLst>
      <p:ext uri="{BB962C8B-B14F-4D97-AF65-F5344CB8AC3E}">
        <p14:creationId xmlns:p14="http://schemas.microsoft.com/office/powerpoint/2010/main" val="34963673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50B461D-1AA1-1201-C224-6467194D817A}"/>
              </a:ext>
            </a:extLst>
          </p:cNvPr>
          <p:cNvSpPr>
            <a:spLocks noGrp="1"/>
          </p:cNvSpPr>
          <p:nvPr>
            <p:ph type="title"/>
          </p:nvPr>
        </p:nvSpPr>
        <p:spPr>
          <a:xfrm>
            <a:off x="1617520" y="804862"/>
            <a:ext cx="5465761" cy="1258886"/>
          </a:xfrm>
        </p:spPr>
        <p:txBody>
          <a:bodyPr/>
          <a:lstStyle/>
          <a:p>
            <a:r>
              <a:rPr lang="en-US" altLang="en-US" dirty="0"/>
              <a:t>Group Discussion Time</a:t>
            </a:r>
          </a:p>
        </p:txBody>
      </p:sp>
      <p:pic>
        <p:nvPicPr>
          <p:cNvPr id="38914" name="Content Placeholder 3">
            <a:extLst>
              <a:ext uri="{FF2B5EF4-FFF2-40B4-BE49-F238E27FC236}">
                <a16:creationId xmlns:a16="http://schemas.microsoft.com/office/drawing/2014/main" id="{4FD69CFC-70FE-7181-3747-76EE9614C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095177" y="3984247"/>
            <a:ext cx="3369603" cy="2106002"/>
          </a:xfrm>
        </p:spPr>
      </p:pic>
      <p:sp>
        <p:nvSpPr>
          <p:cNvPr id="38915" name="TextBox 4">
            <a:extLst>
              <a:ext uri="{FF2B5EF4-FFF2-40B4-BE49-F238E27FC236}">
                <a16:creationId xmlns:a16="http://schemas.microsoft.com/office/drawing/2014/main" id="{ADB34D7B-1D41-1B25-0CC2-E9B0C39C0C9D}"/>
              </a:ext>
            </a:extLst>
          </p:cNvPr>
          <p:cNvSpPr txBox="1">
            <a:spLocks noChangeArrowheads="1"/>
          </p:cNvSpPr>
          <p:nvPr/>
        </p:nvSpPr>
        <p:spPr bwMode="auto">
          <a:xfrm>
            <a:off x="1300597" y="2413949"/>
            <a:ext cx="65321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400" dirty="0"/>
              <a:t>How does the themes of</a:t>
            </a:r>
          </a:p>
          <a:p>
            <a:endParaRPr lang="en-US" altLang="en-US" sz="800" dirty="0"/>
          </a:p>
          <a:p>
            <a:pPr marL="457200" indent="-457200">
              <a:buFont typeface="Arial" panose="020B0604020202020204" pitchFamily="34" charset="0"/>
              <a:buChar char="•"/>
            </a:pPr>
            <a:r>
              <a:rPr lang="en-US" altLang="en-US" sz="3400" dirty="0"/>
              <a:t>Trust</a:t>
            </a:r>
          </a:p>
          <a:p>
            <a:pPr marL="457200" indent="-457200">
              <a:buFont typeface="Arial" panose="020B0604020202020204" pitchFamily="34" charset="0"/>
              <a:buChar char="•"/>
            </a:pPr>
            <a:r>
              <a:rPr lang="en-US" altLang="en-US" sz="3400" dirty="0"/>
              <a:t>Training</a:t>
            </a:r>
          </a:p>
          <a:p>
            <a:endParaRPr lang="en-US" altLang="en-US" sz="1200" dirty="0"/>
          </a:p>
          <a:p>
            <a:r>
              <a:rPr lang="en-US" altLang="en-US" sz="3400" dirty="0"/>
              <a:t>And outdoor leadership connect?</a:t>
            </a:r>
          </a:p>
          <a:p>
            <a:endParaRPr lang="en-US" altLang="en-US" sz="1200" dirty="0"/>
          </a:p>
        </p:txBody>
      </p:sp>
    </p:spTree>
    <p:extLst>
      <p:ext uri="{BB962C8B-B14F-4D97-AF65-F5344CB8AC3E}">
        <p14:creationId xmlns:p14="http://schemas.microsoft.com/office/powerpoint/2010/main" val="15227186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7C991CD7-6B23-4838-91DA-0A3EBF4E1343}"/>
              </a:ext>
            </a:extLst>
          </p:cNvPr>
          <p:cNvGrpSpPr/>
          <p:nvPr/>
        </p:nvGrpSpPr>
        <p:grpSpPr>
          <a:xfrm>
            <a:off x="2718366" y="1609991"/>
            <a:ext cx="6755268" cy="3638017"/>
            <a:chOff x="2193873" y="1499856"/>
            <a:chExt cx="6755268" cy="3638017"/>
          </a:xfrm>
        </p:grpSpPr>
        <p:sp>
          <p:nvSpPr>
            <p:cNvPr id="18" name="Oval 17">
              <a:extLst>
                <a:ext uri="{FF2B5EF4-FFF2-40B4-BE49-F238E27FC236}">
                  <a16:creationId xmlns:a16="http://schemas.microsoft.com/office/drawing/2014/main" id="{4DE34E62-168F-E5B6-27B8-3E4ED3BD7202}"/>
                </a:ext>
              </a:extLst>
            </p:cNvPr>
            <p:cNvSpPr/>
            <p:nvPr/>
          </p:nvSpPr>
          <p:spPr>
            <a:xfrm>
              <a:off x="4222916" y="2226624"/>
              <a:ext cx="2115292" cy="1864426"/>
            </a:xfrm>
            <a:prstGeom prst="ellipse">
              <a:avLst/>
            </a:prstGeom>
            <a:solidFill>
              <a:schemeClr val="accent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B61FCA4-5FD1-10E2-53D3-AED0003E298F}"/>
                </a:ext>
              </a:extLst>
            </p:cNvPr>
            <p:cNvSpPr/>
            <p:nvPr/>
          </p:nvSpPr>
          <p:spPr>
            <a:xfrm>
              <a:off x="4402777" y="2386941"/>
              <a:ext cx="1784267" cy="1567542"/>
            </a:xfrm>
            <a:prstGeom prst="ellipse">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8F181BF-261C-3B8E-E036-32ED9F4BDAA4}"/>
                </a:ext>
              </a:extLst>
            </p:cNvPr>
            <p:cNvSpPr/>
            <p:nvPr/>
          </p:nvSpPr>
          <p:spPr>
            <a:xfrm>
              <a:off x="4595752" y="2541320"/>
              <a:ext cx="1369620" cy="1235034"/>
            </a:xfrm>
            <a:prstGeom prst="ellipse">
              <a:avLst/>
            </a:prstGeom>
            <a:solidFill>
              <a:schemeClr val="accent1">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DD36698-A0B4-8BA8-6260-47DB326F3888}"/>
                </a:ext>
              </a:extLst>
            </p:cNvPr>
            <p:cNvSpPr/>
            <p:nvPr/>
          </p:nvSpPr>
          <p:spPr>
            <a:xfrm>
              <a:off x="4738255" y="2719449"/>
              <a:ext cx="1045028" cy="890650"/>
            </a:xfrm>
            <a:prstGeom prst="ellipse">
              <a:avLst/>
            </a:prstGeom>
            <a:solidFill>
              <a:schemeClr val="accent4">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CCFCFB1-D7E7-82E1-27B5-CB3B07B15C05}"/>
                </a:ext>
              </a:extLst>
            </p:cNvPr>
            <p:cNvSpPr txBox="1"/>
            <p:nvPr/>
          </p:nvSpPr>
          <p:spPr>
            <a:xfrm>
              <a:off x="4965865" y="2842942"/>
              <a:ext cx="605642" cy="646331"/>
            </a:xfrm>
            <a:prstGeom prst="rect">
              <a:avLst/>
            </a:prstGeom>
            <a:noFill/>
          </p:spPr>
          <p:txBody>
            <a:bodyPr wrap="square" rtlCol="0">
              <a:spAutoFit/>
            </a:bodyPr>
            <a:lstStyle/>
            <a:p>
              <a:pPr algn="ctr"/>
              <a:r>
                <a:rPr lang="en-US" b="1" dirty="0"/>
                <a:t>God</a:t>
              </a:r>
            </a:p>
            <a:p>
              <a:pPr algn="ctr"/>
              <a:r>
                <a:rPr lang="en-US" b="1" dirty="0"/>
                <a:t>Go</a:t>
              </a:r>
            </a:p>
          </p:txBody>
        </p:sp>
        <p:sp>
          <p:nvSpPr>
            <p:cNvPr id="23" name="TextBox 22">
              <a:extLst>
                <a:ext uri="{FF2B5EF4-FFF2-40B4-BE49-F238E27FC236}">
                  <a16:creationId xmlns:a16="http://schemas.microsoft.com/office/drawing/2014/main" id="{34DF3839-C6B6-1A17-1398-620FFA87C539}"/>
                </a:ext>
              </a:extLst>
            </p:cNvPr>
            <p:cNvSpPr txBox="1"/>
            <p:nvPr/>
          </p:nvSpPr>
          <p:spPr>
            <a:xfrm>
              <a:off x="2873823" y="2416624"/>
              <a:ext cx="99752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US" dirty="0"/>
                <a:t>Creation</a:t>
              </a:r>
            </a:p>
          </p:txBody>
        </p:sp>
        <p:sp>
          <p:nvSpPr>
            <p:cNvPr id="24" name="TextBox 23">
              <a:extLst>
                <a:ext uri="{FF2B5EF4-FFF2-40B4-BE49-F238E27FC236}">
                  <a16:creationId xmlns:a16="http://schemas.microsoft.com/office/drawing/2014/main" id="{4059496B-5AFF-D7CE-D314-ED828839F352}"/>
                </a:ext>
              </a:extLst>
            </p:cNvPr>
            <p:cNvSpPr txBox="1"/>
            <p:nvPr/>
          </p:nvSpPr>
          <p:spPr>
            <a:xfrm>
              <a:off x="6624453" y="2416624"/>
              <a:ext cx="997527" cy="369332"/>
            </a:xfrm>
            <a:prstGeom prst="rect">
              <a:avLst/>
            </a:prstGeom>
            <a:solidFill>
              <a:schemeClr val="accent5">
                <a:lumMod val="20000"/>
                <a:lumOff val="80000"/>
              </a:schemeClr>
            </a:solidFill>
            <a:ln w="28575">
              <a:solidFill>
                <a:schemeClr val="tx1"/>
              </a:solidFill>
            </a:ln>
          </p:spPr>
          <p:txBody>
            <a:bodyPr wrap="square" rtlCol="0">
              <a:spAutoFit/>
            </a:bodyPr>
            <a:lstStyle/>
            <a:p>
              <a:pPr algn="ctr"/>
              <a:r>
                <a:rPr lang="en-US" dirty="0"/>
                <a:t>Creation</a:t>
              </a:r>
            </a:p>
          </p:txBody>
        </p:sp>
        <p:sp>
          <p:nvSpPr>
            <p:cNvPr id="25" name="TextBox 24">
              <a:extLst>
                <a:ext uri="{FF2B5EF4-FFF2-40B4-BE49-F238E27FC236}">
                  <a16:creationId xmlns:a16="http://schemas.microsoft.com/office/drawing/2014/main" id="{050FAEEF-3827-EE2A-8DD1-6022145DFE8E}"/>
                </a:ext>
              </a:extLst>
            </p:cNvPr>
            <p:cNvSpPr txBox="1"/>
            <p:nvPr/>
          </p:nvSpPr>
          <p:spPr>
            <a:xfrm>
              <a:off x="6624453" y="2909449"/>
              <a:ext cx="997527" cy="369332"/>
            </a:xfrm>
            <a:prstGeom prst="rect">
              <a:avLst/>
            </a:prstGeom>
            <a:solidFill>
              <a:schemeClr val="accent6">
                <a:lumMod val="20000"/>
                <a:lumOff val="80000"/>
              </a:schemeClr>
            </a:solidFill>
            <a:ln w="28575">
              <a:solidFill>
                <a:schemeClr val="tx1"/>
              </a:solidFill>
            </a:ln>
          </p:spPr>
          <p:txBody>
            <a:bodyPr wrap="square" rtlCol="0">
              <a:spAutoFit/>
            </a:bodyPr>
            <a:lstStyle/>
            <a:p>
              <a:pPr algn="ctr"/>
              <a:r>
                <a:rPr lang="en-US" dirty="0"/>
                <a:t>Steward</a:t>
              </a:r>
            </a:p>
          </p:txBody>
        </p:sp>
        <p:sp>
          <p:nvSpPr>
            <p:cNvPr id="26" name="TextBox 25">
              <a:extLst>
                <a:ext uri="{FF2B5EF4-FFF2-40B4-BE49-F238E27FC236}">
                  <a16:creationId xmlns:a16="http://schemas.microsoft.com/office/drawing/2014/main" id="{C996B975-2675-DA33-A688-393D1C204FDC}"/>
                </a:ext>
              </a:extLst>
            </p:cNvPr>
            <p:cNvSpPr txBox="1"/>
            <p:nvPr/>
          </p:nvSpPr>
          <p:spPr>
            <a:xfrm>
              <a:off x="2889658" y="2909449"/>
              <a:ext cx="997527" cy="369332"/>
            </a:xfrm>
            <a:prstGeom prst="rect">
              <a:avLst/>
            </a:prstGeom>
            <a:solidFill>
              <a:schemeClr val="accent6">
                <a:lumMod val="20000"/>
                <a:lumOff val="80000"/>
              </a:schemeClr>
            </a:solidFill>
            <a:ln w="28575">
              <a:solidFill>
                <a:schemeClr val="tx1"/>
              </a:solidFill>
            </a:ln>
          </p:spPr>
          <p:txBody>
            <a:bodyPr wrap="square" rtlCol="0">
              <a:spAutoFit/>
            </a:bodyPr>
            <a:lstStyle/>
            <a:p>
              <a:pPr algn="ctr"/>
              <a:r>
                <a:rPr lang="en-US" dirty="0"/>
                <a:t>Steward</a:t>
              </a:r>
            </a:p>
          </p:txBody>
        </p:sp>
        <p:sp>
          <p:nvSpPr>
            <p:cNvPr id="27" name="TextBox 26">
              <a:extLst>
                <a:ext uri="{FF2B5EF4-FFF2-40B4-BE49-F238E27FC236}">
                  <a16:creationId xmlns:a16="http://schemas.microsoft.com/office/drawing/2014/main" id="{0BFB1B86-4D1C-FC3D-2AD1-C04578F14472}"/>
                </a:ext>
              </a:extLst>
            </p:cNvPr>
            <p:cNvSpPr txBox="1"/>
            <p:nvPr/>
          </p:nvSpPr>
          <p:spPr>
            <a:xfrm>
              <a:off x="6624453" y="3402274"/>
              <a:ext cx="997527" cy="369332"/>
            </a:xfrm>
            <a:prstGeom prst="rect">
              <a:avLst/>
            </a:prstGeom>
            <a:solidFill>
              <a:schemeClr val="accent2">
                <a:lumMod val="20000"/>
                <a:lumOff val="80000"/>
              </a:schemeClr>
            </a:solidFill>
            <a:ln w="28575">
              <a:solidFill>
                <a:schemeClr val="tx1"/>
              </a:solidFill>
            </a:ln>
          </p:spPr>
          <p:txBody>
            <a:bodyPr wrap="square" rtlCol="0">
              <a:spAutoFit/>
            </a:bodyPr>
            <a:lstStyle/>
            <a:p>
              <a:pPr algn="ctr"/>
              <a:r>
                <a:rPr lang="en-US" dirty="0"/>
                <a:t>Restore</a:t>
              </a:r>
            </a:p>
          </p:txBody>
        </p:sp>
        <p:sp>
          <p:nvSpPr>
            <p:cNvPr id="28" name="TextBox 27">
              <a:extLst>
                <a:ext uri="{FF2B5EF4-FFF2-40B4-BE49-F238E27FC236}">
                  <a16:creationId xmlns:a16="http://schemas.microsoft.com/office/drawing/2014/main" id="{FF3F506E-2538-1D35-9E8E-B4C29D5A50F5}"/>
                </a:ext>
              </a:extLst>
            </p:cNvPr>
            <p:cNvSpPr txBox="1"/>
            <p:nvPr/>
          </p:nvSpPr>
          <p:spPr>
            <a:xfrm>
              <a:off x="2909079" y="3402274"/>
              <a:ext cx="997527" cy="369332"/>
            </a:xfrm>
            <a:prstGeom prst="rect">
              <a:avLst/>
            </a:prstGeom>
            <a:solidFill>
              <a:schemeClr val="accent2">
                <a:lumMod val="20000"/>
                <a:lumOff val="80000"/>
              </a:schemeClr>
            </a:solidFill>
            <a:ln w="28575">
              <a:solidFill>
                <a:schemeClr val="tx1"/>
              </a:solidFill>
            </a:ln>
          </p:spPr>
          <p:txBody>
            <a:bodyPr wrap="square" rtlCol="0">
              <a:spAutoFit/>
            </a:bodyPr>
            <a:lstStyle/>
            <a:p>
              <a:pPr algn="ctr"/>
              <a:r>
                <a:rPr lang="en-US" dirty="0"/>
                <a:t>Restore</a:t>
              </a:r>
            </a:p>
          </p:txBody>
        </p:sp>
        <p:sp>
          <p:nvSpPr>
            <p:cNvPr id="29" name="TextBox 28">
              <a:extLst>
                <a:ext uri="{FF2B5EF4-FFF2-40B4-BE49-F238E27FC236}">
                  <a16:creationId xmlns:a16="http://schemas.microsoft.com/office/drawing/2014/main" id="{2E7C7C53-B5AB-BD9A-A0E9-37EE842A3AF0}"/>
                </a:ext>
              </a:extLst>
            </p:cNvPr>
            <p:cNvSpPr txBox="1"/>
            <p:nvPr/>
          </p:nvSpPr>
          <p:spPr>
            <a:xfrm>
              <a:off x="2193873" y="4214543"/>
              <a:ext cx="6755268" cy="923330"/>
            </a:xfrm>
            <a:prstGeom prst="rect">
              <a:avLst/>
            </a:prstGeom>
            <a:solidFill>
              <a:schemeClr val="accent4">
                <a:lumMod val="20000"/>
                <a:lumOff val="80000"/>
              </a:schemeClr>
            </a:solidFill>
            <a:ln w="19050">
              <a:solidFill>
                <a:schemeClr val="tx1"/>
              </a:solidFill>
            </a:ln>
          </p:spPr>
          <p:txBody>
            <a:bodyPr wrap="square" rtlCol="0">
              <a:spAutoFit/>
            </a:bodyPr>
            <a:lstStyle/>
            <a:p>
              <a:pPr algn="ctr"/>
              <a:r>
                <a:rPr lang="en-US" dirty="0"/>
                <a:t>God made creation – He wants us to be stewards of it and to restore it</a:t>
              </a:r>
            </a:p>
            <a:p>
              <a:pPr algn="ctr"/>
              <a:r>
                <a:rPr lang="en-US" dirty="0"/>
                <a:t>God want us to Go to His creation, teach them to be stewards,</a:t>
              </a:r>
            </a:p>
            <a:p>
              <a:pPr algn="ctr"/>
              <a:r>
                <a:rPr lang="en-US" dirty="0"/>
                <a:t>And share the hope of being restored</a:t>
              </a:r>
            </a:p>
          </p:txBody>
        </p:sp>
        <p:sp>
          <p:nvSpPr>
            <p:cNvPr id="30" name="TextBox 29">
              <a:extLst>
                <a:ext uri="{FF2B5EF4-FFF2-40B4-BE49-F238E27FC236}">
                  <a16:creationId xmlns:a16="http://schemas.microsoft.com/office/drawing/2014/main" id="{BEE23CBD-1E58-792E-5DBB-4366DA0A346C}"/>
                </a:ext>
              </a:extLst>
            </p:cNvPr>
            <p:cNvSpPr txBox="1"/>
            <p:nvPr/>
          </p:nvSpPr>
          <p:spPr>
            <a:xfrm>
              <a:off x="3772394" y="1499856"/>
              <a:ext cx="2899559" cy="369332"/>
            </a:xfrm>
            <a:prstGeom prst="rect">
              <a:avLst/>
            </a:prstGeom>
            <a:solidFill>
              <a:schemeClr val="accent4">
                <a:lumMod val="20000"/>
                <a:lumOff val="80000"/>
              </a:schemeClr>
            </a:solidFill>
            <a:ln w="28575">
              <a:solidFill>
                <a:schemeClr val="tx1"/>
              </a:solidFill>
            </a:ln>
          </p:spPr>
          <p:txBody>
            <a:bodyPr wrap="square" rtlCol="0">
              <a:spAutoFit/>
            </a:bodyPr>
            <a:lstStyle/>
            <a:p>
              <a:r>
                <a:rPr lang="en-US" dirty="0"/>
                <a:t>A thought to contemplate on</a:t>
              </a:r>
            </a:p>
          </p:txBody>
        </p:sp>
      </p:grpSp>
      <p:sp>
        <p:nvSpPr>
          <p:cNvPr id="31" name="Rectangle 30">
            <a:extLst>
              <a:ext uri="{FF2B5EF4-FFF2-40B4-BE49-F238E27FC236}">
                <a16:creationId xmlns:a16="http://schemas.microsoft.com/office/drawing/2014/main" id="{B983EB3A-EFCE-52D7-0B34-08DAC9312C19}"/>
              </a:ext>
            </a:extLst>
          </p:cNvPr>
          <p:cNvSpPr/>
          <p:nvPr/>
        </p:nvSpPr>
        <p:spPr>
          <a:xfrm>
            <a:off x="1581150" y="1123950"/>
            <a:ext cx="8724900" cy="470535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942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1BD5238-3FA6-46F5-76A7-460F8417B9F2}"/>
              </a:ext>
            </a:extLst>
          </p:cNvPr>
          <p:cNvGraphicFramePr>
            <a:graphicFrameLocks noGrp="1"/>
          </p:cNvGraphicFramePr>
          <p:nvPr/>
        </p:nvGraphicFramePr>
        <p:xfrm>
          <a:off x="847494" y="691376"/>
          <a:ext cx="10682868" cy="5381536"/>
        </p:xfrm>
        <a:graphic>
          <a:graphicData uri="http://schemas.openxmlformats.org/drawingml/2006/table">
            <a:tbl>
              <a:tblPr firstRow="1" firstCol="1" bandRow="1">
                <a:tableStyleId>{5C22544A-7EE6-4342-B048-85BDC9FD1C3A}</a:tableStyleId>
              </a:tblPr>
              <a:tblGrid>
                <a:gridCol w="2468735">
                  <a:extLst>
                    <a:ext uri="{9D8B030D-6E8A-4147-A177-3AD203B41FA5}">
                      <a16:colId xmlns:a16="http://schemas.microsoft.com/office/drawing/2014/main" val="3553843189"/>
                    </a:ext>
                  </a:extLst>
                </a:gridCol>
                <a:gridCol w="1814094">
                  <a:extLst>
                    <a:ext uri="{9D8B030D-6E8A-4147-A177-3AD203B41FA5}">
                      <a16:colId xmlns:a16="http://schemas.microsoft.com/office/drawing/2014/main" val="3869958273"/>
                    </a:ext>
                  </a:extLst>
                </a:gridCol>
                <a:gridCol w="1482163">
                  <a:extLst>
                    <a:ext uri="{9D8B030D-6E8A-4147-A177-3AD203B41FA5}">
                      <a16:colId xmlns:a16="http://schemas.microsoft.com/office/drawing/2014/main" val="1660198187"/>
                    </a:ext>
                  </a:extLst>
                </a:gridCol>
                <a:gridCol w="1729958">
                  <a:extLst>
                    <a:ext uri="{9D8B030D-6E8A-4147-A177-3AD203B41FA5}">
                      <a16:colId xmlns:a16="http://schemas.microsoft.com/office/drawing/2014/main" val="4173088303"/>
                    </a:ext>
                  </a:extLst>
                </a:gridCol>
                <a:gridCol w="1456807">
                  <a:extLst>
                    <a:ext uri="{9D8B030D-6E8A-4147-A177-3AD203B41FA5}">
                      <a16:colId xmlns:a16="http://schemas.microsoft.com/office/drawing/2014/main" val="3771566937"/>
                    </a:ext>
                  </a:extLst>
                </a:gridCol>
                <a:gridCol w="1731111">
                  <a:extLst>
                    <a:ext uri="{9D8B030D-6E8A-4147-A177-3AD203B41FA5}">
                      <a16:colId xmlns:a16="http://schemas.microsoft.com/office/drawing/2014/main" val="2530651993"/>
                    </a:ext>
                  </a:extLst>
                </a:gridCol>
              </a:tblGrid>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Days of Weeks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Tempo</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Terrain</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Trials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Trust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1218429"/>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500" dirty="0">
                        <a:effectLst/>
                      </a:endParaRPr>
                    </a:p>
                    <a:p>
                      <a:pPr marL="0" marR="0" algn="ctr">
                        <a:spcBef>
                          <a:spcPts val="0"/>
                        </a:spcBef>
                        <a:spcAft>
                          <a:spcPts val="0"/>
                        </a:spcAft>
                      </a:pPr>
                      <a:r>
                        <a:rPr lang="en-US" sz="1600" dirty="0">
                          <a:effectLst/>
                        </a:rPr>
                        <a:t>Time </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endParaRPr lang="en-US" sz="800" dirty="0">
                        <a:effectLst/>
                      </a:endParaRPr>
                    </a:p>
                    <a:p>
                      <a:pPr marL="0" marR="0">
                        <a:spcBef>
                          <a:spcPts val="0"/>
                        </a:spcBef>
                        <a:spcAft>
                          <a:spcPts val="0"/>
                        </a:spcAft>
                      </a:pPr>
                      <a:endParaRPr lang="en-US" sz="800" dirty="0">
                        <a:effectLst/>
                      </a:endParaRPr>
                    </a:p>
                    <a:p>
                      <a:pPr marL="0" marR="0" algn="ctr">
                        <a:spcBef>
                          <a:spcPts val="0"/>
                        </a:spcBef>
                        <a:spcAft>
                          <a:spcPts val="0"/>
                        </a:spcAft>
                      </a:pPr>
                      <a:r>
                        <a:rPr lang="en-US" sz="2400" dirty="0">
                          <a:effectLst/>
                        </a:rPr>
                        <a:t>Order</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Time </a:t>
                      </a:r>
                    </a:p>
                    <a:p>
                      <a:pPr marL="0" marR="0" algn="ctr">
                        <a:spcBef>
                          <a:spcPts val="0"/>
                        </a:spcBef>
                        <a:spcAft>
                          <a:spcPts val="0"/>
                        </a:spcAft>
                      </a:pPr>
                      <a:r>
                        <a:rPr lang="en-US" sz="2400" dirty="0">
                          <a:effectLst/>
                        </a:rPr>
                        <a:t>Management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Balance Life</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Retreat</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Ex. 12:14</a:t>
                      </a:r>
                    </a:p>
                    <a:p>
                      <a:pPr marL="0" marR="0" algn="ctr">
                        <a:spcBef>
                          <a:spcPts val="0"/>
                        </a:spcBef>
                        <a:spcAft>
                          <a:spcPts val="0"/>
                        </a:spcAft>
                      </a:pPr>
                      <a:r>
                        <a:rPr lang="en-US" sz="2400" dirty="0">
                          <a:effectLst/>
                        </a:rPr>
                        <a:t>Ex. 20:8</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76 Nature Honors</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Psalms 139:7-14</a:t>
                      </a: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Result of Sin</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Exposes</a:t>
                      </a:r>
                    </a:p>
                    <a:p>
                      <a:pPr marL="0" marR="0" algn="ctr">
                        <a:spcBef>
                          <a:spcPts val="0"/>
                        </a:spcBef>
                        <a:spcAft>
                          <a:spcPts val="0"/>
                        </a:spcAft>
                      </a:pPr>
                      <a:r>
                        <a:rPr lang="en-US" sz="2400" dirty="0">
                          <a:effectLst/>
                        </a:rPr>
                        <a:t>Unbelief</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Faith</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Dependance</a:t>
                      </a:r>
                    </a:p>
                    <a:p>
                      <a:pPr marL="0" marR="0">
                        <a:spcBef>
                          <a:spcPts val="0"/>
                        </a:spcBef>
                        <a:spcAft>
                          <a:spcPts val="0"/>
                        </a:spcAft>
                      </a:pPr>
                      <a:r>
                        <a:rPr lang="en-US" sz="2400" dirty="0">
                          <a:effectLst/>
                        </a:rPr>
                        <a:t> </a:t>
                      </a:r>
                    </a:p>
                    <a:p>
                      <a:pPr marL="0" marR="0" algn="ctr">
                        <a:spcBef>
                          <a:spcPts val="0"/>
                        </a:spcBef>
                        <a:spcAft>
                          <a:spcPts val="0"/>
                        </a:spcAft>
                      </a:pPr>
                      <a:r>
                        <a:rPr lang="en-US" sz="2400" dirty="0">
                          <a:effectLst/>
                        </a:rPr>
                        <a:t>Reflection</a:t>
                      </a:r>
                    </a:p>
                    <a:p>
                      <a:pPr marL="0" marR="0" algn="ctr">
                        <a:spcBef>
                          <a:spcPts val="0"/>
                        </a:spcBef>
                        <a:spcAft>
                          <a:spcPts val="0"/>
                        </a:spcAft>
                      </a:pPr>
                      <a:endParaRPr lang="en-US" sz="800" dirty="0">
                        <a:effectLst/>
                      </a:endParaRPr>
                    </a:p>
                    <a:p>
                      <a:pPr marL="0" marR="0" algn="ctr">
                        <a:spcBef>
                          <a:spcPts val="0"/>
                        </a:spcBef>
                        <a:spcAft>
                          <a:spcPts val="0"/>
                        </a:spcAft>
                      </a:pPr>
                      <a:r>
                        <a:rPr lang="en-US" sz="2400" dirty="0">
                          <a:effectLst/>
                        </a:rPr>
                        <a:t>Mark </a:t>
                      </a:r>
                    </a:p>
                    <a:p>
                      <a:pPr marL="0" marR="0" algn="ctr">
                        <a:spcBef>
                          <a:spcPts val="0"/>
                        </a:spcBef>
                        <a:spcAft>
                          <a:spcPts val="0"/>
                        </a:spcAft>
                      </a:pPr>
                      <a:r>
                        <a:rPr lang="en-US" sz="2400" dirty="0">
                          <a:effectLst/>
                        </a:rPr>
                        <a:t>6:45-51</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r>
                        <a:rPr lang="en-US" sz="1200" dirty="0">
                          <a:effectLst/>
                        </a:rPr>
                        <a:t> </a:t>
                      </a:r>
                    </a:p>
                    <a:p>
                      <a:pPr marL="0" marR="0" algn="ctr"/>
                      <a:r>
                        <a:rPr lang="en-US" sz="1200" dirty="0">
                          <a:effectLst/>
                        </a:rPr>
                        <a:t> </a:t>
                      </a:r>
                      <a:endParaRPr lang="en-US" sz="2400" dirty="0">
                        <a:effectLst/>
                      </a:endParaRPr>
                    </a:p>
                    <a:p>
                      <a:pPr marL="0" marR="0" algn="ctr"/>
                      <a:r>
                        <a:rPr lang="en-US" sz="2400" dirty="0">
                          <a:effectLst/>
                        </a:rPr>
                        <a:t>Fruits of the Spirit</a:t>
                      </a:r>
                    </a:p>
                    <a:p>
                      <a:pPr marL="0" marR="0" algn="ctr"/>
                      <a:endParaRPr lang="en-US" sz="2400" dirty="0">
                        <a:effectLst/>
                      </a:endParaRPr>
                    </a:p>
                    <a:p>
                      <a:pPr marL="0" marR="0" algn="ctr"/>
                      <a:r>
                        <a:rPr lang="en-US" sz="2400" dirty="0">
                          <a:effectLst/>
                        </a:rPr>
                        <a:t>Matthew 6:25-27</a:t>
                      </a:r>
                    </a:p>
                    <a:p>
                      <a:pPr marL="0" marR="0" algn="ctr"/>
                      <a:endParaRPr lang="en-US" sz="2400" dirty="0">
                        <a:effectLst/>
                      </a:endParaRPr>
                    </a:p>
                    <a:p>
                      <a:pPr marL="0" marR="0" algn="ctr"/>
                      <a:r>
                        <a:rPr lang="en-US" sz="2400" dirty="0">
                          <a:effectLst/>
                        </a:rPr>
                        <a:t>Ps. 46:10</a:t>
                      </a: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rowSpan="7">
                  <a:txBody>
                    <a:bodyPr/>
                    <a:lstStyle/>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lgn="ctr">
                        <a:spcBef>
                          <a:spcPts val="0"/>
                        </a:spcBef>
                        <a:spcAft>
                          <a:spcPts val="0"/>
                        </a:spcAft>
                      </a:pPr>
                      <a:r>
                        <a:rPr lang="en-US" sz="2400" dirty="0">
                          <a:effectLst/>
                        </a:rPr>
                        <a:t>Stewardship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Shepherd</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Mentoring</a:t>
                      </a:r>
                    </a:p>
                    <a:p>
                      <a:pPr marL="0" marR="0" algn="ctr">
                        <a:spcBef>
                          <a:spcPts val="0"/>
                        </a:spcBef>
                        <a:spcAft>
                          <a:spcPts val="0"/>
                        </a:spcAft>
                      </a:pPr>
                      <a:endParaRPr lang="en-US" sz="2400" dirty="0">
                        <a:effectLst/>
                      </a:endParaRPr>
                    </a:p>
                    <a:p>
                      <a:pPr marL="0" marR="0" algn="ctr">
                        <a:spcBef>
                          <a:spcPts val="0"/>
                        </a:spcBef>
                        <a:spcAft>
                          <a:spcPts val="0"/>
                        </a:spcAft>
                      </a:pPr>
                      <a:r>
                        <a:rPr lang="en-US" sz="2400" dirty="0">
                          <a:effectLst/>
                        </a:rPr>
                        <a:t>Discipleship</a:t>
                      </a:r>
                    </a:p>
                    <a:p>
                      <a:pPr marL="0" marR="0" algn="ctr">
                        <a:spcBef>
                          <a:spcPts val="0"/>
                        </a:spcBef>
                        <a:spcAft>
                          <a:spcPts val="0"/>
                        </a:spcAft>
                      </a:pPr>
                      <a:r>
                        <a:rPr lang="en-US" sz="2400" dirty="0">
                          <a:effectLst/>
                        </a:rPr>
                        <a:t> </a:t>
                      </a:r>
                    </a:p>
                    <a:p>
                      <a:pPr marL="0" marR="0" algn="ctr">
                        <a:spcBef>
                          <a:spcPts val="0"/>
                        </a:spcBef>
                        <a:spcAft>
                          <a:spcPts val="0"/>
                        </a:spcAft>
                      </a:pPr>
                      <a:r>
                        <a:rPr lang="en-US" sz="2400" dirty="0">
                          <a:effectLst/>
                        </a:rPr>
                        <a:t> </a:t>
                      </a:r>
                    </a:p>
                    <a:p>
                      <a:pPr marL="0" marR="0" algn="ctr">
                        <a:spcBef>
                          <a:spcPts val="0"/>
                        </a:spcBef>
                        <a:spcAft>
                          <a:spcPts val="0"/>
                        </a:spcAft>
                      </a:pPr>
                      <a:r>
                        <a:rPr lang="en-US" sz="2400" kern="1800" dirty="0">
                          <a:effectLst/>
                        </a:rPr>
                        <a:t>Ps. 51:12</a:t>
                      </a:r>
                      <a:endParaRPr lang="en-US" sz="2400" dirty="0">
                        <a:effectLst/>
                      </a:endParaRPr>
                    </a:p>
                    <a:p>
                      <a:pPr marL="0" marR="0" algn="ctr">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endParaRPr>
                    </a:p>
                    <a:p>
                      <a:pPr marL="0" marR="0">
                        <a:spcBef>
                          <a:spcPts val="0"/>
                        </a:spcBef>
                        <a:spcAft>
                          <a:spcPts val="0"/>
                        </a:spcAft>
                      </a:pPr>
                      <a:r>
                        <a:rPr lang="en-US" sz="13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43946346"/>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Water</a:t>
                      </a:r>
                    </a:p>
                    <a:p>
                      <a:pPr marL="0" marR="0" algn="ctr">
                        <a:spcBef>
                          <a:spcPts val="0"/>
                        </a:spcBef>
                        <a:spcAft>
                          <a:spcPts val="0"/>
                        </a:spcAft>
                      </a:pPr>
                      <a:r>
                        <a:rPr lang="en-US" sz="1600" dirty="0">
                          <a:effectLst/>
                        </a:rPr>
                        <a:t>(Life / Baptism)</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98575052"/>
                  </a:ext>
                </a:extLst>
              </a:tr>
              <a:tr h="980818">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800" dirty="0">
                        <a:effectLst/>
                      </a:endParaRPr>
                    </a:p>
                    <a:p>
                      <a:pPr marL="0" marR="0" algn="ctr">
                        <a:spcBef>
                          <a:spcPts val="0"/>
                        </a:spcBef>
                        <a:spcAft>
                          <a:spcPts val="0"/>
                        </a:spcAft>
                      </a:pPr>
                      <a:r>
                        <a:rPr lang="en-US" sz="1600" dirty="0">
                          <a:effectLst/>
                        </a:rPr>
                        <a:t>Earth</a:t>
                      </a:r>
                    </a:p>
                    <a:p>
                      <a:pPr marL="0" marR="0" algn="ctr">
                        <a:spcBef>
                          <a:spcPts val="0"/>
                        </a:spcBef>
                        <a:spcAft>
                          <a:spcPts val="0"/>
                        </a:spcAft>
                      </a:pPr>
                      <a:r>
                        <a:rPr lang="en-US" sz="1600" dirty="0">
                          <a:effectLst/>
                        </a:rPr>
                        <a:t>Vegetation </a:t>
                      </a:r>
                    </a:p>
                    <a:p>
                      <a:pPr marL="0" marR="0" algn="ctr">
                        <a:spcBef>
                          <a:spcPts val="0"/>
                        </a:spcBef>
                        <a:spcAft>
                          <a:spcPts val="0"/>
                        </a:spcAft>
                      </a:pPr>
                      <a:r>
                        <a:rPr lang="en-US" sz="1600" dirty="0">
                          <a:effectLst/>
                        </a:rPr>
                        <a:t>CO2 Level</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351759697"/>
                  </a:ext>
                </a:extLst>
              </a:tr>
              <a:tr h="1080902">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Light</a:t>
                      </a:r>
                    </a:p>
                    <a:p>
                      <a:pPr marL="0" marR="0" algn="ctr">
                        <a:spcBef>
                          <a:spcPts val="0"/>
                        </a:spcBef>
                        <a:spcAft>
                          <a:spcPts val="0"/>
                        </a:spcAft>
                      </a:pPr>
                      <a:r>
                        <a:rPr lang="en-US" sz="1600" dirty="0">
                          <a:effectLst/>
                        </a:rPr>
                        <a:t>Seasons / Photosynthesis</a:t>
                      </a:r>
                    </a:p>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918343795"/>
                  </a:ext>
                </a:extLst>
              </a:tr>
              <a:tr h="720601">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endParaRPr lang="en-US" sz="1300" dirty="0">
                        <a:effectLst/>
                      </a:endParaRPr>
                    </a:p>
                    <a:p>
                      <a:pPr marL="0" marR="0" algn="ctr">
                        <a:spcBef>
                          <a:spcPts val="0"/>
                        </a:spcBef>
                        <a:spcAft>
                          <a:spcPts val="0"/>
                        </a:spcAft>
                      </a:pPr>
                      <a:r>
                        <a:rPr lang="en-US" sz="1600" dirty="0">
                          <a:effectLst/>
                        </a:rPr>
                        <a:t>Water/ Sky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00816100"/>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Land Creatures</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666646313"/>
                  </a:ext>
                </a:extLst>
              </a:tr>
              <a:tr h="460384">
                <a:tc>
                  <a:txBody>
                    <a:bodyPr/>
                    <a:lstStyle/>
                    <a:p>
                      <a:pPr marL="0" marR="0" algn="ctr">
                        <a:spcBef>
                          <a:spcPts val="0"/>
                        </a:spcBef>
                        <a:spcAft>
                          <a:spcPts val="0"/>
                        </a:spcAft>
                      </a:pPr>
                      <a:r>
                        <a:rPr lang="en-US" sz="500" dirty="0">
                          <a:effectLst/>
                        </a:rPr>
                        <a:t> </a:t>
                      </a:r>
                      <a:endParaRPr lang="en-US" sz="1200" dirty="0">
                        <a:effectLst/>
                      </a:endParaRPr>
                    </a:p>
                    <a:p>
                      <a:pPr marL="0" marR="0" algn="ctr">
                        <a:spcBef>
                          <a:spcPts val="0"/>
                        </a:spcBef>
                        <a:spcAft>
                          <a:spcPts val="0"/>
                        </a:spcAft>
                      </a:pPr>
                      <a:r>
                        <a:rPr lang="en-US" sz="1600" dirty="0">
                          <a:effectLst/>
                        </a:rPr>
                        <a:t>Rest</a:t>
                      </a:r>
                    </a:p>
                    <a:p>
                      <a:pPr marL="0" marR="0" algn="ctr">
                        <a:spcBef>
                          <a:spcPts val="0"/>
                        </a:spcBef>
                        <a:spcAft>
                          <a:spcPts val="0"/>
                        </a:spcAft>
                      </a:pPr>
                      <a:r>
                        <a:rPr lang="en-US" sz="500" dirty="0">
                          <a:effectLst/>
                        </a:rPr>
                        <a:t> </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401112151"/>
                  </a:ext>
                </a:extLst>
              </a:tr>
            </a:tbl>
          </a:graphicData>
        </a:graphic>
      </p:graphicFrame>
    </p:spTree>
    <p:extLst>
      <p:ext uri="{BB962C8B-B14F-4D97-AF65-F5344CB8AC3E}">
        <p14:creationId xmlns:p14="http://schemas.microsoft.com/office/powerpoint/2010/main" val="37402636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76F8-1AD0-4FCC-EE15-93CAC0C5075B}"/>
              </a:ext>
            </a:extLst>
          </p:cNvPr>
          <p:cNvSpPr>
            <a:spLocks noGrp="1"/>
          </p:cNvSpPr>
          <p:nvPr>
            <p:ph type="ctrTitle"/>
          </p:nvPr>
        </p:nvSpPr>
        <p:spPr>
          <a:xfrm>
            <a:off x="6096000" y="973919"/>
            <a:ext cx="5240173" cy="2455081"/>
          </a:xfrm>
        </p:spPr>
        <p:txBody>
          <a:bodyPr>
            <a:normAutofit fontScale="90000"/>
          </a:bodyPr>
          <a:lstStyle/>
          <a:p>
            <a:r>
              <a:rPr lang="en-US" dirty="0">
                <a:solidFill>
                  <a:schemeClr val="accent6">
                    <a:lumMod val="75000"/>
                  </a:schemeClr>
                </a:solidFill>
              </a:rPr>
              <a:t>Wilderness</a:t>
            </a:r>
            <a:br>
              <a:rPr lang="en-US" dirty="0">
                <a:solidFill>
                  <a:schemeClr val="accent6">
                    <a:lumMod val="75000"/>
                  </a:schemeClr>
                </a:solidFill>
              </a:rPr>
            </a:br>
            <a:r>
              <a:rPr lang="en-US" dirty="0">
                <a:solidFill>
                  <a:schemeClr val="accent6">
                    <a:lumMod val="75000"/>
                  </a:schemeClr>
                </a:solidFill>
              </a:rPr>
              <a:t>AKA</a:t>
            </a:r>
            <a:br>
              <a:rPr lang="en-US" dirty="0">
                <a:solidFill>
                  <a:schemeClr val="accent6">
                    <a:lumMod val="75000"/>
                  </a:schemeClr>
                </a:solidFill>
              </a:rPr>
            </a:br>
            <a:r>
              <a:rPr lang="en-US" dirty="0">
                <a:solidFill>
                  <a:schemeClr val="accent6">
                    <a:lumMod val="75000"/>
                  </a:schemeClr>
                </a:solidFill>
              </a:rPr>
              <a:t>Creation Theology</a:t>
            </a:r>
          </a:p>
        </p:txBody>
      </p:sp>
      <p:sp>
        <p:nvSpPr>
          <p:cNvPr id="3" name="Subtitle 2">
            <a:extLst>
              <a:ext uri="{FF2B5EF4-FFF2-40B4-BE49-F238E27FC236}">
                <a16:creationId xmlns:a16="http://schemas.microsoft.com/office/drawing/2014/main" id="{79EB63F3-7085-536C-3F4C-11CC9EEAFE3C}"/>
              </a:ext>
            </a:extLst>
          </p:cNvPr>
          <p:cNvSpPr>
            <a:spLocks noGrp="1"/>
          </p:cNvSpPr>
          <p:nvPr>
            <p:ph type="subTitle" idx="1"/>
          </p:nvPr>
        </p:nvSpPr>
        <p:spPr>
          <a:xfrm>
            <a:off x="6291051" y="4279406"/>
            <a:ext cx="5045122" cy="665162"/>
          </a:xfrm>
        </p:spPr>
        <p:txBody>
          <a:bodyPr>
            <a:normAutofit/>
          </a:bodyPr>
          <a:lstStyle/>
          <a:p>
            <a:r>
              <a:rPr lang="en-US" sz="4000" dirty="0">
                <a:solidFill>
                  <a:schemeClr val="accent6">
                    <a:lumMod val="75000"/>
                  </a:schemeClr>
                </a:solidFill>
              </a:rPr>
              <a:t>Master Guide Advance</a:t>
            </a:r>
          </a:p>
        </p:txBody>
      </p:sp>
      <p:sp>
        <p:nvSpPr>
          <p:cNvPr id="5" name="Rectangle 4">
            <a:extLst>
              <a:ext uri="{FF2B5EF4-FFF2-40B4-BE49-F238E27FC236}">
                <a16:creationId xmlns:a16="http://schemas.microsoft.com/office/drawing/2014/main" id="{A81DC50C-4A94-8940-6BA5-C8CFE7CBECDD}"/>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 descr="Image result for outdoor leadership">
            <a:extLst>
              <a:ext uri="{FF2B5EF4-FFF2-40B4-BE49-F238E27FC236}">
                <a16:creationId xmlns:a16="http://schemas.microsoft.com/office/drawing/2014/main" id="{55FA05FA-83DB-ECB1-0715-8EB66582ED66}"/>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55827" y="796119"/>
            <a:ext cx="4541363" cy="50459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199CD69-304B-A3DC-885E-A251549E4EF3}"/>
              </a:ext>
            </a:extLst>
          </p:cNvPr>
          <p:cNvSpPr txBox="1"/>
          <p:nvPr/>
        </p:nvSpPr>
        <p:spPr>
          <a:xfrm>
            <a:off x="6794810" y="5468582"/>
            <a:ext cx="4541363" cy="830997"/>
          </a:xfrm>
          <a:prstGeom prst="rect">
            <a:avLst/>
          </a:prstGeom>
          <a:noFill/>
        </p:spPr>
        <p:txBody>
          <a:bodyPr wrap="square" rtlCol="0">
            <a:spAutoFit/>
          </a:bodyPr>
          <a:lstStyle/>
          <a:p>
            <a:pPr algn="r"/>
            <a:r>
              <a:rPr lang="en-US" sz="2400" dirty="0">
                <a:solidFill>
                  <a:schemeClr val="accent6">
                    <a:lumMod val="75000"/>
                  </a:schemeClr>
                </a:solidFill>
              </a:rPr>
              <a:t>Carl Rodriguez</a:t>
            </a:r>
          </a:p>
          <a:p>
            <a:pPr algn="r"/>
            <a:r>
              <a:rPr lang="en-US" sz="2400" dirty="0">
                <a:solidFill>
                  <a:schemeClr val="accent6">
                    <a:lumMod val="75000"/>
                  </a:schemeClr>
                </a:solidFill>
              </a:rPr>
              <a:t>Chesapeake Conference of SDA</a:t>
            </a:r>
          </a:p>
        </p:txBody>
      </p:sp>
    </p:spTree>
    <p:extLst>
      <p:ext uri="{BB962C8B-B14F-4D97-AF65-F5344CB8AC3E}">
        <p14:creationId xmlns:p14="http://schemas.microsoft.com/office/powerpoint/2010/main" val="2055816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528E-2F8A-E189-0458-5B9BAF222155}"/>
              </a:ext>
            </a:extLst>
          </p:cNvPr>
          <p:cNvSpPr>
            <a:spLocks noGrp="1"/>
          </p:cNvSpPr>
          <p:nvPr>
            <p:ph type="title"/>
          </p:nvPr>
        </p:nvSpPr>
        <p:spPr>
          <a:xfrm>
            <a:off x="838200" y="365125"/>
            <a:ext cx="10515600" cy="2043538"/>
          </a:xfrm>
        </p:spPr>
        <p:txBody>
          <a:bodyPr>
            <a:normAutofit/>
          </a:bodyPr>
          <a:lstStyle/>
          <a:p>
            <a:pPr algn="ctr"/>
            <a:r>
              <a:rPr lang="en-US" dirty="0"/>
              <a:t>Agrarian Society </a:t>
            </a:r>
            <a:r>
              <a:rPr lang="en-US" dirty="0">
                <a:sym typeface="Wingdings" pitchFamily="2" charset="2"/>
              </a:rPr>
              <a:t></a:t>
            </a:r>
            <a:r>
              <a:rPr lang="en-US" dirty="0"/>
              <a:t> Urban Society </a:t>
            </a:r>
            <a:r>
              <a:rPr lang="en-US" dirty="0">
                <a:sym typeface="Wingdings" pitchFamily="2" charset="2"/>
              </a:rPr>
              <a:t></a:t>
            </a:r>
            <a:r>
              <a:rPr lang="en-US" dirty="0"/>
              <a:t> </a:t>
            </a:r>
            <a:br>
              <a:rPr lang="en-US" dirty="0"/>
            </a:br>
            <a:r>
              <a:rPr lang="en-US" dirty="0"/>
              <a:t>Urban / Nature Projects</a:t>
            </a:r>
            <a:br>
              <a:rPr lang="en-US" dirty="0"/>
            </a:br>
            <a:endParaRPr lang="en-US" dirty="0"/>
          </a:p>
        </p:txBody>
      </p:sp>
      <p:pic>
        <p:nvPicPr>
          <p:cNvPr id="5" name="Content Placeholder 4">
            <a:extLst>
              <a:ext uri="{FF2B5EF4-FFF2-40B4-BE49-F238E27FC236}">
                <a16:creationId xmlns:a16="http://schemas.microsoft.com/office/drawing/2014/main" id="{9FF2D625-18FB-B3C3-832C-55E3DF76603F}"/>
              </a:ext>
            </a:extLst>
          </p:cNvPr>
          <p:cNvPicPr>
            <a:picLocks noGrp="1" noChangeAspect="1"/>
          </p:cNvPicPr>
          <p:nvPr>
            <p:ph idx="1"/>
          </p:nvPr>
        </p:nvPicPr>
        <p:blipFill>
          <a:blip r:embed="rId2"/>
          <a:stretch>
            <a:fillRect/>
          </a:stretch>
        </p:blipFill>
        <p:spPr>
          <a:xfrm>
            <a:off x="1081630" y="1897836"/>
            <a:ext cx="5249702" cy="3062326"/>
          </a:xfrm>
        </p:spPr>
      </p:pic>
      <p:pic>
        <p:nvPicPr>
          <p:cNvPr id="6" name="Picture 5">
            <a:extLst>
              <a:ext uri="{FF2B5EF4-FFF2-40B4-BE49-F238E27FC236}">
                <a16:creationId xmlns:a16="http://schemas.microsoft.com/office/drawing/2014/main" id="{82878D16-AD95-D690-2D8A-FF9CF6255E37}"/>
              </a:ext>
            </a:extLst>
          </p:cNvPr>
          <p:cNvPicPr>
            <a:picLocks noChangeAspect="1"/>
          </p:cNvPicPr>
          <p:nvPr/>
        </p:nvPicPr>
        <p:blipFill>
          <a:blip r:embed="rId3"/>
          <a:stretch>
            <a:fillRect/>
          </a:stretch>
        </p:blipFill>
        <p:spPr>
          <a:xfrm>
            <a:off x="6976721" y="1897837"/>
            <a:ext cx="4600104" cy="3062326"/>
          </a:xfrm>
          <a:prstGeom prst="rect">
            <a:avLst/>
          </a:prstGeom>
        </p:spPr>
      </p:pic>
      <p:pic>
        <p:nvPicPr>
          <p:cNvPr id="7" name="Picture 6">
            <a:extLst>
              <a:ext uri="{FF2B5EF4-FFF2-40B4-BE49-F238E27FC236}">
                <a16:creationId xmlns:a16="http://schemas.microsoft.com/office/drawing/2014/main" id="{1066CFF8-00EF-E5BB-9BA5-D790AF67CAF1}"/>
              </a:ext>
            </a:extLst>
          </p:cNvPr>
          <p:cNvPicPr>
            <a:picLocks noChangeAspect="1"/>
          </p:cNvPicPr>
          <p:nvPr/>
        </p:nvPicPr>
        <p:blipFill>
          <a:blip r:embed="rId4"/>
          <a:stretch>
            <a:fillRect/>
          </a:stretch>
        </p:blipFill>
        <p:spPr>
          <a:xfrm>
            <a:off x="5069812" y="4511673"/>
            <a:ext cx="3009900" cy="1981200"/>
          </a:xfrm>
          <a:prstGeom prst="rect">
            <a:avLst/>
          </a:prstGeom>
        </p:spPr>
      </p:pic>
    </p:spTree>
    <p:extLst>
      <p:ext uri="{BB962C8B-B14F-4D97-AF65-F5344CB8AC3E}">
        <p14:creationId xmlns:p14="http://schemas.microsoft.com/office/powerpoint/2010/main" val="59780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4CF43-4227-A93C-0B1D-8F6D98586F33}"/>
              </a:ext>
            </a:extLst>
          </p:cNvPr>
          <p:cNvSpPr>
            <a:spLocks noGrp="1"/>
          </p:cNvSpPr>
          <p:nvPr>
            <p:ph type="title"/>
          </p:nvPr>
        </p:nvSpPr>
        <p:spPr>
          <a:xfrm>
            <a:off x="838200" y="554906"/>
            <a:ext cx="8254042" cy="808067"/>
          </a:xfrm>
        </p:spPr>
        <p:txBody>
          <a:bodyPr/>
          <a:lstStyle/>
          <a:p>
            <a:r>
              <a:rPr lang="en-US" dirty="0"/>
              <a:t>Book Education – chapter 10 - EGW</a:t>
            </a:r>
          </a:p>
        </p:txBody>
      </p:sp>
      <p:sp>
        <p:nvSpPr>
          <p:cNvPr id="3" name="Content Placeholder 2">
            <a:extLst>
              <a:ext uri="{FF2B5EF4-FFF2-40B4-BE49-F238E27FC236}">
                <a16:creationId xmlns:a16="http://schemas.microsoft.com/office/drawing/2014/main" id="{565D6806-D986-A405-0C4E-F946CAEB93FD}"/>
              </a:ext>
            </a:extLst>
          </p:cNvPr>
          <p:cNvSpPr>
            <a:spLocks noGrp="1"/>
          </p:cNvSpPr>
          <p:nvPr>
            <p:ph idx="1"/>
          </p:nvPr>
        </p:nvSpPr>
        <p:spPr>
          <a:xfrm>
            <a:off x="838200" y="1604514"/>
            <a:ext cx="10515600" cy="4991879"/>
          </a:xfrm>
        </p:spPr>
        <p:txBody>
          <a:bodyPr>
            <a:normAutofit fontScale="92500" lnSpcReduction="10000"/>
          </a:bodyPr>
          <a:lstStyle/>
          <a:p>
            <a:pPr marL="0" indent="0">
              <a:buNone/>
            </a:pPr>
            <a:r>
              <a:rPr lang="en-US" sz="3500" dirty="0"/>
              <a:t>“Upon all created things is seen the impress of the Deity. Nature testifies of God. The susceptible mind, brought in contact with the miracle and mystery of the universe, cannot but recognize the working of infinite power.” </a:t>
            </a:r>
          </a:p>
          <a:p>
            <a:pPr marL="0" indent="0">
              <a:buNone/>
            </a:pPr>
            <a:endParaRPr lang="en-US" sz="900" dirty="0"/>
          </a:p>
          <a:p>
            <a:pPr marL="0" indent="0">
              <a:buNone/>
            </a:pPr>
            <a:r>
              <a:rPr lang="en-US" sz="3500" dirty="0"/>
              <a:t>So far as possible, let the child from his earliest years be placed where this wonderful lesson book shall be open before him. Let him behold the glorious scenes painted by the great Master Artist upon the shifting canvas of the heavens, let him become acquainted with the wonders of earth and sea, let him watch the unfolding mysteries of the changing seasons, and, in all His works, learn of the Creator.</a:t>
            </a:r>
          </a:p>
        </p:txBody>
      </p:sp>
      <p:pic>
        <p:nvPicPr>
          <p:cNvPr id="4" name="Picture 3">
            <a:extLst>
              <a:ext uri="{FF2B5EF4-FFF2-40B4-BE49-F238E27FC236}">
                <a16:creationId xmlns:a16="http://schemas.microsoft.com/office/drawing/2014/main" id="{61B3CC25-82EE-CB7A-B2EA-CA67979568A1}"/>
              </a:ext>
            </a:extLst>
          </p:cNvPr>
          <p:cNvPicPr>
            <a:picLocks noChangeAspect="1"/>
          </p:cNvPicPr>
          <p:nvPr/>
        </p:nvPicPr>
        <p:blipFill>
          <a:blip r:embed="rId2"/>
          <a:stretch>
            <a:fillRect/>
          </a:stretch>
        </p:blipFill>
        <p:spPr>
          <a:xfrm>
            <a:off x="10386204" y="340744"/>
            <a:ext cx="1384060" cy="1557067"/>
          </a:xfrm>
          <a:prstGeom prst="rect">
            <a:avLst/>
          </a:prstGeom>
        </p:spPr>
      </p:pic>
    </p:spTree>
    <p:extLst>
      <p:ext uri="{BB962C8B-B14F-4D97-AF65-F5344CB8AC3E}">
        <p14:creationId xmlns:p14="http://schemas.microsoft.com/office/powerpoint/2010/main" val="246051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750B461D-1AA1-1201-C224-6467194D817A}"/>
              </a:ext>
            </a:extLst>
          </p:cNvPr>
          <p:cNvSpPr>
            <a:spLocks noGrp="1"/>
          </p:cNvSpPr>
          <p:nvPr>
            <p:ph type="title"/>
          </p:nvPr>
        </p:nvSpPr>
        <p:spPr>
          <a:xfrm>
            <a:off x="1181102" y="804862"/>
            <a:ext cx="5465761" cy="1258886"/>
          </a:xfrm>
        </p:spPr>
        <p:txBody>
          <a:bodyPr/>
          <a:lstStyle/>
          <a:p>
            <a:r>
              <a:rPr lang="en-US" altLang="en-US" dirty="0"/>
              <a:t>Group Discussion Time</a:t>
            </a:r>
          </a:p>
        </p:txBody>
      </p:sp>
      <p:pic>
        <p:nvPicPr>
          <p:cNvPr id="38914" name="Content Placeholder 3">
            <a:extLst>
              <a:ext uri="{FF2B5EF4-FFF2-40B4-BE49-F238E27FC236}">
                <a16:creationId xmlns:a16="http://schemas.microsoft.com/office/drawing/2014/main" id="{4FD69CFC-70FE-7181-3747-76EE9614CEF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083281" y="3592513"/>
            <a:ext cx="4381500" cy="2738438"/>
          </a:xfrm>
        </p:spPr>
      </p:pic>
      <p:sp>
        <p:nvSpPr>
          <p:cNvPr id="38915" name="TextBox 4">
            <a:extLst>
              <a:ext uri="{FF2B5EF4-FFF2-40B4-BE49-F238E27FC236}">
                <a16:creationId xmlns:a16="http://schemas.microsoft.com/office/drawing/2014/main" id="{ADB34D7B-1D41-1B25-0CC2-E9B0C39C0C9D}"/>
              </a:ext>
            </a:extLst>
          </p:cNvPr>
          <p:cNvSpPr txBox="1">
            <a:spLocks noChangeArrowheads="1"/>
          </p:cNvSpPr>
          <p:nvPr/>
        </p:nvSpPr>
        <p:spPr bwMode="auto">
          <a:xfrm>
            <a:off x="1181102" y="2290227"/>
            <a:ext cx="612962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400" dirty="0"/>
              <a:t>Why is going back to nature becoming a huge trend?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528E-2F8A-E189-0458-5B9BAF222155}"/>
              </a:ext>
            </a:extLst>
          </p:cNvPr>
          <p:cNvSpPr>
            <a:spLocks noGrp="1"/>
          </p:cNvSpPr>
          <p:nvPr>
            <p:ph type="title"/>
          </p:nvPr>
        </p:nvSpPr>
        <p:spPr>
          <a:xfrm>
            <a:off x="838199" y="365125"/>
            <a:ext cx="10469137" cy="1460500"/>
          </a:xfrm>
        </p:spPr>
        <p:txBody>
          <a:bodyPr>
            <a:normAutofit/>
          </a:bodyPr>
          <a:lstStyle/>
          <a:p>
            <a:pPr algn="ctr"/>
            <a:r>
              <a:rPr lang="en-US" dirty="0"/>
              <a:t>Let go back to the beginning</a:t>
            </a:r>
          </a:p>
        </p:txBody>
      </p:sp>
      <p:pic>
        <p:nvPicPr>
          <p:cNvPr id="4" name="Picture 3">
            <a:extLst>
              <a:ext uri="{FF2B5EF4-FFF2-40B4-BE49-F238E27FC236}">
                <a16:creationId xmlns:a16="http://schemas.microsoft.com/office/drawing/2014/main" id="{3ED394B3-7ED5-867D-1F91-B284096CAE5D}"/>
              </a:ext>
            </a:extLst>
          </p:cNvPr>
          <p:cNvPicPr>
            <a:picLocks noChangeAspect="1"/>
          </p:cNvPicPr>
          <p:nvPr/>
        </p:nvPicPr>
        <p:blipFill>
          <a:blip r:embed="rId2"/>
          <a:stretch>
            <a:fillRect/>
          </a:stretch>
        </p:blipFill>
        <p:spPr>
          <a:xfrm>
            <a:off x="2179621" y="1718574"/>
            <a:ext cx="7809767" cy="4561456"/>
          </a:xfrm>
          <a:prstGeom prst="rect">
            <a:avLst/>
          </a:prstGeom>
        </p:spPr>
      </p:pic>
    </p:spTree>
    <p:extLst>
      <p:ext uri="{BB962C8B-B14F-4D97-AF65-F5344CB8AC3E}">
        <p14:creationId xmlns:p14="http://schemas.microsoft.com/office/powerpoint/2010/main" val="2619913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0308F-C2B7-D02E-717D-6150E2F13CA0}"/>
              </a:ext>
            </a:extLst>
          </p:cNvPr>
          <p:cNvSpPr>
            <a:spLocks noGrp="1"/>
          </p:cNvSpPr>
          <p:nvPr>
            <p:ph type="title"/>
          </p:nvPr>
        </p:nvSpPr>
        <p:spPr>
          <a:xfrm>
            <a:off x="838201" y="365125"/>
            <a:ext cx="2730190" cy="1325563"/>
          </a:xfrm>
        </p:spPr>
        <p:txBody>
          <a:bodyPr/>
          <a:lstStyle/>
          <a:p>
            <a:r>
              <a:rPr lang="en-US" b="1" dirty="0"/>
              <a:t>Genesis 1</a:t>
            </a:r>
          </a:p>
        </p:txBody>
      </p:sp>
      <p:sp>
        <p:nvSpPr>
          <p:cNvPr id="3" name="Content Placeholder 2">
            <a:extLst>
              <a:ext uri="{FF2B5EF4-FFF2-40B4-BE49-F238E27FC236}">
                <a16:creationId xmlns:a16="http://schemas.microsoft.com/office/drawing/2014/main" id="{8EE3BA04-693B-6F55-5A98-24E9A5ECCE5B}"/>
              </a:ext>
            </a:extLst>
          </p:cNvPr>
          <p:cNvSpPr>
            <a:spLocks noGrp="1"/>
          </p:cNvSpPr>
          <p:nvPr>
            <p:ph idx="1"/>
          </p:nvPr>
        </p:nvSpPr>
        <p:spPr>
          <a:xfrm>
            <a:off x="838200" y="1825625"/>
            <a:ext cx="10515600" cy="4667250"/>
          </a:xfrm>
        </p:spPr>
        <p:txBody>
          <a:bodyPr>
            <a:normAutofit/>
          </a:bodyPr>
          <a:lstStyle/>
          <a:p>
            <a:pPr marL="0" indent="0">
              <a:buNone/>
            </a:pPr>
            <a:r>
              <a:rPr lang="en-US" sz="3400" b="1" dirty="0"/>
              <a:t>1 </a:t>
            </a:r>
            <a:r>
              <a:rPr lang="en-US" sz="3400" dirty="0"/>
              <a:t>In the beginning God created the heavens and the earth. </a:t>
            </a:r>
            <a:r>
              <a:rPr lang="en-US" sz="3400" b="1" baseline="30000" dirty="0"/>
              <a:t>2 </a:t>
            </a:r>
            <a:r>
              <a:rPr lang="en-US" sz="3400" dirty="0"/>
              <a:t>Now the earth was formless and empty, darkness was over the surface of the deep, and the Spirit of God was hovering over the waters.</a:t>
            </a:r>
          </a:p>
          <a:p>
            <a:pPr marL="0" indent="0">
              <a:buNone/>
            </a:pPr>
            <a:r>
              <a:rPr lang="en-US" sz="3400" b="1" baseline="30000" dirty="0"/>
              <a:t>3 </a:t>
            </a:r>
            <a:r>
              <a:rPr lang="en-US" sz="3400" dirty="0"/>
              <a:t>And God said, “Let there be light,” and there was light. </a:t>
            </a:r>
            <a:r>
              <a:rPr lang="en-US" sz="3400" b="1" baseline="30000" dirty="0"/>
              <a:t>4 </a:t>
            </a:r>
            <a:r>
              <a:rPr lang="en-US" sz="3400" dirty="0"/>
              <a:t>God saw that the light was good, and he separated the light from the darkness. </a:t>
            </a:r>
            <a:r>
              <a:rPr lang="en-US" sz="3400" b="1" baseline="30000" dirty="0"/>
              <a:t>5 </a:t>
            </a:r>
            <a:r>
              <a:rPr lang="en-US" sz="3400" dirty="0"/>
              <a:t>God called the light “day,” and the darkness he called “night.” And there was evening, and there was morning—the first day. </a:t>
            </a:r>
          </a:p>
          <a:p>
            <a:pPr marL="0" indent="0">
              <a:buNone/>
            </a:pPr>
            <a:endParaRPr lang="en-US" dirty="0"/>
          </a:p>
        </p:txBody>
      </p:sp>
      <p:pic>
        <p:nvPicPr>
          <p:cNvPr id="4" name="Picture 3">
            <a:extLst>
              <a:ext uri="{FF2B5EF4-FFF2-40B4-BE49-F238E27FC236}">
                <a16:creationId xmlns:a16="http://schemas.microsoft.com/office/drawing/2014/main" id="{C48C4FDB-B9A4-3A1D-D632-D6982571CAF3}"/>
              </a:ext>
            </a:extLst>
          </p:cNvPr>
          <p:cNvPicPr>
            <a:picLocks noChangeAspect="1"/>
          </p:cNvPicPr>
          <p:nvPr/>
        </p:nvPicPr>
        <p:blipFill>
          <a:blip r:embed="rId2"/>
          <a:stretch>
            <a:fillRect/>
          </a:stretch>
        </p:blipFill>
        <p:spPr>
          <a:xfrm>
            <a:off x="9235688" y="387389"/>
            <a:ext cx="2316976" cy="1303299"/>
          </a:xfrm>
          <a:prstGeom prst="rect">
            <a:avLst/>
          </a:prstGeom>
        </p:spPr>
      </p:pic>
      <p:pic>
        <p:nvPicPr>
          <p:cNvPr id="5" name="Picture 4">
            <a:extLst>
              <a:ext uri="{FF2B5EF4-FFF2-40B4-BE49-F238E27FC236}">
                <a16:creationId xmlns:a16="http://schemas.microsoft.com/office/drawing/2014/main" id="{C533A65B-6020-4455-7CF4-CA2E181AE937}"/>
              </a:ext>
            </a:extLst>
          </p:cNvPr>
          <p:cNvPicPr>
            <a:picLocks noChangeAspect="1"/>
          </p:cNvPicPr>
          <p:nvPr/>
        </p:nvPicPr>
        <p:blipFill>
          <a:blip r:embed="rId3"/>
          <a:stretch>
            <a:fillRect/>
          </a:stretch>
        </p:blipFill>
        <p:spPr>
          <a:xfrm>
            <a:off x="7734358" y="387388"/>
            <a:ext cx="1314391" cy="1303299"/>
          </a:xfrm>
          <a:prstGeom prst="rect">
            <a:avLst/>
          </a:prstGeom>
        </p:spPr>
      </p:pic>
    </p:spTree>
    <p:extLst>
      <p:ext uri="{BB962C8B-B14F-4D97-AF65-F5344CB8AC3E}">
        <p14:creationId xmlns:p14="http://schemas.microsoft.com/office/powerpoint/2010/main" val="2031918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3560</Words>
  <Application>Microsoft Macintosh PowerPoint</Application>
  <PresentationFormat>Widescreen</PresentationFormat>
  <Paragraphs>1428</Paragraphs>
  <Slides>46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Calibri Light</vt:lpstr>
      <vt:lpstr>Times New Roman</vt:lpstr>
      <vt:lpstr>Office Theme</vt:lpstr>
      <vt:lpstr>Wilderness AKA Creation Theology</vt:lpstr>
      <vt:lpstr>Psalms 104</vt:lpstr>
      <vt:lpstr>Psalms 19</vt:lpstr>
      <vt:lpstr>Jesus Messages </vt:lpstr>
      <vt:lpstr>Agrarian Society  Urban Society   Urban / Nature Projects </vt:lpstr>
      <vt:lpstr>Book Education – chapter 10 - EGW</vt:lpstr>
      <vt:lpstr>Group Discussion Time</vt:lpstr>
      <vt:lpstr>Let go back to the beginning</vt:lpstr>
      <vt:lpstr>Genesis 1</vt:lpstr>
      <vt:lpstr>PowerPoint Presentation</vt:lpstr>
      <vt:lpstr>Genesis 1</vt:lpstr>
      <vt:lpstr>PowerPoint Presentation</vt:lpstr>
      <vt:lpstr>Genesis 1</vt:lpstr>
      <vt:lpstr>Genesis 1</vt:lpstr>
      <vt:lpstr>PowerPoint Presentation</vt:lpstr>
      <vt:lpstr>Genesis 1</vt:lpstr>
      <vt:lpstr>Genesis 1</vt:lpstr>
      <vt:lpstr>PowerPoint Presentation</vt:lpstr>
      <vt:lpstr>Genesis 1</vt:lpstr>
      <vt:lpstr>Genesis 1</vt:lpstr>
      <vt:lpstr>PowerPoint Presentation</vt:lpstr>
      <vt:lpstr>Genesis 1</vt:lpstr>
      <vt:lpstr>Genesis 1</vt:lpstr>
      <vt:lpstr>Genesis 1</vt:lpstr>
      <vt:lpstr>Genesis 1</vt:lpstr>
      <vt:lpstr>PowerPoint Presentation</vt:lpstr>
      <vt:lpstr>Genesis 2</vt:lpstr>
      <vt:lpstr>Group Discussion Time</vt:lpstr>
      <vt:lpstr>PowerPoint Presentation</vt:lpstr>
      <vt:lpstr>Tempo</vt:lpstr>
      <vt:lpstr>PowerPoint Presentation</vt:lpstr>
      <vt:lpstr>Terrain - Psalms 139:7-14 </vt:lpstr>
      <vt:lpstr>Terrain - Psalms 139:7-14 </vt:lpstr>
      <vt:lpstr>PowerPoint Presentation</vt:lpstr>
      <vt:lpstr>Trials - Mark 6:45-51</vt:lpstr>
      <vt:lpstr>Trials - Mark 6:45-51</vt:lpstr>
      <vt:lpstr>Group Discussion Time</vt:lpstr>
      <vt:lpstr>PowerPoint Presentation</vt:lpstr>
      <vt:lpstr>Trust - Matthew 6:25-27 </vt:lpstr>
      <vt:lpstr>Trust - Psalms 46</vt:lpstr>
      <vt:lpstr>PowerPoint Presentation</vt:lpstr>
      <vt:lpstr>Training - Psalm 51:12</vt:lpstr>
      <vt:lpstr>Group Discussion Time</vt:lpstr>
      <vt:lpstr>PowerPoint Presentation</vt:lpstr>
      <vt:lpstr>PowerPoint Presentation</vt:lpstr>
      <vt:lpstr>Wilderness AKA Creation Theology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Wilderness Theology </dc:title>
  <dc:creator>Carl Rodriguez</dc:creator>
  <cp:lastModifiedBy>Carl Rodriguez</cp:lastModifiedBy>
  <cp:revision>12</cp:revision>
  <dcterms:created xsi:type="dcterms:W3CDTF">2022-08-26T19:12:26Z</dcterms:created>
  <dcterms:modified xsi:type="dcterms:W3CDTF">2022-08-29T06:03:05Z</dcterms:modified>
</cp:coreProperties>
</file>