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5" r:id="rId8"/>
    <p:sldId id="266" r:id="rId9"/>
    <p:sldId id="281" r:id="rId10"/>
    <p:sldId id="269" r:id="rId11"/>
    <p:sldId id="267" r:id="rId12"/>
    <p:sldId id="268" r:id="rId13"/>
    <p:sldId id="263" r:id="rId14"/>
    <p:sldId id="261" r:id="rId15"/>
    <p:sldId id="270" r:id="rId16"/>
    <p:sldId id="271" r:id="rId17"/>
    <p:sldId id="273" r:id="rId18"/>
    <p:sldId id="274" r:id="rId19"/>
    <p:sldId id="275" r:id="rId20"/>
    <p:sldId id="276" r:id="rId21"/>
    <p:sldId id="277" r:id="rId22"/>
    <p:sldId id="278" r:id="rId23"/>
    <p:sldId id="283" r:id="rId24"/>
    <p:sldId id="282" r:id="rId25"/>
    <p:sldId id="291" r:id="rId26"/>
    <p:sldId id="292" r:id="rId27"/>
    <p:sldId id="289" r:id="rId28"/>
    <p:sldId id="286" r:id="rId29"/>
    <p:sldId id="287" r:id="rId30"/>
    <p:sldId id="288" r:id="rId31"/>
    <p:sldId id="290" r:id="rId32"/>
    <p:sldId id="293"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49"/>
    <p:restoredTop sz="95865"/>
  </p:normalViewPr>
  <p:slideViewPr>
    <p:cSldViewPr snapToGrid="0" snapToObjects="1">
      <p:cViewPr varScale="1">
        <p:scale>
          <a:sx n="110" d="100"/>
          <a:sy n="110" d="100"/>
        </p:scale>
        <p:origin x="18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D0B46-FD9A-49B4-B983-5528F4C787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575BF2-6D0A-4BEF-A2CF-33B164098418}">
      <dgm:prSet/>
      <dgm:spPr/>
      <dgm:t>
        <a:bodyPr/>
        <a:lstStyle/>
        <a:p>
          <a:r>
            <a:rPr lang="en-US"/>
            <a:t>Slavery – total control</a:t>
          </a:r>
        </a:p>
      </dgm:t>
    </dgm:pt>
    <dgm:pt modelId="{C661EAE6-C159-4D7B-8244-CBD9F34654A2}" type="parTrans" cxnId="{32DC6409-A740-4DAA-8DBF-A91751DA8EBC}">
      <dgm:prSet/>
      <dgm:spPr/>
      <dgm:t>
        <a:bodyPr/>
        <a:lstStyle/>
        <a:p>
          <a:endParaRPr lang="en-US"/>
        </a:p>
      </dgm:t>
    </dgm:pt>
    <dgm:pt modelId="{F1731726-50DC-41EF-936E-A4E8C98C4F55}" type="sibTrans" cxnId="{32DC6409-A740-4DAA-8DBF-A91751DA8EBC}">
      <dgm:prSet/>
      <dgm:spPr/>
      <dgm:t>
        <a:bodyPr/>
        <a:lstStyle/>
        <a:p>
          <a:endParaRPr lang="en-US"/>
        </a:p>
      </dgm:t>
    </dgm:pt>
    <dgm:pt modelId="{25778C55-5BA5-4ED3-ACBA-223CAC11EED5}">
      <dgm:prSet/>
      <dgm:spPr/>
      <dgm:t>
        <a:bodyPr/>
        <a:lstStyle/>
        <a:p>
          <a:r>
            <a:rPr lang="en-US" dirty="0"/>
            <a:t>Communism - common ownership                       (reaction to IR)</a:t>
          </a:r>
        </a:p>
      </dgm:t>
    </dgm:pt>
    <dgm:pt modelId="{018CEA5F-A447-4CDD-BF00-416FBADBC9C9}" type="parTrans" cxnId="{11EE23AA-97FB-4749-84CE-99F77D2224F6}">
      <dgm:prSet/>
      <dgm:spPr/>
      <dgm:t>
        <a:bodyPr/>
        <a:lstStyle/>
        <a:p>
          <a:endParaRPr lang="en-US"/>
        </a:p>
      </dgm:t>
    </dgm:pt>
    <dgm:pt modelId="{9BE2E8A8-4755-42C1-BC46-85983AF8E2ED}" type="sibTrans" cxnId="{11EE23AA-97FB-4749-84CE-99F77D2224F6}">
      <dgm:prSet/>
      <dgm:spPr/>
      <dgm:t>
        <a:bodyPr/>
        <a:lstStyle/>
        <a:p>
          <a:endParaRPr lang="en-US"/>
        </a:p>
      </dgm:t>
    </dgm:pt>
    <dgm:pt modelId="{96C4C1C5-1F96-43D9-8CBC-86D80A20E2C2}">
      <dgm:prSet/>
      <dgm:spPr/>
      <dgm:t>
        <a:bodyPr/>
        <a:lstStyle/>
        <a:p>
          <a:r>
            <a:rPr lang="en-US" dirty="0"/>
            <a:t>Socialism – government controls                          (reaction to IR)</a:t>
          </a:r>
        </a:p>
      </dgm:t>
    </dgm:pt>
    <dgm:pt modelId="{7C14EEB1-6A7E-4CCE-9F34-C41835E8CC7B}" type="parTrans" cxnId="{FE1C05B0-3C46-4DC5-BEBC-3CE6EC93D6BC}">
      <dgm:prSet/>
      <dgm:spPr/>
      <dgm:t>
        <a:bodyPr/>
        <a:lstStyle/>
        <a:p>
          <a:endParaRPr lang="en-US"/>
        </a:p>
      </dgm:t>
    </dgm:pt>
    <dgm:pt modelId="{9FE4D485-7CD2-4D31-AC46-D7B6C5A61DB3}" type="sibTrans" cxnId="{FE1C05B0-3C46-4DC5-BEBC-3CE6EC93D6BC}">
      <dgm:prSet/>
      <dgm:spPr/>
      <dgm:t>
        <a:bodyPr/>
        <a:lstStyle/>
        <a:p>
          <a:endParaRPr lang="en-US"/>
        </a:p>
      </dgm:t>
    </dgm:pt>
    <dgm:pt modelId="{E06DF217-AA64-4189-B523-C2327DE28DF7}">
      <dgm:prSet/>
      <dgm:spPr/>
      <dgm:t>
        <a:bodyPr/>
        <a:lstStyle/>
        <a:p>
          <a:r>
            <a:rPr lang="en-US" dirty="0"/>
            <a:t>Free Market – individual’s right to market        (from USA 1611)</a:t>
          </a:r>
        </a:p>
      </dgm:t>
    </dgm:pt>
    <dgm:pt modelId="{ECAE0BB7-0A6A-49C8-8ED8-27658BACF78B}" type="parTrans" cxnId="{B86F2812-7C73-440B-BAE1-885F2C96D177}">
      <dgm:prSet/>
      <dgm:spPr/>
      <dgm:t>
        <a:bodyPr/>
        <a:lstStyle/>
        <a:p>
          <a:endParaRPr lang="en-US"/>
        </a:p>
      </dgm:t>
    </dgm:pt>
    <dgm:pt modelId="{C78D44BD-3C93-4054-BD74-43347A877FAF}" type="sibTrans" cxnId="{B86F2812-7C73-440B-BAE1-885F2C96D177}">
      <dgm:prSet/>
      <dgm:spPr/>
      <dgm:t>
        <a:bodyPr/>
        <a:lstStyle/>
        <a:p>
          <a:endParaRPr lang="en-US"/>
        </a:p>
      </dgm:t>
    </dgm:pt>
    <dgm:pt modelId="{AFB4F418-FCBB-4C1F-8638-05E7666E19BE}">
      <dgm:prSet/>
      <dgm:spPr/>
      <dgm:t>
        <a:bodyPr/>
        <a:lstStyle/>
        <a:p>
          <a:r>
            <a:rPr lang="en-US" dirty="0"/>
            <a:t>Capitalism – companies control      (from Industrial Revolution)</a:t>
          </a:r>
        </a:p>
      </dgm:t>
    </dgm:pt>
    <dgm:pt modelId="{74A95C1F-F821-4D61-90AB-4C10A9C679B1}" type="parTrans" cxnId="{58F931C0-BF42-48A4-A0CF-D1EDB896FDCE}">
      <dgm:prSet/>
      <dgm:spPr/>
      <dgm:t>
        <a:bodyPr/>
        <a:lstStyle/>
        <a:p>
          <a:endParaRPr lang="en-US"/>
        </a:p>
      </dgm:t>
    </dgm:pt>
    <dgm:pt modelId="{C3FDE2B6-5C7B-448F-B953-1A8D76E4637B}" type="sibTrans" cxnId="{58F931C0-BF42-48A4-A0CF-D1EDB896FDCE}">
      <dgm:prSet/>
      <dgm:spPr/>
      <dgm:t>
        <a:bodyPr/>
        <a:lstStyle/>
        <a:p>
          <a:endParaRPr lang="en-US"/>
        </a:p>
      </dgm:t>
    </dgm:pt>
    <dgm:pt modelId="{A4B874AF-052E-4C5D-B36E-F4A9539E9E16}">
      <dgm:prSet/>
      <dgm:spPr/>
      <dgm:t>
        <a:bodyPr/>
        <a:lstStyle/>
        <a:p>
          <a:pPr algn="l"/>
          <a:r>
            <a:rPr lang="en-US" dirty="0"/>
            <a:t>Libertarianism – common liberty                     (reaction to 1776) </a:t>
          </a:r>
        </a:p>
      </dgm:t>
    </dgm:pt>
    <dgm:pt modelId="{2AEBD7FF-046D-426A-96EA-E424F4F061D7}" type="parTrans" cxnId="{BAE88BA5-D7AC-4E4A-A4F7-185130943E10}">
      <dgm:prSet/>
      <dgm:spPr/>
      <dgm:t>
        <a:bodyPr/>
        <a:lstStyle/>
        <a:p>
          <a:endParaRPr lang="en-US"/>
        </a:p>
      </dgm:t>
    </dgm:pt>
    <dgm:pt modelId="{42C6A06D-32A3-4515-8DEA-053075CA1D1A}" type="sibTrans" cxnId="{BAE88BA5-D7AC-4E4A-A4F7-185130943E10}">
      <dgm:prSet/>
      <dgm:spPr/>
      <dgm:t>
        <a:bodyPr/>
        <a:lstStyle/>
        <a:p>
          <a:endParaRPr lang="en-US"/>
        </a:p>
      </dgm:t>
    </dgm:pt>
    <dgm:pt modelId="{E89EA3FD-78A0-4C66-94F4-94A5BED2F4E0}">
      <dgm:prSet/>
      <dgm:spPr/>
      <dgm:t>
        <a:bodyPr/>
        <a:lstStyle/>
        <a:p>
          <a:r>
            <a:rPr lang="en-US"/>
            <a:t>Anarchy – no control</a:t>
          </a:r>
        </a:p>
      </dgm:t>
    </dgm:pt>
    <dgm:pt modelId="{5829AA4D-A059-41D6-9262-1B0EC72AC052}" type="parTrans" cxnId="{0DC21128-68E7-4C30-B382-03E8B24EE3B5}">
      <dgm:prSet/>
      <dgm:spPr/>
      <dgm:t>
        <a:bodyPr/>
        <a:lstStyle/>
        <a:p>
          <a:endParaRPr lang="en-US"/>
        </a:p>
      </dgm:t>
    </dgm:pt>
    <dgm:pt modelId="{98CE49CB-5217-421C-8039-62FFFAC97DC0}" type="sibTrans" cxnId="{0DC21128-68E7-4C30-B382-03E8B24EE3B5}">
      <dgm:prSet/>
      <dgm:spPr/>
      <dgm:t>
        <a:bodyPr/>
        <a:lstStyle/>
        <a:p>
          <a:endParaRPr lang="en-US"/>
        </a:p>
      </dgm:t>
    </dgm:pt>
    <dgm:pt modelId="{3336B943-8800-2C47-ABD0-E061AEE7E125}" type="pres">
      <dgm:prSet presAssocID="{2C3D0B46-FD9A-49B4-B983-5528F4C7876C}" presName="linear" presStyleCnt="0">
        <dgm:presLayoutVars>
          <dgm:animLvl val="lvl"/>
          <dgm:resizeHandles val="exact"/>
        </dgm:presLayoutVars>
      </dgm:prSet>
      <dgm:spPr/>
    </dgm:pt>
    <dgm:pt modelId="{67B5414C-F23E-944B-B7C8-54316A315485}" type="pres">
      <dgm:prSet presAssocID="{89575BF2-6D0A-4BEF-A2CF-33B164098418}" presName="parentText" presStyleLbl="node1" presStyleIdx="0" presStyleCnt="7">
        <dgm:presLayoutVars>
          <dgm:chMax val="0"/>
          <dgm:bulletEnabled val="1"/>
        </dgm:presLayoutVars>
      </dgm:prSet>
      <dgm:spPr/>
    </dgm:pt>
    <dgm:pt modelId="{6DB47B9F-5474-0A49-AFF2-549E2090C584}" type="pres">
      <dgm:prSet presAssocID="{F1731726-50DC-41EF-936E-A4E8C98C4F55}" presName="spacer" presStyleCnt="0"/>
      <dgm:spPr/>
    </dgm:pt>
    <dgm:pt modelId="{CEBE1597-A65C-8542-9671-FDFDBBAF107C}" type="pres">
      <dgm:prSet presAssocID="{25778C55-5BA5-4ED3-ACBA-223CAC11EED5}" presName="parentText" presStyleLbl="node1" presStyleIdx="1" presStyleCnt="7">
        <dgm:presLayoutVars>
          <dgm:chMax val="0"/>
          <dgm:bulletEnabled val="1"/>
        </dgm:presLayoutVars>
      </dgm:prSet>
      <dgm:spPr/>
    </dgm:pt>
    <dgm:pt modelId="{8B558CE9-0CFD-0344-9B5E-EC35AF74377B}" type="pres">
      <dgm:prSet presAssocID="{9BE2E8A8-4755-42C1-BC46-85983AF8E2ED}" presName="spacer" presStyleCnt="0"/>
      <dgm:spPr/>
    </dgm:pt>
    <dgm:pt modelId="{2DF880C5-FA9F-C248-B396-DF3B52788454}" type="pres">
      <dgm:prSet presAssocID="{96C4C1C5-1F96-43D9-8CBC-86D80A20E2C2}" presName="parentText" presStyleLbl="node1" presStyleIdx="2" presStyleCnt="7">
        <dgm:presLayoutVars>
          <dgm:chMax val="0"/>
          <dgm:bulletEnabled val="1"/>
        </dgm:presLayoutVars>
      </dgm:prSet>
      <dgm:spPr/>
    </dgm:pt>
    <dgm:pt modelId="{0120B53A-983F-0B4E-98FF-EEFEBBEBCB5B}" type="pres">
      <dgm:prSet presAssocID="{9FE4D485-7CD2-4D31-AC46-D7B6C5A61DB3}" presName="spacer" presStyleCnt="0"/>
      <dgm:spPr/>
    </dgm:pt>
    <dgm:pt modelId="{CC40ABFC-CEBF-7547-BECC-60763F90F4CF}" type="pres">
      <dgm:prSet presAssocID="{E06DF217-AA64-4189-B523-C2327DE28DF7}" presName="parentText" presStyleLbl="node1" presStyleIdx="3" presStyleCnt="7">
        <dgm:presLayoutVars>
          <dgm:chMax val="0"/>
          <dgm:bulletEnabled val="1"/>
        </dgm:presLayoutVars>
      </dgm:prSet>
      <dgm:spPr/>
    </dgm:pt>
    <dgm:pt modelId="{4B1AA0A9-C834-E547-9278-D4E98D794E06}" type="pres">
      <dgm:prSet presAssocID="{C78D44BD-3C93-4054-BD74-43347A877FAF}" presName="spacer" presStyleCnt="0"/>
      <dgm:spPr/>
    </dgm:pt>
    <dgm:pt modelId="{30397DB4-23CE-8E42-953D-04DA20486788}" type="pres">
      <dgm:prSet presAssocID="{AFB4F418-FCBB-4C1F-8638-05E7666E19BE}" presName="parentText" presStyleLbl="node1" presStyleIdx="4" presStyleCnt="7">
        <dgm:presLayoutVars>
          <dgm:chMax val="0"/>
          <dgm:bulletEnabled val="1"/>
        </dgm:presLayoutVars>
      </dgm:prSet>
      <dgm:spPr/>
    </dgm:pt>
    <dgm:pt modelId="{7B6F231E-72D1-B445-800A-C0CB3CEE2858}" type="pres">
      <dgm:prSet presAssocID="{C3FDE2B6-5C7B-448F-B953-1A8D76E4637B}" presName="spacer" presStyleCnt="0"/>
      <dgm:spPr/>
    </dgm:pt>
    <dgm:pt modelId="{546A0058-3006-F549-AAE9-A064FBEF2BF9}" type="pres">
      <dgm:prSet presAssocID="{A4B874AF-052E-4C5D-B36E-F4A9539E9E16}" presName="parentText" presStyleLbl="node1" presStyleIdx="5" presStyleCnt="7">
        <dgm:presLayoutVars>
          <dgm:chMax val="0"/>
          <dgm:bulletEnabled val="1"/>
        </dgm:presLayoutVars>
      </dgm:prSet>
      <dgm:spPr/>
    </dgm:pt>
    <dgm:pt modelId="{E48BF255-E03E-DF46-B457-1CA824B76F09}" type="pres">
      <dgm:prSet presAssocID="{42C6A06D-32A3-4515-8DEA-053075CA1D1A}" presName="spacer" presStyleCnt="0"/>
      <dgm:spPr/>
    </dgm:pt>
    <dgm:pt modelId="{4AFB3C7E-C11C-F14E-8676-6EFE2422536C}" type="pres">
      <dgm:prSet presAssocID="{E89EA3FD-78A0-4C66-94F4-94A5BED2F4E0}" presName="parentText" presStyleLbl="node1" presStyleIdx="6" presStyleCnt="7">
        <dgm:presLayoutVars>
          <dgm:chMax val="0"/>
          <dgm:bulletEnabled val="1"/>
        </dgm:presLayoutVars>
      </dgm:prSet>
      <dgm:spPr/>
    </dgm:pt>
  </dgm:ptLst>
  <dgm:cxnLst>
    <dgm:cxn modelId="{32DC6409-A740-4DAA-8DBF-A91751DA8EBC}" srcId="{2C3D0B46-FD9A-49B4-B983-5528F4C7876C}" destId="{89575BF2-6D0A-4BEF-A2CF-33B164098418}" srcOrd="0" destOrd="0" parTransId="{C661EAE6-C159-4D7B-8244-CBD9F34654A2}" sibTransId="{F1731726-50DC-41EF-936E-A4E8C98C4F55}"/>
    <dgm:cxn modelId="{B86F2812-7C73-440B-BAE1-885F2C96D177}" srcId="{2C3D0B46-FD9A-49B4-B983-5528F4C7876C}" destId="{E06DF217-AA64-4189-B523-C2327DE28DF7}" srcOrd="3" destOrd="0" parTransId="{ECAE0BB7-0A6A-49C8-8ED8-27658BACF78B}" sibTransId="{C78D44BD-3C93-4054-BD74-43347A877FAF}"/>
    <dgm:cxn modelId="{0DC21128-68E7-4C30-B382-03E8B24EE3B5}" srcId="{2C3D0B46-FD9A-49B4-B983-5528F4C7876C}" destId="{E89EA3FD-78A0-4C66-94F4-94A5BED2F4E0}" srcOrd="6" destOrd="0" parTransId="{5829AA4D-A059-41D6-9262-1B0EC72AC052}" sibTransId="{98CE49CB-5217-421C-8039-62FFFAC97DC0}"/>
    <dgm:cxn modelId="{06B48C3E-7E62-ED42-BF29-16BE86F53640}" type="presOf" srcId="{E89EA3FD-78A0-4C66-94F4-94A5BED2F4E0}" destId="{4AFB3C7E-C11C-F14E-8676-6EFE2422536C}" srcOrd="0" destOrd="0" presId="urn:microsoft.com/office/officeart/2005/8/layout/vList2"/>
    <dgm:cxn modelId="{C741BB43-5D7F-F547-932A-C8EC8C0FC3CD}" type="presOf" srcId="{2C3D0B46-FD9A-49B4-B983-5528F4C7876C}" destId="{3336B943-8800-2C47-ABD0-E061AEE7E125}" srcOrd="0" destOrd="0" presId="urn:microsoft.com/office/officeart/2005/8/layout/vList2"/>
    <dgm:cxn modelId="{03B43887-D82A-974B-B0AB-90D03FC859DD}" type="presOf" srcId="{AFB4F418-FCBB-4C1F-8638-05E7666E19BE}" destId="{30397DB4-23CE-8E42-953D-04DA20486788}" srcOrd="0" destOrd="0" presId="urn:microsoft.com/office/officeart/2005/8/layout/vList2"/>
    <dgm:cxn modelId="{3BC25E9B-F769-8C4B-85BA-066DB7E319D5}" type="presOf" srcId="{A4B874AF-052E-4C5D-B36E-F4A9539E9E16}" destId="{546A0058-3006-F549-AAE9-A064FBEF2BF9}" srcOrd="0" destOrd="0" presId="urn:microsoft.com/office/officeart/2005/8/layout/vList2"/>
    <dgm:cxn modelId="{BAE88BA5-D7AC-4E4A-A4F7-185130943E10}" srcId="{2C3D0B46-FD9A-49B4-B983-5528F4C7876C}" destId="{A4B874AF-052E-4C5D-B36E-F4A9539E9E16}" srcOrd="5" destOrd="0" parTransId="{2AEBD7FF-046D-426A-96EA-E424F4F061D7}" sibTransId="{42C6A06D-32A3-4515-8DEA-053075CA1D1A}"/>
    <dgm:cxn modelId="{11EE23AA-97FB-4749-84CE-99F77D2224F6}" srcId="{2C3D0B46-FD9A-49B4-B983-5528F4C7876C}" destId="{25778C55-5BA5-4ED3-ACBA-223CAC11EED5}" srcOrd="1" destOrd="0" parTransId="{018CEA5F-A447-4CDD-BF00-416FBADBC9C9}" sibTransId="{9BE2E8A8-4755-42C1-BC46-85983AF8E2ED}"/>
    <dgm:cxn modelId="{FE1C05B0-3C46-4DC5-BEBC-3CE6EC93D6BC}" srcId="{2C3D0B46-FD9A-49B4-B983-5528F4C7876C}" destId="{96C4C1C5-1F96-43D9-8CBC-86D80A20E2C2}" srcOrd="2" destOrd="0" parTransId="{7C14EEB1-6A7E-4CCE-9F34-C41835E8CC7B}" sibTransId="{9FE4D485-7CD2-4D31-AC46-D7B6C5A61DB3}"/>
    <dgm:cxn modelId="{58F931C0-BF42-48A4-A0CF-D1EDB896FDCE}" srcId="{2C3D0B46-FD9A-49B4-B983-5528F4C7876C}" destId="{AFB4F418-FCBB-4C1F-8638-05E7666E19BE}" srcOrd="4" destOrd="0" parTransId="{74A95C1F-F821-4D61-90AB-4C10A9C679B1}" sibTransId="{C3FDE2B6-5C7B-448F-B953-1A8D76E4637B}"/>
    <dgm:cxn modelId="{DA9790DA-8E77-CE43-9342-FB96F52A0378}" type="presOf" srcId="{25778C55-5BA5-4ED3-ACBA-223CAC11EED5}" destId="{CEBE1597-A65C-8542-9671-FDFDBBAF107C}" srcOrd="0" destOrd="0" presId="urn:microsoft.com/office/officeart/2005/8/layout/vList2"/>
    <dgm:cxn modelId="{AEF69CDE-BA19-6F4A-8EF4-884C9B40D87C}" type="presOf" srcId="{89575BF2-6D0A-4BEF-A2CF-33B164098418}" destId="{67B5414C-F23E-944B-B7C8-54316A315485}" srcOrd="0" destOrd="0" presId="urn:microsoft.com/office/officeart/2005/8/layout/vList2"/>
    <dgm:cxn modelId="{03A1E3E4-31AA-0846-A8F7-5FDE90CAA4B9}" type="presOf" srcId="{E06DF217-AA64-4189-B523-C2327DE28DF7}" destId="{CC40ABFC-CEBF-7547-BECC-60763F90F4CF}" srcOrd="0" destOrd="0" presId="urn:microsoft.com/office/officeart/2005/8/layout/vList2"/>
    <dgm:cxn modelId="{4735C4FD-6A25-014D-B598-0DA61F097E49}" type="presOf" srcId="{96C4C1C5-1F96-43D9-8CBC-86D80A20E2C2}" destId="{2DF880C5-FA9F-C248-B396-DF3B52788454}" srcOrd="0" destOrd="0" presId="urn:microsoft.com/office/officeart/2005/8/layout/vList2"/>
    <dgm:cxn modelId="{4CBA179F-A9BB-8242-B674-770E975854AC}" type="presParOf" srcId="{3336B943-8800-2C47-ABD0-E061AEE7E125}" destId="{67B5414C-F23E-944B-B7C8-54316A315485}" srcOrd="0" destOrd="0" presId="urn:microsoft.com/office/officeart/2005/8/layout/vList2"/>
    <dgm:cxn modelId="{65050424-A406-7244-AC24-7300ABAA431A}" type="presParOf" srcId="{3336B943-8800-2C47-ABD0-E061AEE7E125}" destId="{6DB47B9F-5474-0A49-AFF2-549E2090C584}" srcOrd="1" destOrd="0" presId="urn:microsoft.com/office/officeart/2005/8/layout/vList2"/>
    <dgm:cxn modelId="{C0AC36FA-122E-2549-BA9E-C228C591E0CA}" type="presParOf" srcId="{3336B943-8800-2C47-ABD0-E061AEE7E125}" destId="{CEBE1597-A65C-8542-9671-FDFDBBAF107C}" srcOrd="2" destOrd="0" presId="urn:microsoft.com/office/officeart/2005/8/layout/vList2"/>
    <dgm:cxn modelId="{FD1CA114-A65E-3443-A0F7-E1B6C6867FBF}" type="presParOf" srcId="{3336B943-8800-2C47-ABD0-E061AEE7E125}" destId="{8B558CE9-0CFD-0344-9B5E-EC35AF74377B}" srcOrd="3" destOrd="0" presId="urn:microsoft.com/office/officeart/2005/8/layout/vList2"/>
    <dgm:cxn modelId="{82B648F9-17FC-BC4B-BF29-F74B97B8F451}" type="presParOf" srcId="{3336B943-8800-2C47-ABD0-E061AEE7E125}" destId="{2DF880C5-FA9F-C248-B396-DF3B52788454}" srcOrd="4" destOrd="0" presId="urn:microsoft.com/office/officeart/2005/8/layout/vList2"/>
    <dgm:cxn modelId="{C8127EC8-593D-4C43-BD74-ABD8C48A5F9B}" type="presParOf" srcId="{3336B943-8800-2C47-ABD0-E061AEE7E125}" destId="{0120B53A-983F-0B4E-98FF-EEFEBBEBCB5B}" srcOrd="5" destOrd="0" presId="urn:microsoft.com/office/officeart/2005/8/layout/vList2"/>
    <dgm:cxn modelId="{45A945D1-666B-EB4F-981E-9F5F593579B8}" type="presParOf" srcId="{3336B943-8800-2C47-ABD0-E061AEE7E125}" destId="{CC40ABFC-CEBF-7547-BECC-60763F90F4CF}" srcOrd="6" destOrd="0" presId="urn:microsoft.com/office/officeart/2005/8/layout/vList2"/>
    <dgm:cxn modelId="{1DD472CF-DB9E-1847-BE3C-073EEA0310AB}" type="presParOf" srcId="{3336B943-8800-2C47-ABD0-E061AEE7E125}" destId="{4B1AA0A9-C834-E547-9278-D4E98D794E06}" srcOrd="7" destOrd="0" presId="urn:microsoft.com/office/officeart/2005/8/layout/vList2"/>
    <dgm:cxn modelId="{701875A2-B72D-2D44-BF0D-CED7F16FDFE9}" type="presParOf" srcId="{3336B943-8800-2C47-ABD0-E061AEE7E125}" destId="{30397DB4-23CE-8E42-953D-04DA20486788}" srcOrd="8" destOrd="0" presId="urn:microsoft.com/office/officeart/2005/8/layout/vList2"/>
    <dgm:cxn modelId="{DBEF164E-44AB-8B4A-B527-F5354C32A953}" type="presParOf" srcId="{3336B943-8800-2C47-ABD0-E061AEE7E125}" destId="{7B6F231E-72D1-B445-800A-C0CB3CEE2858}" srcOrd="9" destOrd="0" presId="urn:microsoft.com/office/officeart/2005/8/layout/vList2"/>
    <dgm:cxn modelId="{6E5D43CA-D66F-674B-8D4C-60647A54B443}" type="presParOf" srcId="{3336B943-8800-2C47-ABD0-E061AEE7E125}" destId="{546A0058-3006-F549-AAE9-A064FBEF2BF9}" srcOrd="10" destOrd="0" presId="urn:microsoft.com/office/officeart/2005/8/layout/vList2"/>
    <dgm:cxn modelId="{1D4895E6-A53E-464A-90AB-2A301EEB57B0}" type="presParOf" srcId="{3336B943-8800-2C47-ABD0-E061AEE7E125}" destId="{E48BF255-E03E-DF46-B457-1CA824B76F09}" srcOrd="11" destOrd="0" presId="urn:microsoft.com/office/officeart/2005/8/layout/vList2"/>
    <dgm:cxn modelId="{DEA3404E-B8F7-5B4E-AEDD-A365AE8FFFF2}" type="presParOf" srcId="{3336B943-8800-2C47-ABD0-E061AEE7E125}" destId="{4AFB3C7E-C11C-F14E-8676-6EFE2422536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5414C-F23E-944B-B7C8-54316A315485}">
      <dsp:nvSpPr>
        <dsp:cNvPr id="0" name=""/>
        <dsp:cNvSpPr/>
      </dsp:nvSpPr>
      <dsp:spPr>
        <a:xfrm>
          <a:off x="0" y="77664"/>
          <a:ext cx="630850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Slavery – total control</a:t>
          </a:r>
        </a:p>
      </dsp:txBody>
      <dsp:txXfrm>
        <a:off x="22246" y="99910"/>
        <a:ext cx="6264010" cy="411223"/>
      </dsp:txXfrm>
    </dsp:sp>
    <dsp:sp modelId="{CEBE1597-A65C-8542-9671-FDFDBBAF107C}">
      <dsp:nvSpPr>
        <dsp:cNvPr id="0" name=""/>
        <dsp:cNvSpPr/>
      </dsp:nvSpPr>
      <dsp:spPr>
        <a:xfrm>
          <a:off x="0" y="588099"/>
          <a:ext cx="630850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Communism - common ownership                       (reaction to IR)</a:t>
          </a:r>
        </a:p>
      </dsp:txBody>
      <dsp:txXfrm>
        <a:off x="22246" y="610345"/>
        <a:ext cx="6264010" cy="411223"/>
      </dsp:txXfrm>
    </dsp:sp>
    <dsp:sp modelId="{2DF880C5-FA9F-C248-B396-DF3B52788454}">
      <dsp:nvSpPr>
        <dsp:cNvPr id="0" name=""/>
        <dsp:cNvSpPr/>
      </dsp:nvSpPr>
      <dsp:spPr>
        <a:xfrm>
          <a:off x="0" y="1098534"/>
          <a:ext cx="630850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Socialism – government controls                          (reaction to IR)</a:t>
          </a:r>
        </a:p>
      </dsp:txBody>
      <dsp:txXfrm>
        <a:off x="22246" y="1120780"/>
        <a:ext cx="6264010" cy="411223"/>
      </dsp:txXfrm>
    </dsp:sp>
    <dsp:sp modelId="{CC40ABFC-CEBF-7547-BECC-60763F90F4CF}">
      <dsp:nvSpPr>
        <dsp:cNvPr id="0" name=""/>
        <dsp:cNvSpPr/>
      </dsp:nvSpPr>
      <dsp:spPr>
        <a:xfrm>
          <a:off x="0" y="1608969"/>
          <a:ext cx="630850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Free Market – individual’s right to market        (from USA 1611)</a:t>
          </a:r>
        </a:p>
      </dsp:txBody>
      <dsp:txXfrm>
        <a:off x="22246" y="1631215"/>
        <a:ext cx="6264010" cy="411223"/>
      </dsp:txXfrm>
    </dsp:sp>
    <dsp:sp modelId="{30397DB4-23CE-8E42-953D-04DA20486788}">
      <dsp:nvSpPr>
        <dsp:cNvPr id="0" name=""/>
        <dsp:cNvSpPr/>
      </dsp:nvSpPr>
      <dsp:spPr>
        <a:xfrm>
          <a:off x="0" y="2119404"/>
          <a:ext cx="630850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Capitalism – companies control      (from Industrial Revolution)</a:t>
          </a:r>
        </a:p>
      </dsp:txBody>
      <dsp:txXfrm>
        <a:off x="22246" y="2141650"/>
        <a:ext cx="6264010" cy="411223"/>
      </dsp:txXfrm>
    </dsp:sp>
    <dsp:sp modelId="{546A0058-3006-F549-AAE9-A064FBEF2BF9}">
      <dsp:nvSpPr>
        <dsp:cNvPr id="0" name=""/>
        <dsp:cNvSpPr/>
      </dsp:nvSpPr>
      <dsp:spPr>
        <a:xfrm>
          <a:off x="0" y="2629839"/>
          <a:ext cx="630850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Libertarianism – common liberty                     (reaction to 1776) </a:t>
          </a:r>
        </a:p>
      </dsp:txBody>
      <dsp:txXfrm>
        <a:off x="22246" y="2652085"/>
        <a:ext cx="6264010" cy="411223"/>
      </dsp:txXfrm>
    </dsp:sp>
    <dsp:sp modelId="{4AFB3C7E-C11C-F14E-8676-6EFE2422536C}">
      <dsp:nvSpPr>
        <dsp:cNvPr id="0" name=""/>
        <dsp:cNvSpPr/>
      </dsp:nvSpPr>
      <dsp:spPr>
        <a:xfrm>
          <a:off x="0" y="3140274"/>
          <a:ext cx="630850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Anarchy – no control</a:t>
          </a:r>
        </a:p>
      </dsp:txBody>
      <dsp:txXfrm>
        <a:off x="22246" y="3162520"/>
        <a:ext cx="6264010" cy="4112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9BBE-EA68-1547-80FA-3EF487EF1F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A0872C-2922-3F49-9B45-5BC8B4F9D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3A53C0-9A2A-5446-97D7-149A59D3CABF}"/>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5" name="Footer Placeholder 4">
            <a:extLst>
              <a:ext uri="{FF2B5EF4-FFF2-40B4-BE49-F238E27FC236}">
                <a16:creationId xmlns:a16="http://schemas.microsoft.com/office/drawing/2014/main" id="{0C57645C-51B7-B44D-9313-277DAFE38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1683B-DFA7-E349-B999-E318F040D04D}"/>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245087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933C-7B4B-9347-96DD-1F721BFB73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3641FB-8BE4-BB40-8167-5A249BDC9C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CAC5E-3C62-2440-ABC6-6FF99AEC1A6A}"/>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5" name="Footer Placeholder 4">
            <a:extLst>
              <a:ext uri="{FF2B5EF4-FFF2-40B4-BE49-F238E27FC236}">
                <a16:creationId xmlns:a16="http://schemas.microsoft.com/office/drawing/2014/main" id="{71A6A8D3-AD67-7D4E-A0D3-098828A64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59F9C-6A80-7E4F-938C-BB1854240F15}"/>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393378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48471A-E2AD-6C40-84C2-18572ACAE0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1B831E-27A8-894E-9552-7DAF55B44E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42610-8A4F-B34C-ABE2-E7AECB657208}"/>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5" name="Footer Placeholder 4">
            <a:extLst>
              <a:ext uri="{FF2B5EF4-FFF2-40B4-BE49-F238E27FC236}">
                <a16:creationId xmlns:a16="http://schemas.microsoft.com/office/drawing/2014/main" id="{DB4E064E-A749-1A40-933F-4117AC023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1C875-9534-184E-BFF3-DB39C5B0A40F}"/>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185447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47040-57B1-C84D-8189-2F727E2C2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70F665-F984-2740-B5E2-64712DC591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6CDD-8DA1-4648-8DB4-A5C5B6F89087}"/>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5" name="Footer Placeholder 4">
            <a:extLst>
              <a:ext uri="{FF2B5EF4-FFF2-40B4-BE49-F238E27FC236}">
                <a16:creationId xmlns:a16="http://schemas.microsoft.com/office/drawing/2014/main" id="{489A82DC-DDE3-FC4E-A5CA-671E86192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DC1E2-B51F-2E44-B1A8-61F071C51CDC}"/>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331429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8AF9-C892-6D48-8D47-020AC93BD1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D1547A-21F0-4F4D-A475-BCB821D6BD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66FF11-BC49-CE44-89D3-32D226FD66BF}"/>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5" name="Footer Placeholder 4">
            <a:extLst>
              <a:ext uri="{FF2B5EF4-FFF2-40B4-BE49-F238E27FC236}">
                <a16:creationId xmlns:a16="http://schemas.microsoft.com/office/drawing/2014/main" id="{35C71942-8117-A541-B264-1407BBB31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80F26-BA43-1749-9E9C-73B3CBCFF376}"/>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313454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A0A9-C952-4F43-85B3-F901DB667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3EB3F-1EF7-CB4B-96E9-169FF8A4B5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21DF05-C641-0141-BD84-329A271D89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42A76-D226-C745-838B-4D427C6B4A58}"/>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6" name="Footer Placeholder 5">
            <a:extLst>
              <a:ext uri="{FF2B5EF4-FFF2-40B4-BE49-F238E27FC236}">
                <a16:creationId xmlns:a16="http://schemas.microsoft.com/office/drawing/2014/main" id="{016C6978-C9D1-B446-BF6A-7094DA36E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C487B-601B-DC44-B03F-C94D0BE969C2}"/>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130661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A6F8-4C2F-C041-A114-404487559E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0F4F86-D085-044E-BB07-40B5BCCD4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DDC890-EA0F-D142-B92F-F823B6649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481B1F-F1C6-AC4A-B8BC-60E08D7EE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F6036B-A075-8A48-9C76-13E5F7CB78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C9D705-993A-9145-91B9-3F596728DBC5}"/>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8" name="Footer Placeholder 7">
            <a:extLst>
              <a:ext uri="{FF2B5EF4-FFF2-40B4-BE49-F238E27FC236}">
                <a16:creationId xmlns:a16="http://schemas.microsoft.com/office/drawing/2014/main" id="{90304017-5A09-1C42-8FBA-2FAA17105A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A0C9FA-1477-2F45-98EE-10B45326ED94}"/>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243982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BF64-9377-D846-91A3-A709090C2B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7F6DEC-2685-6745-8E11-DE5AA89A8135}"/>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4" name="Footer Placeholder 3">
            <a:extLst>
              <a:ext uri="{FF2B5EF4-FFF2-40B4-BE49-F238E27FC236}">
                <a16:creationId xmlns:a16="http://schemas.microsoft.com/office/drawing/2014/main" id="{E1F7E8C9-6BC8-1147-8B25-54E5518D55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4B25F-EE0E-8243-8D5B-ECF3922D4888}"/>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154519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912D5-0413-8A46-A752-374467DED7A8}"/>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3" name="Footer Placeholder 2">
            <a:extLst>
              <a:ext uri="{FF2B5EF4-FFF2-40B4-BE49-F238E27FC236}">
                <a16:creationId xmlns:a16="http://schemas.microsoft.com/office/drawing/2014/main" id="{049A932E-5292-4B42-9817-FDECAB8225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CEFE1B-4375-AE42-BC58-50AC0701FF28}"/>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68777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70D6-F913-B54D-9491-3010A7163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0F19C8-C136-5645-B088-8F3CDDFBD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1A8AC4-155F-1343-AA56-99E176D40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566FB-1508-7B4E-A0EB-F6DD25860EA2}"/>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6" name="Footer Placeholder 5">
            <a:extLst>
              <a:ext uri="{FF2B5EF4-FFF2-40B4-BE49-F238E27FC236}">
                <a16:creationId xmlns:a16="http://schemas.microsoft.com/office/drawing/2014/main" id="{F1E45805-6B5C-FD4A-87EC-FAFE24841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180C7-6F36-AF47-AF6B-A36AB44F26F0}"/>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75300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D026-FB2F-F042-B51F-95459C797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4AE39F-EDD0-264D-A7D4-17D8076A0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6DF5E9-7403-3E4D-BC63-103E3D149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88F30-643F-144B-BE80-8D25A8F457E7}"/>
              </a:ext>
            </a:extLst>
          </p:cNvPr>
          <p:cNvSpPr>
            <a:spLocks noGrp="1"/>
          </p:cNvSpPr>
          <p:nvPr>
            <p:ph type="dt" sz="half" idx="10"/>
          </p:nvPr>
        </p:nvSpPr>
        <p:spPr/>
        <p:txBody>
          <a:bodyPr/>
          <a:lstStyle/>
          <a:p>
            <a:fld id="{9528704B-0594-0847-87B7-2DAACF725E54}" type="datetimeFigureOut">
              <a:rPr lang="en-US" smtClean="0"/>
              <a:t>9/10/21</a:t>
            </a:fld>
            <a:endParaRPr lang="en-US"/>
          </a:p>
        </p:txBody>
      </p:sp>
      <p:sp>
        <p:nvSpPr>
          <p:cNvPr id="6" name="Footer Placeholder 5">
            <a:extLst>
              <a:ext uri="{FF2B5EF4-FFF2-40B4-BE49-F238E27FC236}">
                <a16:creationId xmlns:a16="http://schemas.microsoft.com/office/drawing/2014/main" id="{214D3DBB-4BA6-F747-B6D8-A53B728D0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D1BAC-CB68-C049-92AF-22DDE20FB09A}"/>
              </a:ext>
            </a:extLst>
          </p:cNvPr>
          <p:cNvSpPr>
            <a:spLocks noGrp="1"/>
          </p:cNvSpPr>
          <p:nvPr>
            <p:ph type="sldNum" sz="quarter" idx="12"/>
          </p:nvPr>
        </p:nvSpPr>
        <p:spPr/>
        <p:txBody>
          <a:bodyPr/>
          <a:lstStyle/>
          <a:p>
            <a:fld id="{FC79C997-D8E5-8349-A5A3-B5A410CF1DED}" type="slidenum">
              <a:rPr lang="en-US" smtClean="0"/>
              <a:t>‹#›</a:t>
            </a:fld>
            <a:endParaRPr lang="en-US"/>
          </a:p>
        </p:txBody>
      </p:sp>
    </p:spTree>
    <p:extLst>
      <p:ext uri="{BB962C8B-B14F-4D97-AF65-F5344CB8AC3E}">
        <p14:creationId xmlns:p14="http://schemas.microsoft.com/office/powerpoint/2010/main" val="32377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B857E-F915-AA43-814C-C937DB0692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AE9BF-6901-8247-A863-D4D90C32E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FA799-245C-B247-AE25-887E351F6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8704B-0594-0847-87B7-2DAACF725E54}" type="datetimeFigureOut">
              <a:rPr lang="en-US" smtClean="0"/>
              <a:t>9/10/21</a:t>
            </a:fld>
            <a:endParaRPr lang="en-US"/>
          </a:p>
        </p:txBody>
      </p:sp>
      <p:sp>
        <p:nvSpPr>
          <p:cNvPr id="5" name="Footer Placeholder 4">
            <a:extLst>
              <a:ext uri="{FF2B5EF4-FFF2-40B4-BE49-F238E27FC236}">
                <a16:creationId xmlns:a16="http://schemas.microsoft.com/office/drawing/2014/main" id="{190B8368-59E7-6848-997E-95337343B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EA6D6C-B1A1-2E47-99BD-8AB4A2941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9C997-D8E5-8349-A5A3-B5A410CF1DED}" type="slidenum">
              <a:rPr lang="en-US" smtClean="0"/>
              <a:t>‹#›</a:t>
            </a:fld>
            <a:endParaRPr lang="en-US"/>
          </a:p>
        </p:txBody>
      </p:sp>
    </p:spTree>
    <p:extLst>
      <p:ext uri="{BB962C8B-B14F-4D97-AF65-F5344CB8AC3E}">
        <p14:creationId xmlns:p14="http://schemas.microsoft.com/office/powerpoint/2010/main" val="4238001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ng.com/search?q=Book+of+Deuteronomy&amp;filters=sid%3a707b50b0-c165-4a10-b8a2-0637293a6cb5&amp;form=ENTLNK"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bing.com/search?q=Book+of+Proverbs&amp;filters=sid%3a72f48a1c-911a-cbb7-125f-b1bba2e4e07d&amp;form=ENTLN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Genesis%202&amp;version=NIV#en-NIV-43" TargetMode="External"/><Relationship Id="rId2" Type="http://schemas.openxmlformats.org/officeDocument/2006/relationships/hyperlink" Target="https://www.biblegateway.com/passage/?search=Genesis%202&amp;version=NIV#fen-NIV-43d"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4011-3D6B-DE4A-B516-AB76A6531C9E}"/>
              </a:ext>
            </a:extLst>
          </p:cNvPr>
          <p:cNvSpPr>
            <a:spLocks noGrp="1"/>
          </p:cNvSpPr>
          <p:nvPr>
            <p:ph type="ctrTitle"/>
          </p:nvPr>
        </p:nvSpPr>
        <p:spPr>
          <a:xfrm>
            <a:off x="714756" y="651095"/>
            <a:ext cx="10762488" cy="722376"/>
          </a:xfrm>
        </p:spPr>
        <p:txBody>
          <a:bodyPr>
            <a:normAutofit/>
          </a:bodyPr>
          <a:lstStyle/>
          <a:p>
            <a:r>
              <a:rPr lang="en-US" sz="3800" dirty="0"/>
              <a:t>Historical Biblical Finance and Christian Principles</a:t>
            </a:r>
          </a:p>
        </p:txBody>
      </p:sp>
      <p:sp>
        <p:nvSpPr>
          <p:cNvPr id="3" name="Subtitle 2">
            <a:extLst>
              <a:ext uri="{FF2B5EF4-FFF2-40B4-BE49-F238E27FC236}">
                <a16:creationId xmlns:a16="http://schemas.microsoft.com/office/drawing/2014/main" id="{AE643F1B-8F06-9E4D-997F-8FF12940EA9C}"/>
              </a:ext>
            </a:extLst>
          </p:cNvPr>
          <p:cNvSpPr>
            <a:spLocks noGrp="1"/>
          </p:cNvSpPr>
          <p:nvPr>
            <p:ph type="subTitle" idx="1"/>
          </p:nvPr>
        </p:nvSpPr>
        <p:spPr>
          <a:xfrm>
            <a:off x="1382268" y="1491643"/>
            <a:ext cx="9427464" cy="465946"/>
          </a:xfrm>
        </p:spPr>
        <p:txBody>
          <a:bodyPr>
            <a:normAutofit/>
          </a:bodyPr>
          <a:lstStyle/>
          <a:p>
            <a:r>
              <a:rPr lang="en-US" dirty="0"/>
              <a:t>By Carl Rodriguez</a:t>
            </a:r>
          </a:p>
        </p:txBody>
      </p:sp>
      <p:pic>
        <p:nvPicPr>
          <p:cNvPr id="5" name="Picture 4" descr="Logo, company name&#10;&#10;Description automatically generated">
            <a:extLst>
              <a:ext uri="{FF2B5EF4-FFF2-40B4-BE49-F238E27FC236}">
                <a16:creationId xmlns:a16="http://schemas.microsoft.com/office/drawing/2014/main" id="{CFBAF3E2-4BA5-1F47-9400-D09D5238CA4D}"/>
              </a:ext>
            </a:extLst>
          </p:cNvPr>
          <p:cNvPicPr>
            <a:picLocks noChangeAspect="1"/>
          </p:cNvPicPr>
          <p:nvPr/>
        </p:nvPicPr>
        <p:blipFill rotWithShape="1">
          <a:blip r:embed="rId2"/>
          <a:srcRect r="-2" b="-2"/>
          <a:stretch/>
        </p:blipFill>
        <p:spPr>
          <a:xfrm>
            <a:off x="511126" y="2146784"/>
            <a:ext cx="5212080" cy="3856948"/>
          </a:xfrm>
          <a:prstGeom prst="rect">
            <a:avLst/>
          </a:prstGeom>
        </p:spPr>
      </p:pic>
      <p:cxnSp>
        <p:nvCxnSpPr>
          <p:cNvPr id="36" name="Straight Connector 35">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CA4E550-807E-5C44-B666-6B90DE5C22AD}"/>
              </a:ext>
            </a:extLst>
          </p:cNvPr>
          <p:cNvPicPr>
            <a:picLocks noChangeAspect="1"/>
          </p:cNvPicPr>
          <p:nvPr/>
        </p:nvPicPr>
        <p:blipFill rotWithShape="1">
          <a:blip r:embed="rId3"/>
          <a:srcRect l="7260" r="2758" b="-2"/>
          <a:stretch/>
        </p:blipFill>
        <p:spPr>
          <a:xfrm>
            <a:off x="6370320" y="2423040"/>
            <a:ext cx="5212080" cy="3857568"/>
          </a:xfrm>
          <a:prstGeom prst="rect">
            <a:avLst/>
          </a:prstGeom>
        </p:spPr>
      </p:pic>
    </p:spTree>
    <p:extLst>
      <p:ext uri="{BB962C8B-B14F-4D97-AF65-F5344CB8AC3E}">
        <p14:creationId xmlns:p14="http://schemas.microsoft.com/office/powerpoint/2010/main" val="6812568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1F450D-D5B2-E745-B4D8-90431385299B}"/>
              </a:ext>
            </a:extLst>
          </p:cNvPr>
          <p:cNvSpPr>
            <a:spLocks noGrp="1"/>
          </p:cNvSpPr>
          <p:nvPr>
            <p:ph type="title"/>
          </p:nvPr>
        </p:nvSpPr>
        <p:spPr>
          <a:xfrm>
            <a:off x="242163" y="446808"/>
            <a:ext cx="3430104" cy="1874361"/>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Group Time</a:t>
            </a:r>
            <a:br>
              <a:rPr lang="en-US" sz="4000" kern="1200" dirty="0">
                <a:solidFill>
                  <a:srgbClr val="FFFFFF"/>
                </a:solidFill>
                <a:latin typeface="+mj-lt"/>
                <a:ea typeface="+mj-ea"/>
                <a:cs typeface="+mj-cs"/>
              </a:rPr>
            </a:br>
            <a:r>
              <a:rPr lang="en-US" sz="3100" kern="1200" dirty="0">
                <a:solidFill>
                  <a:srgbClr val="FFFFFF"/>
                </a:solidFill>
                <a:latin typeface="+mj-lt"/>
                <a:ea typeface="+mj-ea"/>
                <a:cs typeface="+mj-cs"/>
              </a:rPr>
              <a:t>Christian Principle 2 Goal of money</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846E4F61-D4A8-6842-83DD-F977D5F2E33A}"/>
              </a:ext>
            </a:extLst>
          </p:cNvPr>
          <p:cNvSpPr>
            <a:spLocks noGrp="1"/>
          </p:cNvSpPr>
          <p:nvPr>
            <p:ph idx="1"/>
          </p:nvPr>
        </p:nvSpPr>
        <p:spPr>
          <a:xfrm>
            <a:off x="354105" y="2715969"/>
            <a:ext cx="3206220" cy="3788768"/>
          </a:xfrm>
        </p:spPr>
        <p:txBody>
          <a:bodyPr vert="horz" lIns="91440" tIns="45720" rIns="91440" bIns="45720" rtlCol="0" anchor="b">
            <a:normAutofit/>
          </a:bodyPr>
          <a:lstStyle/>
          <a:p>
            <a:pPr marL="0" indent="0">
              <a:buNone/>
            </a:pPr>
            <a:r>
              <a:rPr lang="en-US" sz="2400" dirty="0">
                <a:solidFill>
                  <a:schemeClr val="bg1">
                    <a:lumMod val="95000"/>
                  </a:schemeClr>
                </a:solidFill>
              </a:rPr>
              <a:t>Did Joseph give the grain free?  Why not?</a:t>
            </a:r>
          </a:p>
          <a:p>
            <a:pPr marL="0" indent="0">
              <a:buNone/>
            </a:pPr>
            <a:endParaRPr lang="en-US" sz="800" dirty="0">
              <a:solidFill>
                <a:schemeClr val="bg1">
                  <a:lumMod val="95000"/>
                </a:schemeClr>
              </a:solidFill>
            </a:endParaRPr>
          </a:p>
          <a:p>
            <a:pPr marL="0" indent="0">
              <a:buNone/>
            </a:pPr>
            <a:r>
              <a:rPr lang="en-US" sz="2400" dirty="0">
                <a:solidFill>
                  <a:schemeClr val="bg1">
                    <a:lumMod val="95000"/>
                  </a:schemeClr>
                </a:solidFill>
              </a:rPr>
              <a:t>Is making people slaves acceptable?</a:t>
            </a:r>
          </a:p>
          <a:p>
            <a:pPr marL="0" indent="0">
              <a:buNone/>
            </a:pPr>
            <a:endParaRPr lang="en-US" sz="800" dirty="0">
              <a:solidFill>
                <a:schemeClr val="bg1">
                  <a:lumMod val="95000"/>
                </a:schemeClr>
              </a:solidFill>
            </a:endParaRPr>
          </a:p>
          <a:p>
            <a:pPr marL="0" indent="0">
              <a:buNone/>
            </a:pPr>
            <a:r>
              <a:rPr lang="en-US" sz="2400" dirty="0">
                <a:solidFill>
                  <a:schemeClr val="bg1">
                    <a:lumMod val="95000"/>
                  </a:schemeClr>
                </a:solidFill>
              </a:rPr>
              <a:t>Read Luke 12:16-21 Hebrews 13:16, 1 John 3:17, 1 Timothy 6:10, and  Deuteronomy 23:19-20</a:t>
            </a:r>
          </a:p>
        </p:txBody>
      </p:sp>
      <p:pic>
        <p:nvPicPr>
          <p:cNvPr id="4" name="Picture 3">
            <a:extLst>
              <a:ext uri="{FF2B5EF4-FFF2-40B4-BE49-F238E27FC236}">
                <a16:creationId xmlns:a16="http://schemas.microsoft.com/office/drawing/2014/main" id="{7C0615B8-7367-D144-925F-66D807CB4BF8}"/>
              </a:ext>
            </a:extLst>
          </p:cNvPr>
          <p:cNvPicPr>
            <a:picLocks noChangeAspect="1"/>
          </p:cNvPicPr>
          <p:nvPr/>
        </p:nvPicPr>
        <p:blipFill>
          <a:blip r:embed="rId2"/>
          <a:stretch>
            <a:fillRect/>
          </a:stretch>
        </p:blipFill>
        <p:spPr>
          <a:xfrm>
            <a:off x="4299524" y="368233"/>
            <a:ext cx="3179298" cy="2836433"/>
          </a:xfrm>
          <a:prstGeom prst="rect">
            <a:avLst/>
          </a:prstGeom>
        </p:spPr>
      </p:pic>
      <p:sp>
        <p:nvSpPr>
          <p:cNvPr id="6" name="TextBox 5">
            <a:extLst>
              <a:ext uri="{FF2B5EF4-FFF2-40B4-BE49-F238E27FC236}">
                <a16:creationId xmlns:a16="http://schemas.microsoft.com/office/drawing/2014/main" id="{B7B742DB-A750-6940-B7F7-2C4D32192AFE}"/>
              </a:ext>
            </a:extLst>
          </p:cNvPr>
          <p:cNvSpPr txBox="1"/>
          <p:nvPr/>
        </p:nvSpPr>
        <p:spPr>
          <a:xfrm>
            <a:off x="4530197" y="3227335"/>
            <a:ext cx="7275445" cy="3108543"/>
          </a:xfrm>
          <a:prstGeom prst="rect">
            <a:avLst/>
          </a:prstGeom>
          <a:noFill/>
        </p:spPr>
        <p:txBody>
          <a:bodyPr wrap="square" rtlCol="0">
            <a:spAutoFit/>
          </a:bodyPr>
          <a:lstStyle/>
          <a:p>
            <a:r>
              <a:rPr lang="en-US" sz="2200" b="1" baseline="30000" dirty="0"/>
              <a:t>18 </a:t>
            </a:r>
            <a:r>
              <a:rPr lang="en-US" sz="2200" dirty="0"/>
              <a:t>“Then he said, ‘This is what I’ll do. I will tear down my barns and build bigger ones, and there I will store my surplus grain. </a:t>
            </a:r>
          </a:p>
          <a:p>
            <a:endParaRPr lang="en-US" b="1" baseline="30000" dirty="0"/>
          </a:p>
          <a:p>
            <a:r>
              <a:rPr lang="en-US" sz="2200" b="1" baseline="30000" dirty="0"/>
              <a:t>19 </a:t>
            </a:r>
            <a:r>
              <a:rPr lang="en-US" sz="2200" dirty="0"/>
              <a:t>And I’ll say to myself, “You have plenty of grain laid up for many years. Take life easy; eat, drink and be merry.”’</a:t>
            </a:r>
          </a:p>
          <a:p>
            <a:endParaRPr lang="en-US" sz="800" dirty="0"/>
          </a:p>
          <a:p>
            <a:r>
              <a:rPr lang="en-US" sz="2200" b="1" baseline="30000" dirty="0"/>
              <a:t>20 </a:t>
            </a:r>
            <a:r>
              <a:rPr lang="en-US" sz="2200" dirty="0"/>
              <a:t>“But God said to him, ‘You fool! This very night your life will be demanded from you. Then who will get what you have prepared for yourself?’  </a:t>
            </a:r>
            <a:r>
              <a:rPr lang="en-US" sz="2200" b="1" baseline="30000" dirty="0"/>
              <a:t>21 </a:t>
            </a:r>
            <a:r>
              <a:rPr lang="en-US" sz="2200" dirty="0"/>
              <a:t>“This is how it will be with whoever stores up things for themselves but is not rich toward God.”</a:t>
            </a:r>
          </a:p>
        </p:txBody>
      </p:sp>
      <p:sp>
        <p:nvSpPr>
          <p:cNvPr id="5" name="TextBox 4">
            <a:extLst>
              <a:ext uri="{FF2B5EF4-FFF2-40B4-BE49-F238E27FC236}">
                <a16:creationId xmlns:a16="http://schemas.microsoft.com/office/drawing/2014/main" id="{720B332B-BCF7-2244-8358-33D56E7E743D}"/>
              </a:ext>
            </a:extLst>
          </p:cNvPr>
          <p:cNvSpPr txBox="1"/>
          <p:nvPr/>
        </p:nvSpPr>
        <p:spPr>
          <a:xfrm>
            <a:off x="7691878" y="478712"/>
            <a:ext cx="4042919" cy="2585323"/>
          </a:xfrm>
          <a:prstGeom prst="rect">
            <a:avLst/>
          </a:prstGeom>
          <a:noFill/>
        </p:spPr>
        <p:txBody>
          <a:bodyPr wrap="square" rtlCol="0">
            <a:spAutoFit/>
          </a:bodyPr>
          <a:lstStyle/>
          <a:p>
            <a:r>
              <a:rPr lang="en-US" sz="2200" dirty="0"/>
              <a:t>Luke 12: 16 And he told them this parable: “The ground of a certain rich man yielded an abundant harvest. </a:t>
            </a:r>
          </a:p>
          <a:p>
            <a:endParaRPr lang="en-US" sz="800" dirty="0"/>
          </a:p>
          <a:p>
            <a:r>
              <a:rPr lang="en-US" sz="2200" b="1" baseline="30000" dirty="0"/>
              <a:t>17 </a:t>
            </a:r>
            <a:r>
              <a:rPr lang="en-US" sz="2200" dirty="0"/>
              <a:t>He thought to himself, ‘What shall I do? I have no place to store my crops.’</a:t>
            </a:r>
          </a:p>
        </p:txBody>
      </p:sp>
    </p:spTree>
    <p:extLst>
      <p:ext uri="{BB962C8B-B14F-4D97-AF65-F5344CB8AC3E}">
        <p14:creationId xmlns:p14="http://schemas.microsoft.com/office/powerpoint/2010/main" val="389738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1F450D-D5B2-E745-B4D8-90431385299B}"/>
              </a:ext>
            </a:extLst>
          </p:cNvPr>
          <p:cNvSpPr>
            <a:spLocks noGrp="1"/>
          </p:cNvSpPr>
          <p:nvPr>
            <p:ph type="title"/>
          </p:nvPr>
        </p:nvSpPr>
        <p:spPr>
          <a:xfrm>
            <a:off x="242163" y="446808"/>
            <a:ext cx="3430104" cy="1586995"/>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Group Time</a:t>
            </a:r>
            <a:br>
              <a:rPr lang="en-US" sz="4000" kern="1200" dirty="0">
                <a:solidFill>
                  <a:srgbClr val="FFFFFF"/>
                </a:solidFill>
                <a:latin typeface="+mj-lt"/>
                <a:ea typeface="+mj-ea"/>
                <a:cs typeface="+mj-cs"/>
              </a:rPr>
            </a:br>
            <a:r>
              <a:rPr lang="en-US" sz="3100" kern="1200" dirty="0">
                <a:solidFill>
                  <a:srgbClr val="FFFFFF"/>
                </a:solidFill>
                <a:latin typeface="+mj-lt"/>
                <a:ea typeface="+mj-ea"/>
                <a:cs typeface="+mj-cs"/>
              </a:rPr>
              <a:t>Christian Principle </a:t>
            </a:r>
            <a:r>
              <a:rPr lang="en-US" sz="3100" dirty="0">
                <a:solidFill>
                  <a:srgbClr val="FFFFFF"/>
                </a:solidFill>
              </a:rPr>
              <a:t>2 Goal of money</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846E4F61-D4A8-6842-83DD-F977D5F2E33A}"/>
              </a:ext>
            </a:extLst>
          </p:cNvPr>
          <p:cNvSpPr>
            <a:spLocks noGrp="1"/>
          </p:cNvSpPr>
          <p:nvPr>
            <p:ph idx="1"/>
          </p:nvPr>
        </p:nvSpPr>
        <p:spPr>
          <a:xfrm>
            <a:off x="354105" y="2768684"/>
            <a:ext cx="3206220" cy="3795286"/>
          </a:xfrm>
        </p:spPr>
        <p:txBody>
          <a:bodyPr vert="horz" lIns="91440" tIns="45720" rIns="91440" bIns="45720" rtlCol="0" anchor="b">
            <a:normAutofit/>
          </a:bodyPr>
          <a:lstStyle/>
          <a:p>
            <a:pPr marL="0" indent="0">
              <a:buNone/>
            </a:pPr>
            <a:r>
              <a:rPr lang="en-US" sz="2400" dirty="0">
                <a:solidFill>
                  <a:schemeClr val="bg1">
                    <a:lumMod val="95000"/>
                  </a:schemeClr>
                </a:solidFill>
              </a:rPr>
              <a:t>Did Joseph give the grain free?  Why not?</a:t>
            </a:r>
          </a:p>
          <a:p>
            <a:pPr marL="0" indent="0">
              <a:buNone/>
            </a:pPr>
            <a:endParaRPr lang="en-US" sz="800" dirty="0">
              <a:solidFill>
                <a:schemeClr val="bg1">
                  <a:lumMod val="95000"/>
                </a:schemeClr>
              </a:solidFill>
            </a:endParaRPr>
          </a:p>
          <a:p>
            <a:pPr marL="0" indent="0">
              <a:buNone/>
            </a:pPr>
            <a:r>
              <a:rPr lang="en-US" sz="2400" dirty="0">
                <a:solidFill>
                  <a:schemeClr val="bg1">
                    <a:lumMod val="95000"/>
                  </a:schemeClr>
                </a:solidFill>
              </a:rPr>
              <a:t>Is making people slaves acceptable?</a:t>
            </a:r>
          </a:p>
          <a:p>
            <a:pPr marL="0" indent="0">
              <a:buNone/>
            </a:pPr>
            <a:endParaRPr lang="en-US" sz="800" dirty="0">
              <a:solidFill>
                <a:schemeClr val="bg1">
                  <a:lumMod val="95000"/>
                </a:schemeClr>
              </a:solidFill>
            </a:endParaRPr>
          </a:p>
          <a:p>
            <a:pPr marL="0" indent="0">
              <a:buNone/>
            </a:pPr>
            <a:r>
              <a:rPr lang="en-US" sz="2400" dirty="0">
                <a:solidFill>
                  <a:schemeClr val="bg1">
                    <a:lumMod val="95000"/>
                  </a:schemeClr>
                </a:solidFill>
              </a:rPr>
              <a:t>Read Luke 12:16-21 Hebrews 13:16, 1 John 3:17, 1 Timothy 6:10, and  Deuteronomy 23:19-20</a:t>
            </a:r>
          </a:p>
        </p:txBody>
      </p:sp>
      <p:pic>
        <p:nvPicPr>
          <p:cNvPr id="4" name="Picture 3">
            <a:extLst>
              <a:ext uri="{FF2B5EF4-FFF2-40B4-BE49-F238E27FC236}">
                <a16:creationId xmlns:a16="http://schemas.microsoft.com/office/drawing/2014/main" id="{7C0615B8-7367-D144-925F-66D807CB4BF8}"/>
              </a:ext>
            </a:extLst>
          </p:cNvPr>
          <p:cNvPicPr>
            <a:picLocks noChangeAspect="1"/>
          </p:cNvPicPr>
          <p:nvPr/>
        </p:nvPicPr>
        <p:blipFill>
          <a:blip r:embed="rId2"/>
          <a:stretch>
            <a:fillRect/>
          </a:stretch>
        </p:blipFill>
        <p:spPr>
          <a:xfrm>
            <a:off x="4192337" y="38335"/>
            <a:ext cx="3922964" cy="3499900"/>
          </a:xfrm>
          <a:prstGeom prst="rect">
            <a:avLst/>
          </a:prstGeom>
        </p:spPr>
      </p:pic>
      <p:sp>
        <p:nvSpPr>
          <p:cNvPr id="5" name="TextBox 4">
            <a:extLst>
              <a:ext uri="{FF2B5EF4-FFF2-40B4-BE49-F238E27FC236}">
                <a16:creationId xmlns:a16="http://schemas.microsoft.com/office/drawing/2014/main" id="{E86E220E-A087-FD41-8B07-AD7BAD7AE772}"/>
              </a:ext>
            </a:extLst>
          </p:cNvPr>
          <p:cNvSpPr txBox="1"/>
          <p:nvPr/>
        </p:nvSpPr>
        <p:spPr>
          <a:xfrm>
            <a:off x="8414821" y="449457"/>
            <a:ext cx="3319976" cy="2677656"/>
          </a:xfrm>
          <a:prstGeom prst="rect">
            <a:avLst/>
          </a:prstGeom>
          <a:noFill/>
        </p:spPr>
        <p:txBody>
          <a:bodyPr wrap="square" rtlCol="0">
            <a:spAutoFit/>
          </a:bodyPr>
          <a:lstStyle/>
          <a:p>
            <a:r>
              <a:rPr lang="en-US" sz="2800" dirty="0"/>
              <a:t>Heb. 13:16 And do not forget to do good and to share with others, for with such sacrifices God is pleased.</a:t>
            </a:r>
          </a:p>
        </p:txBody>
      </p:sp>
      <p:sp>
        <p:nvSpPr>
          <p:cNvPr id="6" name="TextBox 5">
            <a:extLst>
              <a:ext uri="{FF2B5EF4-FFF2-40B4-BE49-F238E27FC236}">
                <a16:creationId xmlns:a16="http://schemas.microsoft.com/office/drawing/2014/main" id="{B7B742DB-A750-6940-B7F7-2C4D32192AFE}"/>
              </a:ext>
            </a:extLst>
          </p:cNvPr>
          <p:cNvSpPr txBox="1"/>
          <p:nvPr/>
        </p:nvSpPr>
        <p:spPr>
          <a:xfrm>
            <a:off x="4922378" y="3653728"/>
            <a:ext cx="6594181" cy="2677656"/>
          </a:xfrm>
          <a:prstGeom prst="rect">
            <a:avLst/>
          </a:prstGeom>
          <a:noFill/>
        </p:spPr>
        <p:txBody>
          <a:bodyPr wrap="square" rtlCol="0">
            <a:spAutoFit/>
          </a:bodyPr>
          <a:lstStyle/>
          <a:p>
            <a:r>
              <a:rPr lang="en-US" sz="2800" dirty="0"/>
              <a:t>1 John 3:17. If anyone has material possessions and sees a brother or sister in need but has no pity on them, how can the love of God be in that person? Dear children, let us not love with words or speech but with actions and in truth.</a:t>
            </a:r>
          </a:p>
        </p:txBody>
      </p:sp>
    </p:spTree>
    <p:extLst>
      <p:ext uri="{BB962C8B-B14F-4D97-AF65-F5344CB8AC3E}">
        <p14:creationId xmlns:p14="http://schemas.microsoft.com/office/powerpoint/2010/main" val="172375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1F450D-D5B2-E745-B4D8-90431385299B}"/>
              </a:ext>
            </a:extLst>
          </p:cNvPr>
          <p:cNvSpPr>
            <a:spLocks noGrp="1"/>
          </p:cNvSpPr>
          <p:nvPr>
            <p:ph type="title"/>
          </p:nvPr>
        </p:nvSpPr>
        <p:spPr>
          <a:xfrm>
            <a:off x="242163" y="446808"/>
            <a:ext cx="3430104" cy="1874361"/>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Group Time</a:t>
            </a:r>
            <a:br>
              <a:rPr lang="en-US" sz="4000" kern="1200" dirty="0">
                <a:solidFill>
                  <a:srgbClr val="FFFFFF"/>
                </a:solidFill>
                <a:latin typeface="+mj-lt"/>
                <a:ea typeface="+mj-ea"/>
                <a:cs typeface="+mj-cs"/>
              </a:rPr>
            </a:br>
            <a:r>
              <a:rPr lang="en-US" sz="3100" kern="1200" dirty="0">
                <a:solidFill>
                  <a:srgbClr val="FFFFFF"/>
                </a:solidFill>
                <a:latin typeface="+mj-lt"/>
                <a:ea typeface="+mj-ea"/>
                <a:cs typeface="+mj-cs"/>
              </a:rPr>
              <a:t>Christian Principle 2 </a:t>
            </a:r>
            <a:r>
              <a:rPr lang="en-US" sz="3100" dirty="0">
                <a:solidFill>
                  <a:srgbClr val="FFFFFF"/>
                </a:solidFill>
              </a:rPr>
              <a:t>Goal of money</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846E4F61-D4A8-6842-83DD-F977D5F2E33A}"/>
              </a:ext>
            </a:extLst>
          </p:cNvPr>
          <p:cNvSpPr>
            <a:spLocks noGrp="1"/>
          </p:cNvSpPr>
          <p:nvPr>
            <p:ph idx="1"/>
          </p:nvPr>
        </p:nvSpPr>
        <p:spPr>
          <a:xfrm>
            <a:off x="354105" y="2753098"/>
            <a:ext cx="3206220" cy="3788768"/>
          </a:xfrm>
        </p:spPr>
        <p:txBody>
          <a:bodyPr vert="horz" lIns="91440" tIns="45720" rIns="91440" bIns="45720" rtlCol="0" anchor="b">
            <a:normAutofit/>
          </a:bodyPr>
          <a:lstStyle/>
          <a:p>
            <a:pPr marL="0" indent="0">
              <a:buNone/>
            </a:pPr>
            <a:r>
              <a:rPr lang="en-US" sz="2400" dirty="0">
                <a:solidFill>
                  <a:schemeClr val="bg1">
                    <a:lumMod val="95000"/>
                  </a:schemeClr>
                </a:solidFill>
              </a:rPr>
              <a:t>Did Joseph give the grain free?  Why not?</a:t>
            </a:r>
          </a:p>
          <a:p>
            <a:pPr marL="0" indent="0">
              <a:buNone/>
            </a:pPr>
            <a:endParaRPr lang="en-US" sz="800" dirty="0">
              <a:solidFill>
                <a:schemeClr val="bg1">
                  <a:lumMod val="95000"/>
                </a:schemeClr>
              </a:solidFill>
            </a:endParaRPr>
          </a:p>
          <a:p>
            <a:pPr marL="0" indent="0">
              <a:buNone/>
            </a:pPr>
            <a:r>
              <a:rPr lang="en-US" sz="2400" dirty="0">
                <a:solidFill>
                  <a:schemeClr val="bg1">
                    <a:lumMod val="95000"/>
                  </a:schemeClr>
                </a:solidFill>
              </a:rPr>
              <a:t>Is making people slaves acceptable?</a:t>
            </a:r>
          </a:p>
          <a:p>
            <a:pPr marL="0" indent="0">
              <a:buNone/>
            </a:pPr>
            <a:endParaRPr lang="en-US" sz="800" dirty="0">
              <a:solidFill>
                <a:schemeClr val="bg1">
                  <a:lumMod val="95000"/>
                </a:schemeClr>
              </a:solidFill>
            </a:endParaRPr>
          </a:p>
          <a:p>
            <a:pPr marL="0" indent="0">
              <a:buNone/>
            </a:pPr>
            <a:r>
              <a:rPr lang="en-US" sz="2400" dirty="0">
                <a:solidFill>
                  <a:schemeClr val="bg1">
                    <a:lumMod val="95000"/>
                  </a:schemeClr>
                </a:solidFill>
              </a:rPr>
              <a:t>Read Luke 12:16-21 Hebrews 13:16, 1 John 3:17, 1 Timothy 6:10, and  Deuteronomy 23:19-20 and comment</a:t>
            </a:r>
          </a:p>
        </p:txBody>
      </p:sp>
      <p:pic>
        <p:nvPicPr>
          <p:cNvPr id="4" name="Picture 3">
            <a:extLst>
              <a:ext uri="{FF2B5EF4-FFF2-40B4-BE49-F238E27FC236}">
                <a16:creationId xmlns:a16="http://schemas.microsoft.com/office/drawing/2014/main" id="{7C0615B8-7367-D144-925F-66D807CB4BF8}"/>
              </a:ext>
            </a:extLst>
          </p:cNvPr>
          <p:cNvPicPr>
            <a:picLocks noChangeAspect="1"/>
          </p:cNvPicPr>
          <p:nvPr/>
        </p:nvPicPr>
        <p:blipFill>
          <a:blip r:embed="rId2"/>
          <a:stretch>
            <a:fillRect/>
          </a:stretch>
        </p:blipFill>
        <p:spPr>
          <a:xfrm>
            <a:off x="4201332" y="239304"/>
            <a:ext cx="3789335" cy="3380682"/>
          </a:xfrm>
          <a:prstGeom prst="rect">
            <a:avLst/>
          </a:prstGeom>
        </p:spPr>
      </p:pic>
      <p:sp>
        <p:nvSpPr>
          <p:cNvPr id="6" name="TextBox 5">
            <a:extLst>
              <a:ext uri="{FF2B5EF4-FFF2-40B4-BE49-F238E27FC236}">
                <a16:creationId xmlns:a16="http://schemas.microsoft.com/office/drawing/2014/main" id="{B7B742DB-A750-6940-B7F7-2C4D32192AFE}"/>
              </a:ext>
            </a:extLst>
          </p:cNvPr>
          <p:cNvSpPr txBox="1"/>
          <p:nvPr/>
        </p:nvSpPr>
        <p:spPr>
          <a:xfrm>
            <a:off x="8354910" y="478712"/>
            <a:ext cx="3472846" cy="3046988"/>
          </a:xfrm>
          <a:prstGeom prst="rect">
            <a:avLst/>
          </a:prstGeom>
          <a:noFill/>
        </p:spPr>
        <p:txBody>
          <a:bodyPr wrap="square" rtlCol="0">
            <a:spAutoFit/>
          </a:bodyPr>
          <a:lstStyle/>
          <a:p>
            <a:r>
              <a:rPr lang="en-US" sz="2400" dirty="0"/>
              <a:t>1 Tim. 6:10 For the love of money is a root of all kinds of evil. Some people, eager for money, have wandered from the faith and pierced themselves with many griefs.</a:t>
            </a:r>
            <a:endParaRPr lang="en-US" sz="3600" dirty="0"/>
          </a:p>
        </p:txBody>
      </p:sp>
      <p:sp>
        <p:nvSpPr>
          <p:cNvPr id="8" name="TextBox 7">
            <a:extLst>
              <a:ext uri="{FF2B5EF4-FFF2-40B4-BE49-F238E27FC236}">
                <a16:creationId xmlns:a16="http://schemas.microsoft.com/office/drawing/2014/main" id="{08CAFFDF-8CB0-1847-A6FA-78F2EF108D4D}"/>
              </a:ext>
            </a:extLst>
          </p:cNvPr>
          <p:cNvSpPr txBox="1"/>
          <p:nvPr/>
        </p:nvSpPr>
        <p:spPr>
          <a:xfrm>
            <a:off x="4552692" y="3756374"/>
            <a:ext cx="7125218" cy="2862322"/>
          </a:xfrm>
          <a:prstGeom prst="rect">
            <a:avLst/>
          </a:prstGeom>
          <a:noFill/>
        </p:spPr>
        <p:txBody>
          <a:bodyPr wrap="square" rtlCol="0">
            <a:spAutoFit/>
          </a:bodyPr>
          <a:lstStyle/>
          <a:p>
            <a:r>
              <a:rPr lang="en-US" sz="2400" dirty="0"/>
              <a:t>Deut. 23: 19</a:t>
            </a:r>
            <a:r>
              <a:rPr lang="en-US" sz="2400" b="1" baseline="30000" dirty="0"/>
              <a:t> </a:t>
            </a:r>
            <a:r>
              <a:rPr lang="en-US" sz="2400" dirty="0"/>
              <a:t>Do not charge a fellow Israelite interest, whether on money or food or anything else that may earn interest. </a:t>
            </a:r>
          </a:p>
          <a:p>
            <a:endParaRPr lang="en-US" b="1" baseline="30000" dirty="0"/>
          </a:p>
          <a:p>
            <a:r>
              <a:rPr lang="en-US" sz="2400" b="1" baseline="30000" dirty="0"/>
              <a:t>20 </a:t>
            </a:r>
            <a:r>
              <a:rPr lang="en-US" sz="2400" dirty="0"/>
              <a:t>You may charge a foreigner interest, but not a fellow Israelite, so that the Lord your God may bless you in everything you put your hand to in the land you are entering to possess.</a:t>
            </a:r>
          </a:p>
        </p:txBody>
      </p:sp>
    </p:spTree>
    <p:extLst>
      <p:ext uri="{BB962C8B-B14F-4D97-AF65-F5344CB8AC3E}">
        <p14:creationId xmlns:p14="http://schemas.microsoft.com/office/powerpoint/2010/main" val="46717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9D8EF-8FD3-504B-8A31-42F85E68A48F}"/>
              </a:ext>
            </a:extLst>
          </p:cNvPr>
          <p:cNvSpPr>
            <a:spLocks noGrp="1"/>
          </p:cNvSpPr>
          <p:nvPr>
            <p:ph type="title"/>
          </p:nvPr>
        </p:nvSpPr>
        <p:spPr>
          <a:xfrm>
            <a:off x="8607844" y="341310"/>
            <a:ext cx="3091607" cy="780424"/>
          </a:xfrm>
        </p:spPr>
        <p:txBody>
          <a:bodyPr anchor="b">
            <a:normAutofit/>
          </a:bodyPr>
          <a:lstStyle/>
          <a:p>
            <a:pPr algn="ctr"/>
            <a:r>
              <a:rPr lang="en-US" sz="4000" dirty="0"/>
              <a:t>The Talent </a:t>
            </a:r>
          </a:p>
        </p:txBody>
      </p:sp>
      <p:pic>
        <p:nvPicPr>
          <p:cNvPr id="4" name="Picture 3" descr="A pile of coins&#10;&#10;Description automatically generated with medium confidence">
            <a:extLst>
              <a:ext uri="{FF2B5EF4-FFF2-40B4-BE49-F238E27FC236}">
                <a16:creationId xmlns:a16="http://schemas.microsoft.com/office/drawing/2014/main" id="{BA94DFD8-8346-004C-9D33-4C78ADE13214}"/>
              </a:ext>
            </a:extLst>
          </p:cNvPr>
          <p:cNvPicPr>
            <a:picLocks noChangeAspect="1"/>
          </p:cNvPicPr>
          <p:nvPr/>
        </p:nvPicPr>
        <p:blipFill rotWithShape="1">
          <a:blip r:embed="rId2"/>
          <a:srcRect l="5156" r="2" b="2"/>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B9FAA6B3-1825-8B48-B416-F6D9B9588811}"/>
              </a:ext>
            </a:extLst>
          </p:cNvPr>
          <p:cNvSpPr>
            <a:spLocks noGrp="1"/>
          </p:cNvSpPr>
          <p:nvPr>
            <p:ph idx="1"/>
          </p:nvPr>
        </p:nvSpPr>
        <p:spPr>
          <a:xfrm>
            <a:off x="8465525" y="1463041"/>
            <a:ext cx="3376246" cy="4417255"/>
          </a:xfrm>
        </p:spPr>
        <p:txBody>
          <a:bodyPr>
            <a:normAutofit lnSpcReduction="10000"/>
          </a:bodyPr>
          <a:lstStyle/>
          <a:p>
            <a:pPr marL="0" indent="0">
              <a:buNone/>
            </a:pPr>
            <a:r>
              <a:rPr lang="en-US" sz="2400" dirty="0">
                <a:hlinkClick r:id="rId3"/>
              </a:rPr>
              <a:t>Deuteronomy</a:t>
            </a:r>
            <a:r>
              <a:rPr lang="en-US" sz="2400" dirty="0"/>
              <a:t> 8:18 </a:t>
            </a:r>
          </a:p>
          <a:p>
            <a:pPr marL="0" indent="0">
              <a:buNone/>
            </a:pPr>
            <a:r>
              <a:rPr lang="en-US" sz="2400" dirty="0"/>
              <a:t>Remember the Lord your God, for it is He who gives you the ability to produce wealth. </a:t>
            </a:r>
          </a:p>
          <a:p>
            <a:pPr marL="0" indent="0">
              <a:buNone/>
            </a:pPr>
            <a:endParaRPr lang="en-US" sz="800" dirty="0">
              <a:hlinkClick r:id="rId4"/>
            </a:endParaRPr>
          </a:p>
          <a:p>
            <a:pPr marL="0" indent="0">
              <a:buNone/>
            </a:pPr>
            <a:r>
              <a:rPr lang="en-US" sz="2400" dirty="0">
                <a:hlinkClick r:id="rId4"/>
              </a:rPr>
              <a:t>Proverbs</a:t>
            </a:r>
            <a:r>
              <a:rPr lang="en-US" sz="2400" dirty="0"/>
              <a:t> 3:9 Honor the Lord with your wealth, with the first fruits of all your crops; then your barns will be filled to overflowing, and your vats will brim over with new wine.</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683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14187-215C-4948-9505-884145AE9E5A}"/>
              </a:ext>
            </a:extLst>
          </p:cNvPr>
          <p:cNvSpPr>
            <a:spLocks noGrp="1"/>
          </p:cNvSpPr>
          <p:nvPr>
            <p:ph type="title"/>
          </p:nvPr>
        </p:nvSpPr>
        <p:spPr>
          <a:xfrm>
            <a:off x="1896053" y="264448"/>
            <a:ext cx="4092522" cy="794492"/>
          </a:xfrm>
        </p:spPr>
        <p:txBody>
          <a:bodyPr anchor="b">
            <a:normAutofit/>
          </a:bodyPr>
          <a:lstStyle/>
          <a:p>
            <a:r>
              <a:rPr lang="en-US" sz="4000" dirty="0"/>
              <a:t>Matthew 25:14-30</a:t>
            </a:r>
          </a:p>
        </p:txBody>
      </p:sp>
      <p:sp>
        <p:nvSpPr>
          <p:cNvPr id="3" name="Content Placeholder 2">
            <a:extLst>
              <a:ext uri="{FF2B5EF4-FFF2-40B4-BE49-F238E27FC236}">
                <a16:creationId xmlns:a16="http://schemas.microsoft.com/office/drawing/2014/main" id="{96883657-73FD-E04A-A88C-6BBB2F1E94C8}"/>
              </a:ext>
            </a:extLst>
          </p:cNvPr>
          <p:cNvSpPr>
            <a:spLocks noGrp="1"/>
          </p:cNvSpPr>
          <p:nvPr>
            <p:ph idx="1"/>
          </p:nvPr>
        </p:nvSpPr>
        <p:spPr>
          <a:xfrm>
            <a:off x="457200" y="1323388"/>
            <a:ext cx="6421902" cy="5076979"/>
          </a:xfrm>
        </p:spPr>
        <p:txBody>
          <a:bodyPr anchor="t">
            <a:normAutofit/>
          </a:bodyPr>
          <a:lstStyle/>
          <a:p>
            <a:pPr marL="0" indent="0">
              <a:buNone/>
            </a:pPr>
            <a:r>
              <a:rPr lang="en-US" sz="2400" b="1" baseline="30000" dirty="0"/>
              <a:t>14 </a:t>
            </a:r>
            <a:r>
              <a:rPr lang="en-US" sz="2400" dirty="0"/>
              <a:t>“Again, it will be like a man going on a journey, who called his servants and entrusted his wealth to them.</a:t>
            </a:r>
          </a:p>
          <a:p>
            <a:pPr marL="0" indent="0">
              <a:buNone/>
            </a:pPr>
            <a:endParaRPr lang="en-US" sz="800" dirty="0"/>
          </a:p>
          <a:p>
            <a:pPr marL="0" indent="0">
              <a:buNone/>
            </a:pPr>
            <a:r>
              <a:rPr lang="en-US" sz="2400" b="1" baseline="30000" dirty="0"/>
              <a:t>15 </a:t>
            </a:r>
            <a:r>
              <a:rPr lang="en-US" sz="2400" dirty="0"/>
              <a:t>To one he gave five bags of gold, to another two bags, and to another one bag, each according to his ability. Then he went on his journey. </a:t>
            </a:r>
          </a:p>
          <a:p>
            <a:pPr marL="0" indent="0">
              <a:buNone/>
            </a:pPr>
            <a:endParaRPr lang="en-US" sz="800" dirty="0"/>
          </a:p>
          <a:p>
            <a:pPr marL="0" indent="0">
              <a:buNone/>
            </a:pPr>
            <a:r>
              <a:rPr lang="en-US" sz="2400" b="1" baseline="30000" dirty="0"/>
              <a:t>16 </a:t>
            </a:r>
            <a:r>
              <a:rPr lang="en-US" sz="2400" dirty="0"/>
              <a:t>The man who had received five bags of gold went at once and put his money to work and gained five bags more. </a:t>
            </a:r>
          </a:p>
          <a:p>
            <a:pPr marL="0" indent="0">
              <a:buNone/>
            </a:pPr>
            <a:endParaRPr lang="en-US" sz="800" dirty="0"/>
          </a:p>
          <a:p>
            <a:pPr marL="0" indent="0">
              <a:buNone/>
            </a:pPr>
            <a:r>
              <a:rPr lang="en-US" sz="2400" b="1" baseline="30000" dirty="0"/>
              <a:t>17 </a:t>
            </a:r>
            <a:r>
              <a:rPr lang="en-US" sz="2400" dirty="0"/>
              <a:t>So also, the one with two bags of gold gained two more.</a:t>
            </a:r>
            <a:endParaRPr lang="en-US" sz="11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D8BBEB2-43E7-3746-8DE6-71BDF96F2639}"/>
              </a:ext>
            </a:extLst>
          </p:cNvPr>
          <p:cNvPicPr>
            <a:picLocks noChangeAspect="1"/>
          </p:cNvPicPr>
          <p:nvPr/>
        </p:nvPicPr>
        <p:blipFill>
          <a:blip r:embed="rId2"/>
          <a:stretch>
            <a:fillRect/>
          </a:stretch>
        </p:blipFill>
        <p:spPr>
          <a:xfrm>
            <a:off x="7075967" y="1710006"/>
            <a:ext cx="4170530" cy="3469880"/>
          </a:xfrm>
          <a:prstGeom prst="rect">
            <a:avLst/>
          </a:prstGeom>
        </p:spPr>
      </p:pic>
    </p:spTree>
    <p:extLst>
      <p:ext uri="{BB962C8B-B14F-4D97-AF65-F5344CB8AC3E}">
        <p14:creationId xmlns:p14="http://schemas.microsoft.com/office/powerpoint/2010/main" val="74168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883657-73FD-E04A-A88C-6BBB2F1E94C8}"/>
              </a:ext>
            </a:extLst>
          </p:cNvPr>
          <p:cNvSpPr>
            <a:spLocks noGrp="1"/>
          </p:cNvSpPr>
          <p:nvPr>
            <p:ph idx="1"/>
          </p:nvPr>
        </p:nvSpPr>
        <p:spPr>
          <a:xfrm>
            <a:off x="457200" y="1299781"/>
            <a:ext cx="6492239" cy="5326101"/>
          </a:xfrm>
        </p:spPr>
        <p:txBody>
          <a:bodyPr anchor="t">
            <a:normAutofit lnSpcReduction="10000"/>
          </a:bodyPr>
          <a:lstStyle/>
          <a:p>
            <a:endParaRPr lang="en-US" sz="1100" b="1" baseline="30000" dirty="0"/>
          </a:p>
          <a:p>
            <a:pPr marL="0" indent="0">
              <a:buNone/>
            </a:pPr>
            <a:r>
              <a:rPr lang="en-US" sz="2400" b="1" baseline="30000" dirty="0"/>
              <a:t>18 </a:t>
            </a:r>
            <a:r>
              <a:rPr lang="en-US" sz="2400" dirty="0"/>
              <a:t>But the man who had received one bag went off, dug a hole in the ground and hid his master’s money.</a:t>
            </a:r>
          </a:p>
          <a:p>
            <a:pPr marL="0" indent="0">
              <a:buNone/>
            </a:pPr>
            <a:endParaRPr lang="en-US" sz="800" dirty="0"/>
          </a:p>
          <a:p>
            <a:pPr marL="0" indent="0">
              <a:buNone/>
            </a:pPr>
            <a:r>
              <a:rPr lang="en-US" sz="2400" b="1" baseline="30000" dirty="0"/>
              <a:t>19 </a:t>
            </a:r>
            <a:r>
              <a:rPr lang="en-US" sz="2400" dirty="0"/>
              <a:t>“After a long time the master of those servants returned and settled accounts with them. </a:t>
            </a:r>
          </a:p>
          <a:p>
            <a:pPr marL="0" indent="0">
              <a:buNone/>
            </a:pPr>
            <a:endParaRPr lang="en-US" sz="800" dirty="0"/>
          </a:p>
          <a:p>
            <a:pPr marL="0" indent="0">
              <a:buNone/>
            </a:pPr>
            <a:r>
              <a:rPr lang="en-US" sz="2400" b="1" baseline="30000" dirty="0"/>
              <a:t>20 </a:t>
            </a:r>
            <a:r>
              <a:rPr lang="en-US" sz="2400" dirty="0"/>
              <a:t>The man who had received five bags of gold brought the other five. ‘Master,’ he said, ‘you entrusted me with five bags of gold. See, I have gained five more.’</a:t>
            </a:r>
          </a:p>
          <a:p>
            <a:pPr marL="0" indent="0">
              <a:buNone/>
            </a:pPr>
            <a:endParaRPr lang="en-US" sz="900" dirty="0"/>
          </a:p>
          <a:p>
            <a:pPr marL="0" indent="0">
              <a:buNone/>
            </a:pPr>
            <a:r>
              <a:rPr lang="en-US" sz="2400" b="1" baseline="30000" dirty="0"/>
              <a:t>21 </a:t>
            </a:r>
            <a:r>
              <a:rPr lang="en-US" sz="2400" dirty="0"/>
              <a:t>“His master replied, ‘Well done, good and faithful servant! You have been faithful with a few things; I will put you in charge of many things. Come and share your master’s happiness!’</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D8BBEB2-43E7-3746-8DE6-71BDF96F2639}"/>
              </a:ext>
            </a:extLst>
          </p:cNvPr>
          <p:cNvPicPr>
            <a:picLocks noChangeAspect="1"/>
          </p:cNvPicPr>
          <p:nvPr/>
        </p:nvPicPr>
        <p:blipFill>
          <a:blip r:embed="rId2"/>
          <a:stretch>
            <a:fillRect/>
          </a:stretch>
        </p:blipFill>
        <p:spPr>
          <a:xfrm>
            <a:off x="7075967" y="1710006"/>
            <a:ext cx="4170530" cy="3469880"/>
          </a:xfrm>
          <a:prstGeom prst="rect">
            <a:avLst/>
          </a:prstGeom>
        </p:spPr>
      </p:pic>
      <p:sp>
        <p:nvSpPr>
          <p:cNvPr id="12" name="Title 1">
            <a:extLst>
              <a:ext uri="{FF2B5EF4-FFF2-40B4-BE49-F238E27FC236}">
                <a16:creationId xmlns:a16="http://schemas.microsoft.com/office/drawing/2014/main" id="{6D694313-D8D1-C14E-AF2A-E5E678A63F72}"/>
              </a:ext>
            </a:extLst>
          </p:cNvPr>
          <p:cNvSpPr txBox="1">
            <a:spLocks/>
          </p:cNvSpPr>
          <p:nvPr/>
        </p:nvSpPr>
        <p:spPr>
          <a:xfrm>
            <a:off x="1896053" y="264448"/>
            <a:ext cx="4092522" cy="7944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Matthew 25:14-30</a:t>
            </a:r>
          </a:p>
        </p:txBody>
      </p:sp>
    </p:spTree>
    <p:extLst>
      <p:ext uri="{BB962C8B-B14F-4D97-AF65-F5344CB8AC3E}">
        <p14:creationId xmlns:p14="http://schemas.microsoft.com/office/powerpoint/2010/main" val="364805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883657-73FD-E04A-A88C-6BBB2F1E94C8}"/>
              </a:ext>
            </a:extLst>
          </p:cNvPr>
          <p:cNvSpPr>
            <a:spLocks noGrp="1"/>
          </p:cNvSpPr>
          <p:nvPr>
            <p:ph idx="1"/>
          </p:nvPr>
        </p:nvSpPr>
        <p:spPr>
          <a:xfrm>
            <a:off x="295423" y="1323388"/>
            <a:ext cx="6756690" cy="5270164"/>
          </a:xfrm>
        </p:spPr>
        <p:txBody>
          <a:bodyPr anchor="t">
            <a:normAutofit fontScale="92500" lnSpcReduction="10000"/>
          </a:bodyPr>
          <a:lstStyle/>
          <a:p>
            <a:pPr marL="0" indent="0">
              <a:buNone/>
            </a:pPr>
            <a:r>
              <a:rPr lang="en-US" b="1" baseline="30000" dirty="0"/>
              <a:t>22 </a:t>
            </a:r>
            <a:r>
              <a:rPr lang="en-US" dirty="0"/>
              <a:t>“The man with two bags of gold also came. ‘Master,’ he said, ‘you entrusted me with two bags of gold; see, I have gained two more.’</a:t>
            </a:r>
          </a:p>
          <a:p>
            <a:pPr marL="0" indent="0">
              <a:buNone/>
            </a:pPr>
            <a:endParaRPr lang="en-US" sz="900" dirty="0"/>
          </a:p>
          <a:p>
            <a:pPr marL="0" indent="0">
              <a:buNone/>
            </a:pPr>
            <a:r>
              <a:rPr lang="en-US" b="1" baseline="30000" dirty="0"/>
              <a:t>23 </a:t>
            </a:r>
            <a:r>
              <a:rPr lang="en-US" dirty="0"/>
              <a:t>“His master replied, ‘Well done, good and faithful servant! You have been faithful with a few things; I will put you in charge of many things. Come and share your master’s happiness!’</a:t>
            </a:r>
          </a:p>
          <a:p>
            <a:pPr marL="0" indent="0">
              <a:buNone/>
            </a:pPr>
            <a:endParaRPr lang="en-US" sz="900" dirty="0"/>
          </a:p>
          <a:p>
            <a:pPr marL="0" indent="0">
              <a:buNone/>
            </a:pPr>
            <a:r>
              <a:rPr lang="en-US" b="1" baseline="30000" dirty="0"/>
              <a:t>24 </a:t>
            </a:r>
            <a:r>
              <a:rPr lang="en-US" dirty="0"/>
              <a:t>“Then the man who had received one bag of gold came. ‘Master,’ he said, ‘I knew that you are a hard man, harvesting where you have not sown and gathering where you have not scattered seed. </a:t>
            </a:r>
            <a:endParaRPr lang="en-US" sz="9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D8BBEB2-43E7-3746-8DE6-71BDF96F2639}"/>
              </a:ext>
            </a:extLst>
          </p:cNvPr>
          <p:cNvPicPr>
            <a:picLocks noChangeAspect="1"/>
          </p:cNvPicPr>
          <p:nvPr/>
        </p:nvPicPr>
        <p:blipFill>
          <a:blip r:embed="rId2"/>
          <a:stretch>
            <a:fillRect/>
          </a:stretch>
        </p:blipFill>
        <p:spPr>
          <a:xfrm>
            <a:off x="7075967" y="1710006"/>
            <a:ext cx="4170530" cy="3469880"/>
          </a:xfrm>
          <a:prstGeom prst="rect">
            <a:avLst/>
          </a:prstGeom>
        </p:spPr>
      </p:pic>
      <p:sp>
        <p:nvSpPr>
          <p:cNvPr id="12" name="Title 1">
            <a:extLst>
              <a:ext uri="{FF2B5EF4-FFF2-40B4-BE49-F238E27FC236}">
                <a16:creationId xmlns:a16="http://schemas.microsoft.com/office/drawing/2014/main" id="{A8B0A6BC-FD75-444C-8113-C00D698A26C6}"/>
              </a:ext>
            </a:extLst>
          </p:cNvPr>
          <p:cNvSpPr txBox="1">
            <a:spLocks/>
          </p:cNvSpPr>
          <p:nvPr/>
        </p:nvSpPr>
        <p:spPr>
          <a:xfrm>
            <a:off x="1896053" y="264448"/>
            <a:ext cx="4092522" cy="7944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Matthew 25:14-30</a:t>
            </a:r>
            <a:endParaRPr lang="en-US" sz="4000" dirty="0"/>
          </a:p>
        </p:txBody>
      </p:sp>
    </p:spTree>
    <p:extLst>
      <p:ext uri="{BB962C8B-B14F-4D97-AF65-F5344CB8AC3E}">
        <p14:creationId xmlns:p14="http://schemas.microsoft.com/office/powerpoint/2010/main" val="301703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883657-73FD-E04A-A88C-6BBB2F1E94C8}"/>
              </a:ext>
            </a:extLst>
          </p:cNvPr>
          <p:cNvSpPr>
            <a:spLocks noGrp="1"/>
          </p:cNvSpPr>
          <p:nvPr>
            <p:ph idx="1"/>
          </p:nvPr>
        </p:nvSpPr>
        <p:spPr>
          <a:xfrm>
            <a:off x="319277" y="1506268"/>
            <a:ext cx="6756690" cy="4641314"/>
          </a:xfrm>
        </p:spPr>
        <p:txBody>
          <a:bodyPr anchor="t">
            <a:normAutofit/>
          </a:bodyPr>
          <a:lstStyle/>
          <a:p>
            <a:pPr marL="0" indent="0">
              <a:buNone/>
            </a:pPr>
            <a:r>
              <a:rPr lang="en-US" sz="2400" b="1" baseline="30000" dirty="0"/>
              <a:t>25 </a:t>
            </a:r>
            <a:r>
              <a:rPr lang="en-US" sz="2400" dirty="0"/>
              <a:t>So I was afraid and went out and hid your gold in the ground. See, here is what belongs to you.’</a:t>
            </a:r>
          </a:p>
          <a:p>
            <a:pPr marL="0" indent="0">
              <a:buNone/>
            </a:pPr>
            <a:endParaRPr lang="en-US" sz="800" dirty="0"/>
          </a:p>
          <a:p>
            <a:pPr marL="0" indent="0">
              <a:buNone/>
            </a:pPr>
            <a:r>
              <a:rPr lang="en-US" sz="2400" b="1" baseline="30000" dirty="0"/>
              <a:t>26 </a:t>
            </a:r>
            <a:r>
              <a:rPr lang="en-US" sz="2400" dirty="0"/>
              <a:t>“His master replied, ‘You wicked, lazy servant! So you knew that I harvest where I have not sown and gather where I have not scattered seed? </a:t>
            </a:r>
          </a:p>
          <a:p>
            <a:pPr marL="0" indent="0">
              <a:buNone/>
            </a:pPr>
            <a:endParaRPr lang="en-US" sz="800" dirty="0"/>
          </a:p>
          <a:p>
            <a:pPr marL="0" indent="0">
              <a:buNone/>
            </a:pPr>
            <a:r>
              <a:rPr lang="en-US" sz="2400" b="1" baseline="30000" dirty="0"/>
              <a:t>27 </a:t>
            </a:r>
            <a:r>
              <a:rPr lang="en-US" sz="2400" dirty="0"/>
              <a:t>Well then, you should have put my money on deposit with the bankers, so that when I returned I would have received it back with interest.</a:t>
            </a:r>
          </a:p>
          <a:p>
            <a:pPr marL="0" indent="0">
              <a:buNone/>
            </a:pPr>
            <a:endParaRPr lang="en-US" sz="800" dirty="0"/>
          </a:p>
          <a:p>
            <a:pPr marL="0" indent="0">
              <a:buNone/>
            </a:pPr>
            <a:r>
              <a:rPr lang="en-US" sz="2400" b="1" baseline="30000" dirty="0"/>
              <a:t>28 </a:t>
            </a:r>
            <a:r>
              <a:rPr lang="en-US" sz="2400" dirty="0"/>
              <a:t>“‘So take the bag of gold from him and give it to the one who has ten bags. </a:t>
            </a:r>
          </a:p>
          <a:p>
            <a:pPr marL="0" indent="0">
              <a:buNone/>
            </a:pPr>
            <a:endParaRPr lang="en-US" sz="24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D8BBEB2-43E7-3746-8DE6-71BDF96F2639}"/>
              </a:ext>
            </a:extLst>
          </p:cNvPr>
          <p:cNvPicPr>
            <a:picLocks noChangeAspect="1"/>
          </p:cNvPicPr>
          <p:nvPr/>
        </p:nvPicPr>
        <p:blipFill>
          <a:blip r:embed="rId2"/>
          <a:stretch>
            <a:fillRect/>
          </a:stretch>
        </p:blipFill>
        <p:spPr>
          <a:xfrm>
            <a:off x="7075967" y="1710006"/>
            <a:ext cx="4170530" cy="3469880"/>
          </a:xfrm>
          <a:prstGeom prst="rect">
            <a:avLst/>
          </a:prstGeom>
        </p:spPr>
      </p:pic>
      <p:sp>
        <p:nvSpPr>
          <p:cNvPr id="12" name="Title 1">
            <a:extLst>
              <a:ext uri="{FF2B5EF4-FFF2-40B4-BE49-F238E27FC236}">
                <a16:creationId xmlns:a16="http://schemas.microsoft.com/office/drawing/2014/main" id="{A8B0A6BC-FD75-444C-8113-C00D698A26C6}"/>
              </a:ext>
            </a:extLst>
          </p:cNvPr>
          <p:cNvSpPr txBox="1">
            <a:spLocks/>
          </p:cNvSpPr>
          <p:nvPr/>
        </p:nvSpPr>
        <p:spPr>
          <a:xfrm>
            <a:off x="1896053" y="264448"/>
            <a:ext cx="4092522" cy="7944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Matthew 25:14-30</a:t>
            </a:r>
            <a:endParaRPr lang="en-US" sz="4000" dirty="0"/>
          </a:p>
        </p:txBody>
      </p:sp>
    </p:spTree>
    <p:extLst>
      <p:ext uri="{BB962C8B-B14F-4D97-AF65-F5344CB8AC3E}">
        <p14:creationId xmlns:p14="http://schemas.microsoft.com/office/powerpoint/2010/main" val="61822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883657-73FD-E04A-A88C-6BBB2F1E94C8}"/>
              </a:ext>
            </a:extLst>
          </p:cNvPr>
          <p:cNvSpPr>
            <a:spLocks noGrp="1"/>
          </p:cNvSpPr>
          <p:nvPr>
            <p:ph idx="1"/>
          </p:nvPr>
        </p:nvSpPr>
        <p:spPr>
          <a:xfrm>
            <a:off x="295423" y="1323388"/>
            <a:ext cx="6756690" cy="2671837"/>
          </a:xfrm>
        </p:spPr>
        <p:txBody>
          <a:bodyPr anchor="t">
            <a:normAutofit/>
          </a:bodyPr>
          <a:lstStyle/>
          <a:p>
            <a:pPr marL="0" indent="0">
              <a:buNone/>
            </a:pPr>
            <a:r>
              <a:rPr lang="en-US" sz="2400" b="1" baseline="30000" dirty="0"/>
              <a:t>29 </a:t>
            </a:r>
            <a:r>
              <a:rPr lang="en-US" sz="2400" dirty="0"/>
              <a:t>For whoever has will be given more, and they will have an abundance. Whoever does not have, even what they have will be taken from them. </a:t>
            </a:r>
          </a:p>
          <a:p>
            <a:pPr marL="0" indent="0">
              <a:buNone/>
            </a:pPr>
            <a:endParaRPr lang="en-US" sz="800" dirty="0"/>
          </a:p>
          <a:p>
            <a:pPr marL="0" indent="0">
              <a:buNone/>
            </a:pPr>
            <a:r>
              <a:rPr lang="en-US" sz="2400" b="1" baseline="30000" dirty="0"/>
              <a:t>30 </a:t>
            </a:r>
            <a:r>
              <a:rPr lang="en-US" sz="2400" dirty="0"/>
              <a:t>And throw that worthless servant outside, into the darkness, where there will be weeping and gnashing of teeth.’</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D8BBEB2-43E7-3746-8DE6-71BDF96F2639}"/>
              </a:ext>
            </a:extLst>
          </p:cNvPr>
          <p:cNvPicPr>
            <a:picLocks noChangeAspect="1"/>
          </p:cNvPicPr>
          <p:nvPr/>
        </p:nvPicPr>
        <p:blipFill>
          <a:blip r:embed="rId2"/>
          <a:stretch>
            <a:fillRect/>
          </a:stretch>
        </p:blipFill>
        <p:spPr>
          <a:xfrm>
            <a:off x="7075967" y="1710006"/>
            <a:ext cx="4170530" cy="3469880"/>
          </a:xfrm>
          <a:prstGeom prst="rect">
            <a:avLst/>
          </a:prstGeom>
        </p:spPr>
      </p:pic>
      <p:sp>
        <p:nvSpPr>
          <p:cNvPr id="12" name="Title 1">
            <a:extLst>
              <a:ext uri="{FF2B5EF4-FFF2-40B4-BE49-F238E27FC236}">
                <a16:creationId xmlns:a16="http://schemas.microsoft.com/office/drawing/2014/main" id="{A8B0A6BC-FD75-444C-8113-C00D698A26C6}"/>
              </a:ext>
            </a:extLst>
          </p:cNvPr>
          <p:cNvSpPr txBox="1">
            <a:spLocks/>
          </p:cNvSpPr>
          <p:nvPr/>
        </p:nvSpPr>
        <p:spPr>
          <a:xfrm>
            <a:off x="1896053" y="264448"/>
            <a:ext cx="4092522" cy="7944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Matthew 25:14-30</a:t>
            </a:r>
            <a:endParaRPr lang="en-US" sz="4000" dirty="0"/>
          </a:p>
        </p:txBody>
      </p:sp>
    </p:spTree>
    <p:extLst>
      <p:ext uri="{BB962C8B-B14F-4D97-AF65-F5344CB8AC3E}">
        <p14:creationId xmlns:p14="http://schemas.microsoft.com/office/powerpoint/2010/main" val="181859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1F450D-D5B2-E745-B4D8-90431385299B}"/>
              </a:ext>
            </a:extLst>
          </p:cNvPr>
          <p:cNvSpPr>
            <a:spLocks noGrp="1"/>
          </p:cNvSpPr>
          <p:nvPr>
            <p:ph type="title"/>
          </p:nvPr>
        </p:nvSpPr>
        <p:spPr>
          <a:xfrm>
            <a:off x="215269" y="379572"/>
            <a:ext cx="3581402" cy="1851288"/>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Group Time</a:t>
            </a:r>
            <a:br>
              <a:rPr lang="en-US" sz="4000" kern="1200" dirty="0">
                <a:solidFill>
                  <a:srgbClr val="FFFFFF"/>
                </a:solidFill>
                <a:latin typeface="+mj-lt"/>
                <a:ea typeface="+mj-ea"/>
                <a:cs typeface="+mj-cs"/>
              </a:rPr>
            </a:br>
            <a:r>
              <a:rPr lang="en-US" sz="3100" kern="1200" dirty="0">
                <a:solidFill>
                  <a:srgbClr val="FFFFFF"/>
                </a:solidFill>
                <a:latin typeface="+mj-lt"/>
                <a:ea typeface="+mj-ea"/>
                <a:cs typeface="+mj-cs"/>
              </a:rPr>
              <a:t>Christian Principle 3 Talents are from God</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846E4F61-D4A8-6842-83DD-F977D5F2E33A}"/>
              </a:ext>
            </a:extLst>
          </p:cNvPr>
          <p:cNvSpPr>
            <a:spLocks noGrp="1"/>
          </p:cNvSpPr>
          <p:nvPr>
            <p:ph idx="1"/>
          </p:nvPr>
        </p:nvSpPr>
        <p:spPr>
          <a:xfrm>
            <a:off x="354105" y="2664377"/>
            <a:ext cx="3206220" cy="3826913"/>
          </a:xfrm>
        </p:spPr>
        <p:txBody>
          <a:bodyPr vert="horz" lIns="91440" tIns="45720" rIns="91440" bIns="45720" rtlCol="0" anchor="b">
            <a:normAutofit fontScale="92500" lnSpcReduction="10000"/>
          </a:bodyPr>
          <a:lstStyle/>
          <a:p>
            <a:pPr marL="0" indent="0" algn="ctr">
              <a:buNone/>
            </a:pPr>
            <a:r>
              <a:rPr lang="en-US" sz="2400" kern="1200" dirty="0">
                <a:solidFill>
                  <a:srgbClr val="FFFFFF"/>
                </a:solidFill>
                <a:latin typeface="+mn-lt"/>
                <a:ea typeface="+mn-ea"/>
                <a:cs typeface="+mn-cs"/>
              </a:rPr>
              <a:t>What is the main point of this last-day events parable?</a:t>
            </a:r>
          </a:p>
          <a:p>
            <a:pPr marL="0" indent="0" algn="ctr">
              <a:buNone/>
            </a:pPr>
            <a:endParaRPr lang="en-US" sz="800" dirty="0">
              <a:solidFill>
                <a:srgbClr val="FFFFFF"/>
              </a:solidFill>
            </a:endParaRPr>
          </a:p>
          <a:p>
            <a:pPr marL="0" indent="0" algn="ctr">
              <a:buNone/>
            </a:pPr>
            <a:r>
              <a:rPr lang="en-US" sz="2400" kern="1200" dirty="0">
                <a:solidFill>
                  <a:srgbClr val="FFFFFF"/>
                </a:solidFill>
                <a:latin typeface="+mn-lt"/>
                <a:ea typeface="+mn-ea"/>
                <a:cs typeface="+mn-cs"/>
              </a:rPr>
              <a:t>Why was the profit not taken  from the producer and given to the lazy &amp; wicked man?</a:t>
            </a:r>
          </a:p>
          <a:p>
            <a:pPr marL="0" indent="0" algn="ctr">
              <a:buNone/>
            </a:pPr>
            <a:endParaRPr lang="en-US" sz="900" dirty="0">
              <a:solidFill>
                <a:srgbClr val="FFFFFF"/>
              </a:solidFill>
            </a:endParaRPr>
          </a:p>
          <a:p>
            <a:pPr marL="0" indent="0" algn="ctr">
              <a:buNone/>
            </a:pPr>
            <a:r>
              <a:rPr lang="en-US" sz="2400" kern="1200" dirty="0">
                <a:solidFill>
                  <a:srgbClr val="FFFFFF"/>
                </a:solidFill>
                <a:latin typeface="+mn-lt"/>
                <a:ea typeface="+mn-ea"/>
                <a:cs typeface="+mn-cs"/>
              </a:rPr>
              <a:t>Please read for comments</a:t>
            </a:r>
          </a:p>
          <a:p>
            <a:pPr marL="0" indent="0" algn="ctr">
              <a:buNone/>
            </a:pPr>
            <a:r>
              <a:rPr lang="en-US" sz="2400" kern="1200" dirty="0">
                <a:solidFill>
                  <a:srgbClr val="FFFFFF"/>
                </a:solidFill>
                <a:latin typeface="+mn-lt"/>
                <a:ea typeface="+mn-ea"/>
                <a:cs typeface="+mn-cs"/>
              </a:rPr>
              <a:t>2 </a:t>
            </a:r>
            <a:r>
              <a:rPr lang="en-US" sz="2400" dirty="0">
                <a:solidFill>
                  <a:schemeClr val="bg1">
                    <a:lumMod val="95000"/>
                  </a:schemeClr>
                </a:solidFill>
              </a:rPr>
              <a:t>Thessalonians </a:t>
            </a:r>
            <a:r>
              <a:rPr lang="en-US" sz="2400" kern="1200" dirty="0">
                <a:solidFill>
                  <a:srgbClr val="FFFFFF"/>
                </a:solidFill>
                <a:latin typeface="+mn-lt"/>
                <a:ea typeface="+mn-ea"/>
                <a:cs typeface="+mn-cs"/>
              </a:rPr>
              <a:t>3:10 &amp; </a:t>
            </a:r>
          </a:p>
          <a:p>
            <a:pPr marL="0" indent="0" algn="ctr">
              <a:buNone/>
            </a:pPr>
            <a:r>
              <a:rPr lang="en-US" sz="2400" kern="1200" dirty="0">
                <a:solidFill>
                  <a:srgbClr val="FFFFFF"/>
                </a:solidFill>
                <a:latin typeface="+mn-lt"/>
                <a:ea typeface="+mn-ea"/>
                <a:cs typeface="+mn-cs"/>
              </a:rPr>
              <a:t>1 Timothy 5:8</a:t>
            </a:r>
          </a:p>
          <a:p>
            <a:pPr marL="0" indent="0">
              <a:buNone/>
            </a:pPr>
            <a:endParaRPr lang="en-US" sz="800" kern="1200" dirty="0">
              <a:solidFill>
                <a:srgbClr val="FFFFFF"/>
              </a:solidFill>
              <a:latin typeface="+mn-lt"/>
              <a:ea typeface="+mn-ea"/>
              <a:cs typeface="+mn-cs"/>
            </a:endParaRPr>
          </a:p>
        </p:txBody>
      </p:sp>
      <p:pic>
        <p:nvPicPr>
          <p:cNvPr id="4" name="Picture 3">
            <a:extLst>
              <a:ext uri="{FF2B5EF4-FFF2-40B4-BE49-F238E27FC236}">
                <a16:creationId xmlns:a16="http://schemas.microsoft.com/office/drawing/2014/main" id="{7C0615B8-7367-D144-925F-66D807CB4BF8}"/>
              </a:ext>
            </a:extLst>
          </p:cNvPr>
          <p:cNvPicPr>
            <a:picLocks noChangeAspect="1"/>
          </p:cNvPicPr>
          <p:nvPr/>
        </p:nvPicPr>
        <p:blipFill>
          <a:blip r:embed="rId2"/>
          <a:stretch>
            <a:fillRect/>
          </a:stretch>
        </p:blipFill>
        <p:spPr>
          <a:xfrm>
            <a:off x="7614857" y="446210"/>
            <a:ext cx="4245167" cy="3787355"/>
          </a:xfrm>
          <a:prstGeom prst="rect">
            <a:avLst/>
          </a:prstGeom>
        </p:spPr>
      </p:pic>
      <p:sp>
        <p:nvSpPr>
          <p:cNvPr id="5" name="TextBox 4">
            <a:extLst>
              <a:ext uri="{FF2B5EF4-FFF2-40B4-BE49-F238E27FC236}">
                <a16:creationId xmlns:a16="http://schemas.microsoft.com/office/drawing/2014/main" id="{40FC0343-379C-384B-B6E3-E20B8C4285BE}"/>
              </a:ext>
            </a:extLst>
          </p:cNvPr>
          <p:cNvSpPr txBox="1"/>
          <p:nvPr/>
        </p:nvSpPr>
        <p:spPr>
          <a:xfrm>
            <a:off x="4577143" y="937321"/>
            <a:ext cx="3037714" cy="2308324"/>
          </a:xfrm>
          <a:prstGeom prst="rect">
            <a:avLst/>
          </a:prstGeom>
          <a:noFill/>
        </p:spPr>
        <p:txBody>
          <a:bodyPr wrap="square" rtlCol="0">
            <a:spAutoFit/>
          </a:bodyPr>
          <a:lstStyle/>
          <a:p>
            <a:r>
              <a:rPr lang="en-US" sz="2400" dirty="0"/>
              <a:t>2 Thess. 3: 10 For even when we were with you, we gave you this rule: “The one who is unwilling to work shall not eat.”</a:t>
            </a:r>
          </a:p>
        </p:txBody>
      </p:sp>
      <p:sp>
        <p:nvSpPr>
          <p:cNvPr id="6" name="TextBox 5">
            <a:extLst>
              <a:ext uri="{FF2B5EF4-FFF2-40B4-BE49-F238E27FC236}">
                <a16:creationId xmlns:a16="http://schemas.microsoft.com/office/drawing/2014/main" id="{DD311945-913C-8A4B-8C5B-3D6EFFAE2D4A}"/>
              </a:ext>
            </a:extLst>
          </p:cNvPr>
          <p:cNvSpPr txBox="1"/>
          <p:nvPr/>
        </p:nvSpPr>
        <p:spPr>
          <a:xfrm>
            <a:off x="4601043" y="4679774"/>
            <a:ext cx="6751585" cy="1569660"/>
          </a:xfrm>
          <a:prstGeom prst="rect">
            <a:avLst/>
          </a:prstGeom>
          <a:noFill/>
        </p:spPr>
        <p:txBody>
          <a:bodyPr wrap="square" rtlCol="0">
            <a:spAutoFit/>
          </a:bodyPr>
          <a:lstStyle/>
          <a:p>
            <a:r>
              <a:rPr lang="en-US" sz="2400" dirty="0"/>
              <a:t>1 Timothy 5: 8 Anyone who does not provide for their relatives, and especially for their own household, has denied the faith and is worse than an unbeliever.</a:t>
            </a:r>
          </a:p>
        </p:txBody>
      </p:sp>
    </p:spTree>
    <p:extLst>
      <p:ext uri="{BB962C8B-B14F-4D97-AF65-F5344CB8AC3E}">
        <p14:creationId xmlns:p14="http://schemas.microsoft.com/office/powerpoint/2010/main" val="164901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4D706A-DD24-5B45-9591-24D081E01E0F}"/>
              </a:ext>
            </a:extLst>
          </p:cNvPr>
          <p:cNvSpPr>
            <a:spLocks noGrp="1"/>
          </p:cNvSpPr>
          <p:nvPr>
            <p:ph type="title"/>
          </p:nvPr>
        </p:nvSpPr>
        <p:spPr>
          <a:xfrm>
            <a:off x="471550" y="585216"/>
            <a:ext cx="4368602" cy="1859640"/>
          </a:xfrm>
        </p:spPr>
        <p:txBody>
          <a:bodyPr anchor="b">
            <a:normAutofit fontScale="90000"/>
          </a:bodyPr>
          <a:lstStyle/>
          <a:p>
            <a:pPr algn="ctr"/>
            <a:r>
              <a:rPr lang="en-US" sz="4800" dirty="0"/>
              <a:t>Who created </a:t>
            </a:r>
            <a:br>
              <a:rPr lang="en-US" sz="4800" dirty="0"/>
            </a:br>
            <a:r>
              <a:rPr lang="en-US" sz="4800" dirty="0"/>
              <a:t>Gold &amp; Pearls?</a:t>
            </a:r>
            <a:br>
              <a:rPr lang="en-US" sz="4800" dirty="0"/>
            </a:br>
            <a:br>
              <a:rPr lang="en-US" sz="1300" dirty="0"/>
            </a:br>
            <a:r>
              <a:rPr lang="en-US" sz="3100" dirty="0"/>
              <a:t>Genesis 2:10-12</a:t>
            </a:r>
            <a:endParaRPr lang="en-US" sz="48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42A953-BD36-5E47-AB65-7C621F8DD4FB}"/>
              </a:ext>
            </a:extLst>
          </p:cNvPr>
          <p:cNvSpPr>
            <a:spLocks noGrp="1"/>
          </p:cNvSpPr>
          <p:nvPr>
            <p:ph idx="1"/>
          </p:nvPr>
        </p:nvSpPr>
        <p:spPr>
          <a:xfrm>
            <a:off x="640080" y="2747420"/>
            <a:ext cx="4536831" cy="3705430"/>
          </a:xfrm>
        </p:spPr>
        <p:txBody>
          <a:bodyPr>
            <a:normAutofit/>
          </a:bodyPr>
          <a:lstStyle/>
          <a:p>
            <a:pPr marL="0" indent="0">
              <a:buNone/>
            </a:pPr>
            <a:r>
              <a:rPr lang="en-US" sz="2200" b="1" baseline="30000" dirty="0"/>
              <a:t>10 </a:t>
            </a:r>
            <a:r>
              <a:rPr lang="en-US" sz="2200" dirty="0"/>
              <a:t>A river watering the garden flowed from Eden; from there it was separated into four headwaters. </a:t>
            </a:r>
          </a:p>
          <a:p>
            <a:pPr marL="0" indent="0">
              <a:buNone/>
            </a:pPr>
            <a:r>
              <a:rPr lang="en-US" sz="2200" b="1" baseline="30000" dirty="0"/>
              <a:t>11 </a:t>
            </a:r>
            <a:r>
              <a:rPr lang="en-US" sz="2200" dirty="0"/>
              <a:t>The name of the first is the </a:t>
            </a:r>
            <a:r>
              <a:rPr lang="en-US" sz="2200" dirty="0" err="1"/>
              <a:t>Pishon</a:t>
            </a:r>
            <a:r>
              <a:rPr lang="en-US" sz="2200" dirty="0"/>
              <a:t>; it winds through the entire land of Havilah, where there is gold. </a:t>
            </a:r>
          </a:p>
          <a:p>
            <a:pPr marL="0" indent="0">
              <a:buNone/>
            </a:pPr>
            <a:r>
              <a:rPr lang="en-US" sz="2200" b="1" baseline="30000" dirty="0"/>
              <a:t>12 </a:t>
            </a:r>
            <a:r>
              <a:rPr lang="en-US" sz="2200" dirty="0"/>
              <a:t>(The gold of that land is good; aromatic resin</a:t>
            </a:r>
            <a:r>
              <a:rPr lang="en-US" sz="2200" baseline="30000" dirty="0"/>
              <a:t>[</a:t>
            </a:r>
            <a:r>
              <a:rPr lang="en-US" sz="2200" baseline="30000" dirty="0">
                <a:hlinkClick r:id="rId2" tooltip="See footnote d"/>
              </a:rPr>
              <a:t>d</a:t>
            </a:r>
            <a:r>
              <a:rPr lang="en-US" sz="2200" baseline="30000" dirty="0"/>
              <a:t>]</a:t>
            </a:r>
            <a:r>
              <a:rPr lang="en-US" sz="2200" dirty="0"/>
              <a:t> and onyx are also there.) </a:t>
            </a:r>
          </a:p>
          <a:p>
            <a:pPr marL="0" indent="0">
              <a:buNone/>
            </a:pPr>
            <a:endParaRPr lang="en-US" sz="800" dirty="0"/>
          </a:p>
          <a:p>
            <a:pPr marL="0" indent="0">
              <a:buNone/>
            </a:pPr>
            <a:r>
              <a:rPr lang="en-US" sz="1900" dirty="0">
                <a:hlinkClick r:id="rId3" tooltip="Go to Genesis 2:12"/>
              </a:rPr>
              <a:t>[d] </a:t>
            </a:r>
            <a:r>
              <a:rPr lang="en-US" sz="1900" dirty="0"/>
              <a:t>Or </a:t>
            </a:r>
            <a:r>
              <a:rPr lang="en-US" sz="1900" i="1" dirty="0"/>
              <a:t>good;</a:t>
            </a:r>
            <a:r>
              <a:rPr lang="en-US" sz="1900" dirty="0"/>
              <a:t> </a:t>
            </a:r>
            <a:r>
              <a:rPr lang="en-US" sz="1900" i="1" dirty="0"/>
              <a:t>pearls</a:t>
            </a:r>
            <a:endParaRPr lang="en-US" sz="1900" dirty="0"/>
          </a:p>
        </p:txBody>
      </p:sp>
      <p:pic>
        <p:nvPicPr>
          <p:cNvPr id="4" name="Picture 3">
            <a:extLst>
              <a:ext uri="{FF2B5EF4-FFF2-40B4-BE49-F238E27FC236}">
                <a16:creationId xmlns:a16="http://schemas.microsoft.com/office/drawing/2014/main" id="{00C6124F-00C7-874C-B774-2FA8E25AE623}"/>
              </a:ext>
            </a:extLst>
          </p:cNvPr>
          <p:cNvPicPr>
            <a:picLocks noChangeAspect="1"/>
          </p:cNvPicPr>
          <p:nvPr/>
        </p:nvPicPr>
        <p:blipFill rotWithShape="1">
          <a:blip r:embed="rId4"/>
          <a:srcRect l="2979" r="233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8636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664FC-8D35-A24A-97E4-FEE8EBF50867}"/>
              </a:ext>
            </a:extLst>
          </p:cNvPr>
          <p:cNvSpPr>
            <a:spLocks noGrp="1"/>
          </p:cNvSpPr>
          <p:nvPr>
            <p:ph type="title"/>
          </p:nvPr>
        </p:nvSpPr>
        <p:spPr>
          <a:xfrm>
            <a:off x="572493" y="238539"/>
            <a:ext cx="11018520" cy="1434415"/>
          </a:xfrm>
        </p:spPr>
        <p:txBody>
          <a:bodyPr anchor="b">
            <a:normAutofit/>
          </a:bodyPr>
          <a:lstStyle/>
          <a:p>
            <a:r>
              <a:rPr lang="en-US" sz="4600"/>
              <a:t>Luke 16:1-15</a:t>
            </a:r>
            <a:br>
              <a:rPr lang="en-US" sz="4600"/>
            </a:br>
            <a:r>
              <a:rPr lang="en-US" sz="4600" b="1"/>
              <a:t>The Parable of the Shrewd Manager</a:t>
            </a:r>
            <a:endParaRPr lang="en-US"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4BE531-7F49-8B4C-B2C3-8C77B874E968}"/>
              </a:ext>
            </a:extLst>
          </p:cNvPr>
          <p:cNvSpPr>
            <a:spLocks noGrp="1"/>
          </p:cNvSpPr>
          <p:nvPr>
            <p:ph idx="1"/>
          </p:nvPr>
        </p:nvSpPr>
        <p:spPr>
          <a:xfrm>
            <a:off x="572493" y="2071316"/>
            <a:ext cx="6713552" cy="4269677"/>
          </a:xfrm>
        </p:spPr>
        <p:txBody>
          <a:bodyPr anchor="t">
            <a:normAutofit lnSpcReduction="10000"/>
          </a:bodyPr>
          <a:lstStyle/>
          <a:p>
            <a:pPr marL="0" indent="0">
              <a:buNone/>
            </a:pPr>
            <a:r>
              <a:rPr lang="en-US" sz="2600" dirty="0"/>
              <a:t>Jesus told his disciples: “There was a rich man whose manager was accused of wasting his possessions. </a:t>
            </a:r>
          </a:p>
          <a:p>
            <a:pPr marL="0" indent="0">
              <a:buNone/>
            </a:pPr>
            <a:endParaRPr lang="en-US" sz="900" dirty="0"/>
          </a:p>
          <a:p>
            <a:pPr marL="0" indent="0">
              <a:buNone/>
            </a:pPr>
            <a:r>
              <a:rPr lang="en-US" sz="2600" b="1" baseline="30000" dirty="0"/>
              <a:t>2 </a:t>
            </a:r>
            <a:r>
              <a:rPr lang="en-US" sz="2600" dirty="0"/>
              <a:t>So he called him in and asked him, ‘What is this I hear about you? Give an account of your management, because you cannot be manager any longer.’</a:t>
            </a:r>
          </a:p>
          <a:p>
            <a:pPr marL="0" indent="0">
              <a:buNone/>
            </a:pPr>
            <a:endParaRPr lang="en-US" sz="900" dirty="0"/>
          </a:p>
          <a:p>
            <a:pPr marL="0" indent="0">
              <a:buNone/>
            </a:pPr>
            <a:r>
              <a:rPr lang="en-US" sz="2600" b="1" baseline="30000" dirty="0"/>
              <a:t>3 </a:t>
            </a:r>
            <a:r>
              <a:rPr lang="en-US" sz="2600" dirty="0"/>
              <a:t>“The manager said to himself, ‘What shall I do now? My master is taking away my job. I’m not strong enough to dig, and I’m ashamed to beg— </a:t>
            </a:r>
          </a:p>
        </p:txBody>
      </p:sp>
      <p:pic>
        <p:nvPicPr>
          <p:cNvPr id="4" name="Picture 3">
            <a:extLst>
              <a:ext uri="{FF2B5EF4-FFF2-40B4-BE49-F238E27FC236}">
                <a16:creationId xmlns:a16="http://schemas.microsoft.com/office/drawing/2014/main" id="{0FF7B122-1E9A-8B4D-AD81-A48C620119E4}"/>
              </a:ext>
            </a:extLst>
          </p:cNvPr>
          <p:cNvPicPr>
            <a:picLocks noChangeAspect="1"/>
          </p:cNvPicPr>
          <p:nvPr/>
        </p:nvPicPr>
        <p:blipFill rotWithShape="1">
          <a:blip r:embed="rId2"/>
          <a:srcRect l="17094" r="4191" b="-2"/>
          <a:stretch/>
        </p:blipFill>
        <p:spPr>
          <a:xfrm>
            <a:off x="7675658" y="2093976"/>
            <a:ext cx="3941064" cy="4096512"/>
          </a:xfrm>
          <a:prstGeom prst="rect">
            <a:avLst/>
          </a:prstGeom>
        </p:spPr>
      </p:pic>
    </p:spTree>
    <p:extLst>
      <p:ext uri="{BB962C8B-B14F-4D97-AF65-F5344CB8AC3E}">
        <p14:creationId xmlns:p14="http://schemas.microsoft.com/office/powerpoint/2010/main" val="1027821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664FC-8D35-A24A-97E4-FEE8EBF50867}"/>
              </a:ext>
            </a:extLst>
          </p:cNvPr>
          <p:cNvSpPr>
            <a:spLocks noGrp="1"/>
          </p:cNvSpPr>
          <p:nvPr>
            <p:ph type="title"/>
          </p:nvPr>
        </p:nvSpPr>
        <p:spPr>
          <a:xfrm>
            <a:off x="572493" y="238539"/>
            <a:ext cx="11018520" cy="1434415"/>
          </a:xfrm>
        </p:spPr>
        <p:txBody>
          <a:bodyPr anchor="b">
            <a:normAutofit/>
          </a:bodyPr>
          <a:lstStyle/>
          <a:p>
            <a:r>
              <a:rPr lang="en-US" sz="4600"/>
              <a:t>Luke 16:1-15</a:t>
            </a:r>
            <a:br>
              <a:rPr lang="en-US" sz="4600"/>
            </a:br>
            <a:r>
              <a:rPr lang="en-US" sz="4600" b="1"/>
              <a:t>The Parable of the Shrewd Manager</a:t>
            </a:r>
            <a:endParaRPr lang="en-US"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4BE531-7F49-8B4C-B2C3-8C77B874E968}"/>
              </a:ext>
            </a:extLst>
          </p:cNvPr>
          <p:cNvSpPr>
            <a:spLocks noGrp="1"/>
          </p:cNvSpPr>
          <p:nvPr>
            <p:ph idx="1"/>
          </p:nvPr>
        </p:nvSpPr>
        <p:spPr>
          <a:xfrm>
            <a:off x="572493" y="1911493"/>
            <a:ext cx="6713552" cy="4707968"/>
          </a:xfrm>
        </p:spPr>
        <p:txBody>
          <a:bodyPr anchor="t">
            <a:normAutofit lnSpcReduction="10000"/>
          </a:bodyPr>
          <a:lstStyle/>
          <a:p>
            <a:pPr marL="0" indent="0">
              <a:buNone/>
            </a:pPr>
            <a:r>
              <a:rPr lang="en-US" sz="2400" b="1" baseline="30000" dirty="0"/>
              <a:t>4 </a:t>
            </a:r>
            <a:r>
              <a:rPr lang="en-US" sz="2400" dirty="0"/>
              <a:t>I know what I’ll do so that, when I lose my job here, people will welcome me into their houses.’</a:t>
            </a:r>
          </a:p>
          <a:p>
            <a:pPr marL="0" indent="0">
              <a:buNone/>
            </a:pPr>
            <a:endParaRPr lang="en-US" sz="700" dirty="0"/>
          </a:p>
          <a:p>
            <a:pPr marL="0" indent="0">
              <a:buNone/>
            </a:pPr>
            <a:r>
              <a:rPr lang="en-US" sz="2400" b="1" baseline="30000" dirty="0"/>
              <a:t>5 </a:t>
            </a:r>
            <a:r>
              <a:rPr lang="en-US" sz="2400" dirty="0"/>
              <a:t>“So he called in each one of his master’s debtors. He asked the first, ‘How much do you owe my master?’</a:t>
            </a:r>
          </a:p>
          <a:p>
            <a:pPr marL="0" indent="0">
              <a:buNone/>
            </a:pPr>
            <a:endParaRPr lang="en-US" sz="700" dirty="0"/>
          </a:p>
          <a:p>
            <a:pPr marL="0" indent="0">
              <a:buNone/>
            </a:pPr>
            <a:r>
              <a:rPr lang="en-US" sz="2400" b="1" baseline="30000" dirty="0"/>
              <a:t>6 </a:t>
            </a:r>
            <a:r>
              <a:rPr lang="en-US" sz="2400" dirty="0"/>
              <a:t>“‘Nine hundred gallons</a:t>
            </a:r>
            <a:r>
              <a:rPr lang="en-US" sz="2400" baseline="30000" dirty="0"/>
              <a:t> </a:t>
            </a:r>
            <a:r>
              <a:rPr lang="en-US" sz="2400" dirty="0"/>
              <a:t>of olive oil,’ he replied. “The manager told him, ‘Take your bill, sit down quickly, and make it four hundred and fifty.’</a:t>
            </a:r>
          </a:p>
          <a:p>
            <a:pPr marL="0" indent="0">
              <a:buNone/>
            </a:pPr>
            <a:endParaRPr lang="en-US" sz="700" dirty="0"/>
          </a:p>
          <a:p>
            <a:pPr marL="0" indent="0">
              <a:buNone/>
            </a:pPr>
            <a:r>
              <a:rPr lang="en-US" sz="2400" b="1" baseline="30000" dirty="0"/>
              <a:t>7 </a:t>
            </a:r>
            <a:r>
              <a:rPr lang="en-US" sz="2400" dirty="0"/>
              <a:t>“Then he asked the second, ‘And how much do you owe?’ “‘A thousand bushels of wheat,’ he replied. “He told him, ‘Take your bill and make it eight hundred.’</a:t>
            </a:r>
          </a:p>
        </p:txBody>
      </p:sp>
      <p:pic>
        <p:nvPicPr>
          <p:cNvPr id="4" name="Picture 3">
            <a:extLst>
              <a:ext uri="{FF2B5EF4-FFF2-40B4-BE49-F238E27FC236}">
                <a16:creationId xmlns:a16="http://schemas.microsoft.com/office/drawing/2014/main" id="{0FF7B122-1E9A-8B4D-AD81-A48C620119E4}"/>
              </a:ext>
            </a:extLst>
          </p:cNvPr>
          <p:cNvPicPr>
            <a:picLocks noChangeAspect="1"/>
          </p:cNvPicPr>
          <p:nvPr/>
        </p:nvPicPr>
        <p:blipFill rotWithShape="1">
          <a:blip r:embed="rId2"/>
          <a:srcRect l="17094" r="4191" b="-2"/>
          <a:stretch/>
        </p:blipFill>
        <p:spPr>
          <a:xfrm>
            <a:off x="7675658" y="2093976"/>
            <a:ext cx="3941064" cy="4096512"/>
          </a:xfrm>
          <a:prstGeom prst="rect">
            <a:avLst/>
          </a:prstGeom>
        </p:spPr>
      </p:pic>
    </p:spTree>
    <p:extLst>
      <p:ext uri="{BB962C8B-B14F-4D97-AF65-F5344CB8AC3E}">
        <p14:creationId xmlns:p14="http://schemas.microsoft.com/office/powerpoint/2010/main" val="56100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664FC-8D35-A24A-97E4-FEE8EBF50867}"/>
              </a:ext>
            </a:extLst>
          </p:cNvPr>
          <p:cNvSpPr>
            <a:spLocks noGrp="1"/>
          </p:cNvSpPr>
          <p:nvPr>
            <p:ph type="title"/>
          </p:nvPr>
        </p:nvSpPr>
        <p:spPr>
          <a:xfrm>
            <a:off x="572493" y="238539"/>
            <a:ext cx="11018520" cy="1434415"/>
          </a:xfrm>
        </p:spPr>
        <p:txBody>
          <a:bodyPr anchor="b">
            <a:normAutofit/>
          </a:bodyPr>
          <a:lstStyle/>
          <a:p>
            <a:r>
              <a:rPr lang="en-US" sz="4600"/>
              <a:t>Luke 16:1-15</a:t>
            </a:r>
            <a:br>
              <a:rPr lang="en-US" sz="4600"/>
            </a:br>
            <a:r>
              <a:rPr lang="en-US" sz="4600" b="1"/>
              <a:t>The Parable of the Shrewd Manager</a:t>
            </a:r>
            <a:endParaRPr lang="en-US"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4BE531-7F49-8B4C-B2C3-8C77B874E968}"/>
              </a:ext>
            </a:extLst>
          </p:cNvPr>
          <p:cNvSpPr>
            <a:spLocks noGrp="1"/>
          </p:cNvSpPr>
          <p:nvPr>
            <p:ph idx="1"/>
          </p:nvPr>
        </p:nvSpPr>
        <p:spPr>
          <a:xfrm>
            <a:off x="572493" y="1960103"/>
            <a:ext cx="6713552" cy="4608252"/>
          </a:xfrm>
        </p:spPr>
        <p:txBody>
          <a:bodyPr anchor="t">
            <a:normAutofit fontScale="92500" lnSpcReduction="10000"/>
          </a:bodyPr>
          <a:lstStyle/>
          <a:p>
            <a:pPr marL="0" indent="0">
              <a:buNone/>
            </a:pPr>
            <a:r>
              <a:rPr lang="en-US" sz="2600" b="1" baseline="30000" dirty="0"/>
              <a:t>8 </a:t>
            </a:r>
            <a:r>
              <a:rPr lang="en-US" sz="2600" dirty="0"/>
              <a:t>“The master commended the dishonest manager because he had acted shrewdly. For the people of this world are more shrewd in dealing with their own kind than are the people of the light.</a:t>
            </a:r>
          </a:p>
          <a:p>
            <a:pPr marL="0" indent="0">
              <a:buNone/>
            </a:pPr>
            <a:endParaRPr lang="en-US" sz="500" dirty="0"/>
          </a:p>
          <a:p>
            <a:pPr marL="0" indent="0">
              <a:buNone/>
            </a:pPr>
            <a:r>
              <a:rPr lang="en-US" sz="2600" dirty="0"/>
              <a:t> </a:t>
            </a:r>
            <a:r>
              <a:rPr lang="en-US" sz="2600" b="1" baseline="30000" dirty="0"/>
              <a:t>9 </a:t>
            </a:r>
            <a:r>
              <a:rPr lang="en-US" sz="2600" dirty="0"/>
              <a:t>I tell you, use worldly wealth to gain friends for yourselves, so that when it is gone, you will be welcomed into eternal dwellings.</a:t>
            </a:r>
          </a:p>
          <a:p>
            <a:pPr marL="0" indent="0">
              <a:buNone/>
            </a:pPr>
            <a:endParaRPr lang="en-US" sz="500" dirty="0"/>
          </a:p>
          <a:p>
            <a:pPr marL="0" indent="0">
              <a:buNone/>
            </a:pPr>
            <a:r>
              <a:rPr lang="en-US" sz="2600" b="1" baseline="30000" dirty="0"/>
              <a:t>10 </a:t>
            </a:r>
            <a:r>
              <a:rPr lang="en-US" sz="2600" dirty="0"/>
              <a:t>“Whoever can be trusted with very little can also be trusted with much, and whoever is dishonest with very little will also be dishonest with much. </a:t>
            </a:r>
          </a:p>
          <a:p>
            <a:pPr marL="0" indent="0">
              <a:buNone/>
            </a:pPr>
            <a:endParaRPr lang="en-US" sz="500" dirty="0"/>
          </a:p>
          <a:p>
            <a:pPr marL="0" indent="0">
              <a:buNone/>
            </a:pPr>
            <a:r>
              <a:rPr lang="en-US" sz="2600" b="1" baseline="30000" dirty="0"/>
              <a:t>11 </a:t>
            </a:r>
            <a:r>
              <a:rPr lang="en-US" sz="2600" dirty="0"/>
              <a:t>So if you have not been trustworthy in handling worldly wealth, who will trust you with true riches? </a:t>
            </a:r>
          </a:p>
        </p:txBody>
      </p:sp>
      <p:pic>
        <p:nvPicPr>
          <p:cNvPr id="4" name="Picture 3">
            <a:extLst>
              <a:ext uri="{FF2B5EF4-FFF2-40B4-BE49-F238E27FC236}">
                <a16:creationId xmlns:a16="http://schemas.microsoft.com/office/drawing/2014/main" id="{0FF7B122-1E9A-8B4D-AD81-A48C620119E4}"/>
              </a:ext>
            </a:extLst>
          </p:cNvPr>
          <p:cNvPicPr>
            <a:picLocks noChangeAspect="1"/>
          </p:cNvPicPr>
          <p:nvPr/>
        </p:nvPicPr>
        <p:blipFill rotWithShape="1">
          <a:blip r:embed="rId2"/>
          <a:srcRect l="17094" r="4191" b="-2"/>
          <a:stretch/>
        </p:blipFill>
        <p:spPr>
          <a:xfrm>
            <a:off x="7675658" y="2093976"/>
            <a:ext cx="3941064" cy="4096512"/>
          </a:xfrm>
          <a:prstGeom prst="rect">
            <a:avLst/>
          </a:prstGeom>
        </p:spPr>
      </p:pic>
    </p:spTree>
    <p:extLst>
      <p:ext uri="{BB962C8B-B14F-4D97-AF65-F5344CB8AC3E}">
        <p14:creationId xmlns:p14="http://schemas.microsoft.com/office/powerpoint/2010/main" val="218330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664FC-8D35-A24A-97E4-FEE8EBF50867}"/>
              </a:ext>
            </a:extLst>
          </p:cNvPr>
          <p:cNvSpPr>
            <a:spLocks noGrp="1"/>
          </p:cNvSpPr>
          <p:nvPr>
            <p:ph type="title"/>
          </p:nvPr>
        </p:nvSpPr>
        <p:spPr>
          <a:xfrm>
            <a:off x="572493" y="238539"/>
            <a:ext cx="11018520" cy="1434415"/>
          </a:xfrm>
        </p:spPr>
        <p:txBody>
          <a:bodyPr anchor="b">
            <a:normAutofit/>
          </a:bodyPr>
          <a:lstStyle/>
          <a:p>
            <a:r>
              <a:rPr lang="en-US" sz="4600"/>
              <a:t>Luke 16:1-15</a:t>
            </a:r>
            <a:br>
              <a:rPr lang="en-US" sz="4600"/>
            </a:br>
            <a:r>
              <a:rPr lang="en-US" sz="4600" b="1"/>
              <a:t>The Parable of the Shrewd Manager</a:t>
            </a:r>
            <a:endParaRPr lang="en-US"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4BE531-7F49-8B4C-B2C3-8C77B874E968}"/>
              </a:ext>
            </a:extLst>
          </p:cNvPr>
          <p:cNvSpPr>
            <a:spLocks noGrp="1"/>
          </p:cNvSpPr>
          <p:nvPr>
            <p:ph idx="1"/>
          </p:nvPr>
        </p:nvSpPr>
        <p:spPr>
          <a:xfrm>
            <a:off x="572493" y="2071316"/>
            <a:ext cx="6713552" cy="4529856"/>
          </a:xfrm>
        </p:spPr>
        <p:txBody>
          <a:bodyPr anchor="t">
            <a:normAutofit fontScale="92500" lnSpcReduction="20000"/>
          </a:bodyPr>
          <a:lstStyle/>
          <a:p>
            <a:pPr marL="0" indent="0">
              <a:buNone/>
            </a:pPr>
            <a:r>
              <a:rPr lang="en-US" sz="2600" b="1" baseline="30000" dirty="0"/>
              <a:t>12 </a:t>
            </a:r>
            <a:r>
              <a:rPr lang="en-US" sz="2600" dirty="0"/>
              <a:t>And if you have not been trustworthy with someone else’s property, who will give you property of your own?</a:t>
            </a:r>
          </a:p>
          <a:p>
            <a:pPr marL="0" indent="0">
              <a:buNone/>
            </a:pPr>
            <a:endParaRPr lang="en-US" sz="500" dirty="0"/>
          </a:p>
          <a:p>
            <a:pPr marL="0" indent="0">
              <a:buNone/>
            </a:pPr>
            <a:r>
              <a:rPr lang="en-US" sz="2600" b="1" baseline="30000" dirty="0"/>
              <a:t>13 </a:t>
            </a:r>
            <a:r>
              <a:rPr lang="en-US" sz="2600" dirty="0"/>
              <a:t>“No one can serve two masters. Either you will hate the one and love the other, or you will be devoted to the one and despise the other. You cannot serve both God and money.”</a:t>
            </a:r>
          </a:p>
          <a:p>
            <a:pPr marL="0" indent="0">
              <a:buNone/>
            </a:pPr>
            <a:endParaRPr lang="en-US" sz="500" dirty="0"/>
          </a:p>
          <a:p>
            <a:pPr marL="0" indent="0">
              <a:buNone/>
            </a:pPr>
            <a:r>
              <a:rPr lang="en-US" b="1" baseline="30000" dirty="0"/>
              <a:t>14 </a:t>
            </a:r>
            <a:r>
              <a:rPr lang="en-US" dirty="0"/>
              <a:t>The Pharisees, who loved money, heard all this and were sneering at Jesus. </a:t>
            </a:r>
          </a:p>
          <a:p>
            <a:pPr marL="0" indent="0">
              <a:buNone/>
            </a:pPr>
            <a:endParaRPr lang="en-US" sz="600" dirty="0"/>
          </a:p>
          <a:p>
            <a:pPr marL="0" indent="0">
              <a:buNone/>
            </a:pPr>
            <a:r>
              <a:rPr lang="en-US" b="1" baseline="30000" dirty="0"/>
              <a:t>15 </a:t>
            </a:r>
            <a:r>
              <a:rPr lang="en-US" dirty="0"/>
              <a:t>He said to them, “You are the ones who justify yourselves in the eyes of others, but God knows your hearts. What people value highly is detestable in God’s sight.</a:t>
            </a:r>
          </a:p>
          <a:p>
            <a:pPr marL="0" indent="0">
              <a:buNone/>
            </a:pPr>
            <a:endParaRPr lang="en-US" sz="1000" dirty="0"/>
          </a:p>
        </p:txBody>
      </p:sp>
      <p:pic>
        <p:nvPicPr>
          <p:cNvPr id="4" name="Picture 3">
            <a:extLst>
              <a:ext uri="{FF2B5EF4-FFF2-40B4-BE49-F238E27FC236}">
                <a16:creationId xmlns:a16="http://schemas.microsoft.com/office/drawing/2014/main" id="{0FF7B122-1E9A-8B4D-AD81-A48C620119E4}"/>
              </a:ext>
            </a:extLst>
          </p:cNvPr>
          <p:cNvPicPr>
            <a:picLocks noChangeAspect="1"/>
          </p:cNvPicPr>
          <p:nvPr/>
        </p:nvPicPr>
        <p:blipFill rotWithShape="1">
          <a:blip r:embed="rId2"/>
          <a:srcRect l="17094" r="4191" b="-2"/>
          <a:stretch/>
        </p:blipFill>
        <p:spPr>
          <a:xfrm>
            <a:off x="7675658" y="2093976"/>
            <a:ext cx="3941064" cy="4096512"/>
          </a:xfrm>
          <a:prstGeom prst="rect">
            <a:avLst/>
          </a:prstGeom>
        </p:spPr>
      </p:pic>
    </p:spTree>
    <p:extLst>
      <p:ext uri="{BB962C8B-B14F-4D97-AF65-F5344CB8AC3E}">
        <p14:creationId xmlns:p14="http://schemas.microsoft.com/office/powerpoint/2010/main" val="4041838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1F450D-D5B2-E745-B4D8-90431385299B}"/>
              </a:ext>
            </a:extLst>
          </p:cNvPr>
          <p:cNvSpPr>
            <a:spLocks noGrp="1"/>
          </p:cNvSpPr>
          <p:nvPr>
            <p:ph type="title"/>
          </p:nvPr>
        </p:nvSpPr>
        <p:spPr>
          <a:xfrm>
            <a:off x="242163" y="446808"/>
            <a:ext cx="3430104" cy="1586995"/>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Group Time</a:t>
            </a:r>
            <a:br>
              <a:rPr lang="en-US" sz="4000" kern="1200" dirty="0">
                <a:solidFill>
                  <a:srgbClr val="FFFFFF"/>
                </a:solidFill>
                <a:latin typeface="+mj-lt"/>
                <a:ea typeface="+mj-ea"/>
                <a:cs typeface="+mj-cs"/>
              </a:rPr>
            </a:br>
            <a:r>
              <a:rPr lang="en-US" sz="3100" kern="1200" dirty="0">
                <a:solidFill>
                  <a:srgbClr val="FFFFFF"/>
                </a:solidFill>
                <a:latin typeface="+mj-lt"/>
                <a:ea typeface="+mj-ea"/>
                <a:cs typeface="+mj-cs"/>
              </a:rPr>
              <a:t>Christian Principle 4 Accountability</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846E4F61-D4A8-6842-83DD-F977D5F2E33A}"/>
              </a:ext>
            </a:extLst>
          </p:cNvPr>
          <p:cNvSpPr>
            <a:spLocks noGrp="1"/>
          </p:cNvSpPr>
          <p:nvPr>
            <p:ph idx="1"/>
          </p:nvPr>
        </p:nvSpPr>
        <p:spPr>
          <a:xfrm>
            <a:off x="354105" y="2512515"/>
            <a:ext cx="3206220" cy="3762158"/>
          </a:xfrm>
        </p:spPr>
        <p:txBody>
          <a:bodyPr vert="horz" lIns="91440" tIns="45720" rIns="91440" bIns="45720" rtlCol="0" anchor="b">
            <a:normAutofit/>
          </a:bodyPr>
          <a:lstStyle/>
          <a:p>
            <a:pPr marL="0" indent="0" algn="ctr">
              <a:buNone/>
            </a:pPr>
            <a:r>
              <a:rPr lang="en-US" sz="2400" dirty="0">
                <a:solidFill>
                  <a:srgbClr val="FFFFFF"/>
                </a:solidFill>
              </a:rPr>
              <a:t>What in the world is this parable about?</a:t>
            </a:r>
            <a:endParaRPr lang="en-US" sz="2400" kern="1200" dirty="0">
              <a:solidFill>
                <a:srgbClr val="FFFFFF"/>
              </a:solidFill>
              <a:latin typeface="+mn-lt"/>
              <a:ea typeface="+mn-ea"/>
              <a:cs typeface="+mn-cs"/>
            </a:endParaRPr>
          </a:p>
          <a:p>
            <a:pPr marL="0" indent="0" algn="ctr">
              <a:buNone/>
            </a:pPr>
            <a:endParaRPr lang="en-US" sz="800" dirty="0">
              <a:solidFill>
                <a:srgbClr val="FFFFFF"/>
              </a:solidFill>
            </a:endParaRPr>
          </a:p>
          <a:p>
            <a:pPr marL="0" indent="0" algn="ctr">
              <a:buNone/>
            </a:pPr>
            <a:endParaRPr lang="en-US" sz="800" kern="1200" dirty="0">
              <a:solidFill>
                <a:srgbClr val="FFFFFF"/>
              </a:solidFill>
              <a:latin typeface="+mn-lt"/>
              <a:ea typeface="+mn-ea"/>
              <a:cs typeface="+mn-cs"/>
            </a:endParaRPr>
          </a:p>
          <a:p>
            <a:pPr marL="0" indent="0" algn="ctr">
              <a:buNone/>
            </a:pPr>
            <a:r>
              <a:rPr lang="en-US" sz="2400" dirty="0">
                <a:solidFill>
                  <a:srgbClr val="FFFFFF"/>
                </a:solidFill>
              </a:rPr>
              <a:t>What is the Christian Principle here?</a:t>
            </a:r>
          </a:p>
          <a:p>
            <a:pPr marL="0" indent="0" algn="ctr">
              <a:buNone/>
            </a:pPr>
            <a:endParaRPr lang="en-US" sz="2400" kern="1200" dirty="0">
              <a:solidFill>
                <a:srgbClr val="FFFFFF"/>
              </a:solidFill>
              <a:latin typeface="+mn-lt"/>
              <a:ea typeface="+mn-ea"/>
              <a:cs typeface="+mn-cs"/>
            </a:endParaRPr>
          </a:p>
          <a:p>
            <a:pPr marL="0" indent="0" algn="ctr">
              <a:buNone/>
            </a:pPr>
            <a:r>
              <a:rPr lang="en-US" sz="2400" dirty="0">
                <a:solidFill>
                  <a:srgbClr val="FFFFFF"/>
                </a:solidFill>
              </a:rPr>
              <a:t>Please read to comment verse 10 </a:t>
            </a:r>
            <a:r>
              <a:rPr lang="en-US" sz="2400" dirty="0">
                <a:solidFill>
                  <a:srgbClr val="FFFFFF"/>
                </a:solidFill>
                <a:sym typeface="Wingdings" pitchFamily="2" charset="2"/>
              </a:rPr>
              <a:t> </a:t>
            </a:r>
            <a:endParaRPr lang="en-US" sz="2400" kern="1200" dirty="0">
              <a:solidFill>
                <a:srgbClr val="FFFFFF"/>
              </a:solidFill>
              <a:latin typeface="+mn-lt"/>
              <a:ea typeface="+mn-ea"/>
              <a:cs typeface="+mn-cs"/>
            </a:endParaRPr>
          </a:p>
        </p:txBody>
      </p:sp>
      <p:pic>
        <p:nvPicPr>
          <p:cNvPr id="4" name="Picture 3">
            <a:extLst>
              <a:ext uri="{FF2B5EF4-FFF2-40B4-BE49-F238E27FC236}">
                <a16:creationId xmlns:a16="http://schemas.microsoft.com/office/drawing/2014/main" id="{7C0615B8-7367-D144-925F-66D807CB4BF8}"/>
              </a:ext>
            </a:extLst>
          </p:cNvPr>
          <p:cNvPicPr>
            <a:picLocks noChangeAspect="1"/>
          </p:cNvPicPr>
          <p:nvPr/>
        </p:nvPicPr>
        <p:blipFill>
          <a:blip r:embed="rId2"/>
          <a:stretch>
            <a:fillRect/>
          </a:stretch>
        </p:blipFill>
        <p:spPr>
          <a:xfrm>
            <a:off x="5641643" y="446808"/>
            <a:ext cx="5019233" cy="4477944"/>
          </a:xfrm>
          <a:prstGeom prst="rect">
            <a:avLst/>
          </a:prstGeom>
        </p:spPr>
      </p:pic>
      <p:sp>
        <p:nvSpPr>
          <p:cNvPr id="5" name="TextBox 4">
            <a:extLst>
              <a:ext uri="{FF2B5EF4-FFF2-40B4-BE49-F238E27FC236}">
                <a16:creationId xmlns:a16="http://schemas.microsoft.com/office/drawing/2014/main" id="{D7EF65B5-1744-9843-9C67-8DF5A510B5E0}"/>
              </a:ext>
            </a:extLst>
          </p:cNvPr>
          <p:cNvSpPr txBox="1"/>
          <p:nvPr/>
        </p:nvSpPr>
        <p:spPr>
          <a:xfrm>
            <a:off x="4974086" y="5074344"/>
            <a:ext cx="6468271" cy="1200329"/>
          </a:xfrm>
          <a:prstGeom prst="rect">
            <a:avLst/>
          </a:prstGeom>
          <a:noFill/>
        </p:spPr>
        <p:txBody>
          <a:bodyPr wrap="square" rtlCol="0">
            <a:spAutoFit/>
          </a:bodyPr>
          <a:lstStyle/>
          <a:p>
            <a:r>
              <a:rPr lang="en-US" sz="2400" b="1" baseline="30000" dirty="0"/>
              <a:t>10 </a:t>
            </a:r>
            <a:r>
              <a:rPr lang="en-US" sz="2400" dirty="0"/>
              <a:t>“Whoever can be trusted with very little can also be trusted with much, and whoever is dishonest with very little will also be dishonest with much. </a:t>
            </a:r>
          </a:p>
        </p:txBody>
      </p:sp>
    </p:spTree>
    <p:extLst>
      <p:ext uri="{BB962C8B-B14F-4D97-AF65-F5344CB8AC3E}">
        <p14:creationId xmlns:p14="http://schemas.microsoft.com/office/powerpoint/2010/main" val="241537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C259F-57BA-EB42-95B2-311D5D8AE70E}"/>
              </a:ext>
            </a:extLst>
          </p:cNvPr>
          <p:cNvSpPr>
            <a:spLocks noGrp="1"/>
          </p:cNvSpPr>
          <p:nvPr>
            <p:ph type="title"/>
          </p:nvPr>
        </p:nvSpPr>
        <p:spPr>
          <a:xfrm>
            <a:off x="838200" y="585216"/>
            <a:ext cx="10515600" cy="1325563"/>
          </a:xfrm>
        </p:spPr>
        <p:txBody>
          <a:bodyPr>
            <a:normAutofit/>
          </a:bodyPr>
          <a:lstStyle/>
          <a:p>
            <a:pPr algn="ctr"/>
            <a:r>
              <a:rPr lang="en-US" dirty="0">
                <a:solidFill>
                  <a:schemeClr val="bg1"/>
                </a:solidFill>
              </a:rPr>
              <a:t>Borrowing and Debt = Plastic Surgery </a:t>
            </a:r>
          </a:p>
        </p:txBody>
      </p:sp>
      <p:pic>
        <p:nvPicPr>
          <p:cNvPr id="4" name="Picture 3">
            <a:extLst>
              <a:ext uri="{FF2B5EF4-FFF2-40B4-BE49-F238E27FC236}">
                <a16:creationId xmlns:a16="http://schemas.microsoft.com/office/drawing/2014/main" id="{B2372A55-B07F-BC4B-B05F-52DAF00F2332}"/>
              </a:ext>
            </a:extLst>
          </p:cNvPr>
          <p:cNvPicPr>
            <a:picLocks noChangeAspect="1"/>
          </p:cNvPicPr>
          <p:nvPr/>
        </p:nvPicPr>
        <p:blipFill rotWithShape="1">
          <a:blip r:embed="rId2"/>
          <a:srcRect t="8173" r="-1" b="3628"/>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5782E962-C519-4E43-8E2F-13C39BD9ABF4}"/>
              </a:ext>
            </a:extLst>
          </p:cNvPr>
          <p:cNvSpPr>
            <a:spLocks noGrp="1"/>
          </p:cNvSpPr>
          <p:nvPr>
            <p:ph idx="1"/>
          </p:nvPr>
        </p:nvSpPr>
        <p:spPr>
          <a:xfrm>
            <a:off x="7546848" y="2516777"/>
            <a:ext cx="3803904" cy="3993752"/>
          </a:xfrm>
        </p:spPr>
        <p:txBody>
          <a:bodyPr anchor="ctr">
            <a:normAutofit lnSpcReduction="10000"/>
          </a:bodyPr>
          <a:lstStyle/>
          <a:p>
            <a:pPr marL="0" indent="0">
              <a:lnSpc>
                <a:spcPct val="100000"/>
              </a:lnSpc>
              <a:spcBef>
                <a:spcPts val="0"/>
              </a:spcBef>
              <a:buNone/>
            </a:pPr>
            <a:r>
              <a:rPr lang="en-US" sz="2400" dirty="0"/>
              <a:t>Proverbs 22</a:t>
            </a:r>
          </a:p>
          <a:p>
            <a:pPr marL="0" indent="0">
              <a:lnSpc>
                <a:spcPct val="100000"/>
              </a:lnSpc>
              <a:spcBef>
                <a:spcPts val="0"/>
              </a:spcBef>
              <a:buNone/>
            </a:pPr>
            <a:endParaRPr lang="en-US" sz="1000" dirty="0"/>
          </a:p>
          <a:p>
            <a:pPr marL="0" indent="0">
              <a:lnSpc>
                <a:spcPct val="100000"/>
              </a:lnSpc>
              <a:spcBef>
                <a:spcPts val="0"/>
              </a:spcBef>
              <a:buNone/>
            </a:pPr>
            <a:r>
              <a:rPr lang="en-US" sz="2400" dirty="0"/>
              <a:t>7</a:t>
            </a:r>
            <a:r>
              <a:rPr lang="en-US" sz="2400" b="1" baseline="30000" dirty="0"/>
              <a:t>  </a:t>
            </a:r>
            <a:r>
              <a:rPr lang="en-US" sz="2400" dirty="0"/>
              <a:t>The rich rule over the poor, and the borrower is slave to the lender. </a:t>
            </a:r>
          </a:p>
          <a:p>
            <a:pPr marL="0" indent="0">
              <a:lnSpc>
                <a:spcPct val="100000"/>
              </a:lnSpc>
              <a:spcBef>
                <a:spcPts val="0"/>
              </a:spcBef>
              <a:buNone/>
            </a:pPr>
            <a:endParaRPr lang="en-US" sz="1000" dirty="0"/>
          </a:p>
          <a:p>
            <a:pPr marL="0" indent="0">
              <a:lnSpc>
                <a:spcPct val="100000"/>
              </a:lnSpc>
              <a:spcBef>
                <a:spcPts val="0"/>
              </a:spcBef>
              <a:buNone/>
            </a:pPr>
            <a:r>
              <a:rPr lang="en-US" sz="2400" dirty="0"/>
              <a:t>26</a:t>
            </a:r>
            <a:r>
              <a:rPr lang="en-US" sz="2400" b="1" baseline="30000" dirty="0"/>
              <a:t>  </a:t>
            </a:r>
            <a:r>
              <a:rPr lang="en-US" sz="2400" dirty="0"/>
              <a:t>Do not be one who shakes hands in pledge or puts up security for debts;</a:t>
            </a:r>
          </a:p>
          <a:p>
            <a:pPr marL="0" indent="0">
              <a:lnSpc>
                <a:spcPct val="100000"/>
              </a:lnSpc>
              <a:spcBef>
                <a:spcPts val="0"/>
              </a:spcBef>
              <a:buNone/>
            </a:pPr>
            <a:endParaRPr lang="en-US" sz="1000" dirty="0"/>
          </a:p>
          <a:p>
            <a:pPr marL="0" indent="0">
              <a:lnSpc>
                <a:spcPct val="100000"/>
              </a:lnSpc>
              <a:spcBef>
                <a:spcPts val="0"/>
              </a:spcBef>
              <a:buNone/>
            </a:pPr>
            <a:r>
              <a:rPr lang="en-US" sz="2400" dirty="0"/>
              <a:t>27  if you lack the means to pay, your very bed will be snatched from under you.</a:t>
            </a:r>
          </a:p>
        </p:txBody>
      </p:sp>
    </p:spTree>
    <p:extLst>
      <p:ext uri="{BB962C8B-B14F-4D97-AF65-F5344CB8AC3E}">
        <p14:creationId xmlns:p14="http://schemas.microsoft.com/office/powerpoint/2010/main" val="3462470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1F450D-D5B2-E745-B4D8-90431385299B}"/>
              </a:ext>
            </a:extLst>
          </p:cNvPr>
          <p:cNvSpPr>
            <a:spLocks noGrp="1"/>
          </p:cNvSpPr>
          <p:nvPr>
            <p:ph type="title"/>
          </p:nvPr>
        </p:nvSpPr>
        <p:spPr>
          <a:xfrm>
            <a:off x="242163" y="446808"/>
            <a:ext cx="3430104" cy="1586995"/>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Group Time</a:t>
            </a:r>
            <a:br>
              <a:rPr lang="en-US" sz="4000" kern="1200" dirty="0">
                <a:solidFill>
                  <a:srgbClr val="FFFFFF"/>
                </a:solidFill>
                <a:latin typeface="+mj-lt"/>
                <a:ea typeface="+mj-ea"/>
                <a:cs typeface="+mj-cs"/>
              </a:rPr>
            </a:br>
            <a:r>
              <a:rPr lang="en-US" sz="3100" kern="1200" dirty="0">
                <a:solidFill>
                  <a:srgbClr val="FFFFFF"/>
                </a:solidFill>
                <a:latin typeface="+mj-lt"/>
                <a:ea typeface="+mj-ea"/>
                <a:cs typeface="+mj-cs"/>
              </a:rPr>
              <a:t>Christian Principle 5 Debt Freedom</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846E4F61-D4A8-6842-83DD-F977D5F2E33A}"/>
              </a:ext>
            </a:extLst>
          </p:cNvPr>
          <p:cNvSpPr>
            <a:spLocks noGrp="1"/>
          </p:cNvSpPr>
          <p:nvPr>
            <p:ph idx="1"/>
          </p:nvPr>
        </p:nvSpPr>
        <p:spPr>
          <a:xfrm>
            <a:off x="354105" y="2998696"/>
            <a:ext cx="3206220" cy="878425"/>
          </a:xfrm>
        </p:spPr>
        <p:txBody>
          <a:bodyPr vert="horz" lIns="91440" tIns="45720" rIns="91440" bIns="45720" rtlCol="0" anchor="b">
            <a:normAutofit/>
          </a:bodyPr>
          <a:lstStyle/>
          <a:p>
            <a:pPr marL="0" indent="0" algn="ctr">
              <a:buNone/>
            </a:pPr>
            <a:r>
              <a:rPr lang="en-US" sz="2400" dirty="0">
                <a:solidFill>
                  <a:srgbClr val="FFFFFF"/>
                </a:solidFill>
              </a:rPr>
              <a:t>Why is becoming debt free important?</a:t>
            </a:r>
            <a:endParaRPr lang="en-US" sz="2400" kern="1200" dirty="0">
              <a:solidFill>
                <a:srgbClr val="FFFFFF"/>
              </a:solidFill>
              <a:latin typeface="+mn-lt"/>
              <a:ea typeface="+mn-ea"/>
              <a:cs typeface="+mn-cs"/>
            </a:endParaRPr>
          </a:p>
        </p:txBody>
      </p:sp>
      <p:pic>
        <p:nvPicPr>
          <p:cNvPr id="4" name="Picture 3">
            <a:extLst>
              <a:ext uri="{FF2B5EF4-FFF2-40B4-BE49-F238E27FC236}">
                <a16:creationId xmlns:a16="http://schemas.microsoft.com/office/drawing/2014/main" id="{7C0615B8-7367-D144-925F-66D807CB4BF8}"/>
              </a:ext>
            </a:extLst>
          </p:cNvPr>
          <p:cNvPicPr>
            <a:picLocks noChangeAspect="1"/>
          </p:cNvPicPr>
          <p:nvPr/>
        </p:nvPicPr>
        <p:blipFill>
          <a:blip r:embed="rId2"/>
          <a:stretch>
            <a:fillRect/>
          </a:stretch>
        </p:blipFill>
        <p:spPr>
          <a:xfrm>
            <a:off x="5538545" y="1189813"/>
            <a:ext cx="5019233" cy="4477944"/>
          </a:xfrm>
          <a:prstGeom prst="rect">
            <a:avLst/>
          </a:prstGeom>
        </p:spPr>
      </p:pic>
    </p:spTree>
    <p:extLst>
      <p:ext uri="{BB962C8B-B14F-4D97-AF65-F5344CB8AC3E}">
        <p14:creationId xmlns:p14="http://schemas.microsoft.com/office/powerpoint/2010/main" val="380748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050DE-E9ED-584C-BB18-265D180949EB}"/>
              </a:ext>
            </a:extLst>
          </p:cNvPr>
          <p:cNvSpPr>
            <a:spLocks noGrp="1"/>
          </p:cNvSpPr>
          <p:nvPr>
            <p:ph type="title"/>
          </p:nvPr>
        </p:nvSpPr>
        <p:spPr>
          <a:xfrm>
            <a:off x="617838" y="473410"/>
            <a:ext cx="6030521" cy="1227967"/>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USA in Bible Prophecy </a:t>
            </a:r>
            <a:r>
              <a:rPr lang="en-US" sz="3100" kern="1200" dirty="0">
                <a:solidFill>
                  <a:schemeClr val="tx1"/>
                </a:solidFill>
                <a:latin typeface="+mj-lt"/>
                <a:ea typeface="+mj-ea"/>
                <a:cs typeface="+mj-cs"/>
              </a:rPr>
              <a:t>Revelation 13 – the dependency</a:t>
            </a:r>
            <a:endParaRPr lang="en-US" sz="36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994ED285-C336-8D48-94B3-AA8D15DD4B75}"/>
              </a:ext>
            </a:extLst>
          </p:cNvPr>
          <p:cNvSpPr txBox="1"/>
          <p:nvPr/>
        </p:nvSpPr>
        <p:spPr>
          <a:xfrm>
            <a:off x="486078" y="2016620"/>
            <a:ext cx="6030522" cy="3753986"/>
          </a:xfrm>
        </p:spPr>
        <p:txBody>
          <a:bodyPr vert="horz" lIns="91440" tIns="45720" rIns="91440" bIns="45720" rtlCol="0" anchor="t">
            <a:normAutofit/>
          </a:bodyPr>
          <a:lstStyle/>
          <a:p>
            <a:pPr>
              <a:lnSpc>
                <a:spcPct val="90000"/>
              </a:lnSpc>
              <a:spcAft>
                <a:spcPts val="600"/>
              </a:spcAft>
            </a:pPr>
            <a:r>
              <a:rPr lang="en-US" sz="2400" b="1" baseline="30000" dirty="0"/>
              <a:t>11 </a:t>
            </a:r>
            <a:r>
              <a:rPr lang="en-US" sz="2400" dirty="0"/>
              <a:t>Then I saw a second beast, coming out of the earth. It had two horns like a lamb, but it spoke like a dragon.  </a:t>
            </a:r>
          </a:p>
          <a:p>
            <a:pPr>
              <a:lnSpc>
                <a:spcPct val="90000"/>
              </a:lnSpc>
              <a:spcAft>
                <a:spcPts val="600"/>
              </a:spcAft>
            </a:pPr>
            <a:endParaRPr lang="en-US" sz="1000" b="1" baseline="30000" dirty="0"/>
          </a:p>
          <a:p>
            <a:pPr>
              <a:lnSpc>
                <a:spcPct val="90000"/>
              </a:lnSpc>
              <a:spcAft>
                <a:spcPts val="600"/>
              </a:spcAft>
            </a:pPr>
            <a:r>
              <a:rPr lang="en-US" sz="2400" b="1" baseline="30000" dirty="0"/>
              <a:t>16 </a:t>
            </a:r>
            <a:r>
              <a:rPr lang="en-US" sz="2400" dirty="0"/>
              <a:t>It also forced all people, great and small, rich and poor, free and slave, to receive a mark on their right hands or on their foreheads,</a:t>
            </a:r>
          </a:p>
          <a:p>
            <a:pPr>
              <a:lnSpc>
                <a:spcPct val="90000"/>
              </a:lnSpc>
              <a:spcAft>
                <a:spcPts val="600"/>
              </a:spcAft>
            </a:pPr>
            <a:endParaRPr lang="en-US" sz="1000" dirty="0"/>
          </a:p>
          <a:p>
            <a:pPr>
              <a:lnSpc>
                <a:spcPct val="90000"/>
              </a:lnSpc>
              <a:spcAft>
                <a:spcPts val="600"/>
              </a:spcAft>
            </a:pPr>
            <a:r>
              <a:rPr lang="en-US" sz="2400" b="1" baseline="30000" dirty="0"/>
              <a:t>17 </a:t>
            </a:r>
            <a:r>
              <a:rPr lang="en-US" sz="2400" dirty="0"/>
              <a:t>so that they could </a:t>
            </a:r>
            <a:r>
              <a:rPr lang="en-US" sz="2400" i="1" u="sng" dirty="0"/>
              <a:t>not buy or sell unless </a:t>
            </a:r>
            <a:r>
              <a:rPr lang="en-US" sz="2400" dirty="0"/>
              <a:t>they had the mark, which is the name of the beast or the number of its name.</a:t>
            </a:r>
          </a:p>
        </p:txBody>
      </p:sp>
      <p:pic>
        <p:nvPicPr>
          <p:cNvPr id="4" name="Content Placeholder 3" descr="Text&#10;&#10;Description automatically generated with medium confidence">
            <a:extLst>
              <a:ext uri="{FF2B5EF4-FFF2-40B4-BE49-F238E27FC236}">
                <a16:creationId xmlns:a16="http://schemas.microsoft.com/office/drawing/2014/main" id="{695EC510-0E57-404A-84CE-554AC1E590F7}"/>
              </a:ext>
            </a:extLst>
          </p:cNvPr>
          <p:cNvPicPr>
            <a:picLocks noGrp="1" noChangeAspect="1"/>
          </p:cNvPicPr>
          <p:nvPr>
            <p:ph idx="1"/>
          </p:nvPr>
        </p:nvPicPr>
        <p:blipFill>
          <a:blip r:embed="rId2"/>
          <a:stretch>
            <a:fillRect/>
          </a:stretch>
        </p:blipFill>
        <p:spPr>
          <a:xfrm>
            <a:off x="6516600" y="489118"/>
            <a:ext cx="5192706" cy="5466007"/>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85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65CBD-DC2E-2347-B4C7-587168406A60}"/>
              </a:ext>
            </a:extLst>
          </p:cNvPr>
          <p:cNvSpPr>
            <a:spLocks noGrp="1"/>
          </p:cNvSpPr>
          <p:nvPr>
            <p:ph type="title"/>
          </p:nvPr>
        </p:nvSpPr>
        <p:spPr>
          <a:xfrm>
            <a:off x="630936" y="649224"/>
            <a:ext cx="4818888" cy="1472184"/>
          </a:xfrm>
        </p:spPr>
        <p:txBody>
          <a:bodyPr anchor="b">
            <a:normAutofit/>
          </a:bodyPr>
          <a:lstStyle/>
          <a:p>
            <a:pPr algn="ctr"/>
            <a:r>
              <a:rPr lang="en-US" sz="3800" dirty="0"/>
              <a:t>The Southern Influence  Free Market System</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284FAA-6131-714E-9C8A-3E808ED8BCF3}"/>
              </a:ext>
            </a:extLst>
          </p:cNvPr>
          <p:cNvSpPr>
            <a:spLocks noGrp="1"/>
          </p:cNvSpPr>
          <p:nvPr>
            <p:ph idx="1"/>
          </p:nvPr>
        </p:nvSpPr>
        <p:spPr>
          <a:xfrm>
            <a:off x="543697" y="2649228"/>
            <a:ext cx="5140905" cy="3814530"/>
          </a:xfrm>
        </p:spPr>
        <p:txBody>
          <a:bodyPr anchor="t">
            <a:normAutofit fontScale="92500" lnSpcReduction="10000"/>
          </a:bodyPr>
          <a:lstStyle/>
          <a:p>
            <a:pPr marL="0" indent="0">
              <a:buNone/>
            </a:pPr>
            <a:r>
              <a:rPr lang="en-US" sz="2600" dirty="0"/>
              <a:t>In 1607, after founding Jamestown only 38 of the 104 settlers survived due to famine. </a:t>
            </a:r>
          </a:p>
          <a:p>
            <a:pPr marL="0" indent="0">
              <a:buNone/>
            </a:pPr>
            <a:endParaRPr lang="en-US" sz="800" dirty="0"/>
          </a:p>
          <a:p>
            <a:pPr marL="0" indent="0">
              <a:buNone/>
            </a:pPr>
            <a:r>
              <a:rPr lang="en-US" sz="2600" dirty="0"/>
              <a:t>In 1609, the Virginia Company sent 500  settlers to Virginia. After 6 months, 440 were dead by starvation and disease.</a:t>
            </a:r>
          </a:p>
          <a:p>
            <a:pPr marL="0" indent="0">
              <a:buNone/>
            </a:pPr>
            <a:endParaRPr lang="en-US" sz="800" dirty="0"/>
          </a:p>
          <a:p>
            <a:pPr marL="0" indent="0">
              <a:buNone/>
            </a:pPr>
            <a:r>
              <a:rPr lang="en-US" sz="2600" dirty="0"/>
              <a:t>In 1611, a new governor was sent from England, and he quickly realized that the problem was the colony’s system of communal ownership – socialism.</a:t>
            </a:r>
          </a:p>
        </p:txBody>
      </p:sp>
      <p:pic>
        <p:nvPicPr>
          <p:cNvPr id="4" name="Picture 3">
            <a:extLst>
              <a:ext uri="{FF2B5EF4-FFF2-40B4-BE49-F238E27FC236}">
                <a16:creationId xmlns:a16="http://schemas.microsoft.com/office/drawing/2014/main" id="{B41C3A14-4418-714E-B6E2-CC6FD9B0EC94}"/>
              </a:ext>
            </a:extLst>
          </p:cNvPr>
          <p:cNvPicPr>
            <a:picLocks noChangeAspect="1"/>
          </p:cNvPicPr>
          <p:nvPr/>
        </p:nvPicPr>
        <p:blipFill>
          <a:blip r:embed="rId2"/>
          <a:stretch>
            <a:fillRect/>
          </a:stretch>
        </p:blipFill>
        <p:spPr>
          <a:xfrm>
            <a:off x="6099048" y="726811"/>
            <a:ext cx="5458968" cy="5404378"/>
          </a:xfrm>
          <a:prstGeom prst="rect">
            <a:avLst/>
          </a:prstGeom>
        </p:spPr>
      </p:pic>
    </p:spTree>
    <p:extLst>
      <p:ext uri="{BB962C8B-B14F-4D97-AF65-F5344CB8AC3E}">
        <p14:creationId xmlns:p14="http://schemas.microsoft.com/office/powerpoint/2010/main" val="63481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65CBD-DC2E-2347-B4C7-587168406A60}"/>
              </a:ext>
            </a:extLst>
          </p:cNvPr>
          <p:cNvSpPr>
            <a:spLocks noGrp="1"/>
          </p:cNvSpPr>
          <p:nvPr>
            <p:ph type="title"/>
          </p:nvPr>
        </p:nvSpPr>
        <p:spPr>
          <a:xfrm>
            <a:off x="630936" y="649224"/>
            <a:ext cx="4818888" cy="1472184"/>
          </a:xfrm>
        </p:spPr>
        <p:txBody>
          <a:bodyPr anchor="b">
            <a:normAutofit/>
          </a:bodyPr>
          <a:lstStyle/>
          <a:p>
            <a:pPr algn="ctr"/>
            <a:r>
              <a:rPr lang="en-US" sz="3800" dirty="0"/>
              <a:t>The Southern Influence  Free Market System</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284FAA-6131-714E-9C8A-3E808ED8BCF3}"/>
              </a:ext>
            </a:extLst>
          </p:cNvPr>
          <p:cNvSpPr>
            <a:spLocks noGrp="1"/>
          </p:cNvSpPr>
          <p:nvPr>
            <p:ph idx="1"/>
          </p:nvPr>
        </p:nvSpPr>
        <p:spPr>
          <a:xfrm>
            <a:off x="543697" y="2649228"/>
            <a:ext cx="5140905" cy="3863276"/>
          </a:xfrm>
        </p:spPr>
        <p:txBody>
          <a:bodyPr anchor="t">
            <a:normAutofit fontScale="92500" lnSpcReduction="20000"/>
          </a:bodyPr>
          <a:lstStyle/>
          <a:p>
            <a:pPr marL="0" indent="0">
              <a:lnSpc>
                <a:spcPct val="110000"/>
              </a:lnSpc>
              <a:spcBef>
                <a:spcPts val="0"/>
              </a:spcBef>
              <a:buNone/>
            </a:pPr>
            <a:r>
              <a:rPr lang="en-US" sz="2600" dirty="0"/>
              <a:t>A free-market system was put in place with private property ownership &amp; privileges. People good sell and trade from their labor, and the famine ended. </a:t>
            </a:r>
          </a:p>
          <a:p>
            <a:pPr marL="0" indent="0">
              <a:lnSpc>
                <a:spcPct val="110000"/>
              </a:lnSpc>
              <a:spcBef>
                <a:spcPts val="0"/>
              </a:spcBef>
              <a:buNone/>
            </a:pPr>
            <a:endParaRPr lang="en-US" sz="1300" dirty="0"/>
          </a:p>
          <a:p>
            <a:pPr marL="0" indent="0">
              <a:lnSpc>
                <a:spcPct val="110000"/>
              </a:lnSpc>
              <a:spcBef>
                <a:spcPts val="0"/>
              </a:spcBef>
              <a:buNone/>
            </a:pPr>
            <a:r>
              <a:rPr lang="en-US" sz="2600" dirty="0"/>
              <a:t>This new system or philosophy (free market) is based on the principle of Scripture.</a:t>
            </a:r>
            <a:endParaRPr lang="en-US" sz="800" i="1" dirty="0"/>
          </a:p>
          <a:p>
            <a:pPr marL="0" indent="0">
              <a:buNone/>
            </a:pPr>
            <a:endParaRPr lang="en-US" sz="1300" i="1" dirty="0"/>
          </a:p>
          <a:p>
            <a:pPr marL="0" indent="0">
              <a:buNone/>
            </a:pPr>
            <a:r>
              <a:rPr lang="en-US" sz="2400" i="1" dirty="0"/>
              <a:t>2 Thess. 3:10 For even when we were with you, we gave you this rule: "If a man will not work, he shall not eat." (NIV)</a:t>
            </a:r>
            <a:endParaRPr lang="en-US" sz="2400" dirty="0"/>
          </a:p>
        </p:txBody>
      </p:sp>
      <p:pic>
        <p:nvPicPr>
          <p:cNvPr id="4" name="Picture 3">
            <a:extLst>
              <a:ext uri="{FF2B5EF4-FFF2-40B4-BE49-F238E27FC236}">
                <a16:creationId xmlns:a16="http://schemas.microsoft.com/office/drawing/2014/main" id="{B41C3A14-4418-714E-B6E2-CC6FD9B0EC94}"/>
              </a:ext>
            </a:extLst>
          </p:cNvPr>
          <p:cNvPicPr>
            <a:picLocks noChangeAspect="1"/>
          </p:cNvPicPr>
          <p:nvPr/>
        </p:nvPicPr>
        <p:blipFill>
          <a:blip r:embed="rId2"/>
          <a:stretch>
            <a:fillRect/>
          </a:stretch>
        </p:blipFill>
        <p:spPr>
          <a:xfrm>
            <a:off x="6099048" y="726811"/>
            <a:ext cx="5458968" cy="5404378"/>
          </a:xfrm>
          <a:prstGeom prst="rect">
            <a:avLst/>
          </a:prstGeom>
        </p:spPr>
      </p:pic>
    </p:spTree>
    <p:extLst>
      <p:ext uri="{BB962C8B-B14F-4D97-AF65-F5344CB8AC3E}">
        <p14:creationId xmlns:p14="http://schemas.microsoft.com/office/powerpoint/2010/main" val="400482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E5C3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299FD5-24A4-F54F-B4AA-D79EACC8D754}"/>
              </a:ext>
            </a:extLst>
          </p:cNvPr>
          <p:cNvSpPr>
            <a:spLocks noGrp="1"/>
          </p:cNvSpPr>
          <p:nvPr>
            <p:ph type="title"/>
          </p:nvPr>
        </p:nvSpPr>
        <p:spPr>
          <a:xfrm>
            <a:off x="524256" y="4767072"/>
            <a:ext cx="6594189" cy="1625210"/>
          </a:xfrm>
        </p:spPr>
        <p:txBody>
          <a:bodyPr>
            <a:normAutofit/>
          </a:bodyPr>
          <a:lstStyle/>
          <a:p>
            <a:r>
              <a:rPr lang="en-US" sz="3600" b="1" dirty="0">
                <a:solidFill>
                  <a:srgbClr val="FFFFFF"/>
                </a:solidFill>
              </a:rPr>
              <a:t>The Parables of the Hidden Treasure and the Pearl</a:t>
            </a:r>
            <a:br>
              <a:rPr lang="en-US" sz="3600" b="1" dirty="0">
                <a:solidFill>
                  <a:srgbClr val="FFFFFF"/>
                </a:solidFill>
              </a:rPr>
            </a:br>
            <a:r>
              <a:rPr lang="en-US" sz="3600" b="1" dirty="0">
                <a:solidFill>
                  <a:srgbClr val="FFFFFF"/>
                </a:solidFill>
              </a:rPr>
              <a:t>Matthew 13: 44-46</a:t>
            </a:r>
            <a:endParaRPr lang="en-US" sz="3600" dirty="0">
              <a:solidFill>
                <a:srgbClr val="FFFFFF"/>
              </a:solidFill>
            </a:endParaRPr>
          </a:p>
        </p:txBody>
      </p:sp>
      <p:pic>
        <p:nvPicPr>
          <p:cNvPr id="4" name="Picture 3" descr="A group of people sitting in a circle&#10;&#10;Description automatically generated with low confidence">
            <a:extLst>
              <a:ext uri="{FF2B5EF4-FFF2-40B4-BE49-F238E27FC236}">
                <a16:creationId xmlns:a16="http://schemas.microsoft.com/office/drawing/2014/main" id="{FD21B7D0-D50E-3544-86FC-237D5D725CC0}"/>
              </a:ext>
            </a:extLst>
          </p:cNvPr>
          <p:cNvPicPr>
            <a:picLocks noChangeAspect="1"/>
          </p:cNvPicPr>
          <p:nvPr/>
        </p:nvPicPr>
        <p:blipFill rotWithShape="1">
          <a:blip r:embed="rId2"/>
          <a:srcRect r="-1" b="15773"/>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E89AA7A-D509-2340-A673-B141F5AFD37A}"/>
              </a:ext>
            </a:extLst>
          </p:cNvPr>
          <p:cNvSpPr>
            <a:spLocks noGrp="1"/>
          </p:cNvSpPr>
          <p:nvPr>
            <p:ph idx="1"/>
          </p:nvPr>
        </p:nvSpPr>
        <p:spPr>
          <a:xfrm>
            <a:off x="7877909" y="590842"/>
            <a:ext cx="3789836" cy="5801439"/>
          </a:xfrm>
        </p:spPr>
        <p:txBody>
          <a:bodyPr anchor="ctr">
            <a:normAutofit/>
          </a:bodyPr>
          <a:lstStyle/>
          <a:p>
            <a:pPr marL="0" indent="0">
              <a:buNone/>
            </a:pPr>
            <a:r>
              <a:rPr lang="en-US" sz="2400" b="1" baseline="30000" dirty="0">
                <a:solidFill>
                  <a:srgbClr val="FFFFFF"/>
                </a:solidFill>
              </a:rPr>
              <a:t>44 </a:t>
            </a:r>
            <a:r>
              <a:rPr lang="en-US" sz="2400" dirty="0">
                <a:solidFill>
                  <a:srgbClr val="FFFFFF"/>
                </a:solidFill>
              </a:rPr>
              <a:t>“The kingdom of heaven is like treasure hidden in a field. When a man found it, he hid it again, and then in his joy went and sold all he had and bought that field.</a:t>
            </a:r>
          </a:p>
          <a:p>
            <a:pPr marL="0" indent="0">
              <a:buNone/>
            </a:pPr>
            <a:endParaRPr lang="en-US" sz="800" dirty="0">
              <a:solidFill>
                <a:srgbClr val="FFFFFF"/>
              </a:solidFill>
            </a:endParaRPr>
          </a:p>
          <a:p>
            <a:pPr marL="0" indent="0">
              <a:buNone/>
            </a:pPr>
            <a:r>
              <a:rPr lang="en-US" sz="2400" b="1" baseline="30000" dirty="0">
                <a:solidFill>
                  <a:srgbClr val="FFFFFF"/>
                </a:solidFill>
              </a:rPr>
              <a:t>45 </a:t>
            </a:r>
            <a:r>
              <a:rPr lang="en-US" sz="2400" dirty="0">
                <a:solidFill>
                  <a:srgbClr val="FFFFFF"/>
                </a:solidFill>
              </a:rPr>
              <a:t>“Again, the kingdom of heaven is like a merchant looking for fine pearls. </a:t>
            </a:r>
          </a:p>
          <a:p>
            <a:pPr marL="0" indent="0">
              <a:buNone/>
            </a:pPr>
            <a:endParaRPr lang="en-US" sz="800" dirty="0">
              <a:solidFill>
                <a:srgbClr val="FFFFFF"/>
              </a:solidFill>
            </a:endParaRPr>
          </a:p>
          <a:p>
            <a:pPr marL="0" indent="0">
              <a:buNone/>
            </a:pPr>
            <a:r>
              <a:rPr lang="en-US" sz="2400" b="1" baseline="30000" dirty="0">
                <a:solidFill>
                  <a:srgbClr val="FFFFFF"/>
                </a:solidFill>
              </a:rPr>
              <a:t>46 </a:t>
            </a:r>
            <a:r>
              <a:rPr lang="en-US" sz="2400" dirty="0">
                <a:solidFill>
                  <a:srgbClr val="FFFFFF"/>
                </a:solidFill>
              </a:rPr>
              <a:t>When he found one of great value, he went away and sold everything he had and bought it.</a:t>
            </a:r>
          </a:p>
        </p:txBody>
      </p:sp>
    </p:spTree>
    <p:extLst>
      <p:ext uri="{BB962C8B-B14F-4D97-AF65-F5344CB8AC3E}">
        <p14:creationId xmlns:p14="http://schemas.microsoft.com/office/powerpoint/2010/main" val="3276431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65CBD-DC2E-2347-B4C7-587168406A60}"/>
              </a:ext>
            </a:extLst>
          </p:cNvPr>
          <p:cNvSpPr>
            <a:spLocks noGrp="1"/>
          </p:cNvSpPr>
          <p:nvPr>
            <p:ph type="title"/>
          </p:nvPr>
        </p:nvSpPr>
        <p:spPr>
          <a:xfrm>
            <a:off x="630936" y="740796"/>
            <a:ext cx="4818888" cy="1138566"/>
          </a:xfrm>
        </p:spPr>
        <p:txBody>
          <a:bodyPr anchor="b">
            <a:normAutofit fontScale="90000"/>
          </a:bodyPr>
          <a:lstStyle/>
          <a:p>
            <a:pPr algn="ctr"/>
            <a:r>
              <a:rPr lang="en-US" sz="4000" dirty="0"/>
              <a:t>The Northern Influence</a:t>
            </a:r>
            <a:br>
              <a:rPr lang="en-US" sz="4000" dirty="0"/>
            </a:br>
            <a:r>
              <a:rPr lang="en-US" sz="3800" dirty="0"/>
              <a:t>Tri-form of  Government</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284FAA-6131-714E-9C8A-3E808ED8BCF3}"/>
              </a:ext>
            </a:extLst>
          </p:cNvPr>
          <p:cNvSpPr>
            <a:spLocks noGrp="1"/>
          </p:cNvSpPr>
          <p:nvPr>
            <p:ph idx="1"/>
          </p:nvPr>
        </p:nvSpPr>
        <p:spPr>
          <a:xfrm>
            <a:off x="410491" y="2532888"/>
            <a:ext cx="5458968" cy="4090594"/>
          </a:xfrm>
        </p:spPr>
        <p:txBody>
          <a:bodyPr anchor="t">
            <a:normAutofit fontScale="55000" lnSpcReduction="20000"/>
          </a:bodyPr>
          <a:lstStyle/>
          <a:p>
            <a:pPr marL="0" indent="0">
              <a:lnSpc>
                <a:spcPct val="120000"/>
              </a:lnSpc>
              <a:buNone/>
            </a:pPr>
            <a:r>
              <a:rPr lang="en-US" sz="3400" dirty="0"/>
              <a:t>Christians introduced a tri-form of government from book of Isaiah 33:22</a:t>
            </a:r>
            <a:endParaRPr lang="en-US" sz="900" dirty="0"/>
          </a:p>
          <a:p>
            <a:pPr marL="0" indent="0">
              <a:lnSpc>
                <a:spcPct val="120000"/>
              </a:lnSpc>
              <a:buNone/>
            </a:pPr>
            <a:r>
              <a:rPr lang="en-US" sz="3400" dirty="0"/>
              <a:t>“For the LORD is our </a:t>
            </a:r>
            <a:r>
              <a:rPr lang="en-US" sz="3400" i="1" u="sng" dirty="0"/>
              <a:t>judge</a:t>
            </a:r>
            <a:r>
              <a:rPr lang="en-US" sz="3400" dirty="0"/>
              <a:t>, the LORD is our </a:t>
            </a:r>
            <a:r>
              <a:rPr lang="en-US" sz="3400" i="1" u="sng" dirty="0"/>
              <a:t>lawgiver,</a:t>
            </a:r>
            <a:r>
              <a:rPr lang="en-US" sz="3400" dirty="0"/>
              <a:t> the LORD is our </a:t>
            </a:r>
            <a:r>
              <a:rPr lang="en-US" sz="3400" i="1" u="sng" dirty="0"/>
              <a:t>king</a:t>
            </a:r>
            <a:r>
              <a:rPr lang="en-US" sz="3400" dirty="0"/>
              <a:t>; it is he who will save us.” (NIV)</a:t>
            </a:r>
          </a:p>
          <a:p>
            <a:pPr marL="0" indent="0">
              <a:buNone/>
            </a:pPr>
            <a:endParaRPr lang="en-US" sz="900" dirty="0"/>
          </a:p>
          <a:p>
            <a:pPr marL="0" indent="0">
              <a:buNone/>
            </a:pPr>
            <a:r>
              <a:rPr lang="en-US" sz="3600" dirty="0"/>
              <a:t>Today we have the three branches of government.</a:t>
            </a:r>
          </a:p>
          <a:p>
            <a:pPr lvl="0"/>
            <a:r>
              <a:rPr lang="en-US" sz="3600" dirty="0"/>
              <a:t>Judge (Judicial Branch) - Courts are to judge fairly</a:t>
            </a:r>
          </a:p>
          <a:p>
            <a:pPr lvl="0"/>
            <a:r>
              <a:rPr lang="en-US" sz="3600" dirty="0"/>
              <a:t>Lawgivers (Legislative Branch) - House of Representatives and Senators are to formulate legislative laws that benefit our people.</a:t>
            </a:r>
          </a:p>
          <a:p>
            <a:pPr lvl="0"/>
            <a:r>
              <a:rPr lang="en-US" sz="3600" dirty="0"/>
              <a:t>King (Governing Branch) President, governors, mayors, etc. are to govern.</a:t>
            </a:r>
          </a:p>
        </p:txBody>
      </p:sp>
      <p:pic>
        <p:nvPicPr>
          <p:cNvPr id="4" name="Picture 3">
            <a:extLst>
              <a:ext uri="{FF2B5EF4-FFF2-40B4-BE49-F238E27FC236}">
                <a16:creationId xmlns:a16="http://schemas.microsoft.com/office/drawing/2014/main" id="{B41C3A14-4418-714E-B6E2-CC6FD9B0EC94}"/>
              </a:ext>
            </a:extLst>
          </p:cNvPr>
          <p:cNvPicPr>
            <a:picLocks noChangeAspect="1"/>
          </p:cNvPicPr>
          <p:nvPr/>
        </p:nvPicPr>
        <p:blipFill>
          <a:blip r:embed="rId2"/>
          <a:stretch>
            <a:fillRect/>
          </a:stretch>
        </p:blipFill>
        <p:spPr>
          <a:xfrm>
            <a:off x="6099048" y="726811"/>
            <a:ext cx="5458968" cy="5404378"/>
          </a:xfrm>
          <a:prstGeom prst="rect">
            <a:avLst/>
          </a:prstGeom>
        </p:spPr>
      </p:pic>
    </p:spTree>
    <p:extLst>
      <p:ext uri="{BB962C8B-B14F-4D97-AF65-F5344CB8AC3E}">
        <p14:creationId xmlns:p14="http://schemas.microsoft.com/office/powerpoint/2010/main" val="809246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21E1-B66B-7940-9740-5CC4DC00AF2A}"/>
              </a:ext>
            </a:extLst>
          </p:cNvPr>
          <p:cNvSpPr>
            <a:spLocks noGrp="1"/>
          </p:cNvSpPr>
          <p:nvPr>
            <p:ph type="title"/>
          </p:nvPr>
        </p:nvSpPr>
        <p:spPr>
          <a:xfrm>
            <a:off x="2211941" y="572878"/>
            <a:ext cx="3746679" cy="1617395"/>
          </a:xfrm>
        </p:spPr>
        <p:txBody>
          <a:bodyPr>
            <a:noAutofit/>
          </a:bodyPr>
          <a:lstStyle/>
          <a:p>
            <a:pPr algn="ctr"/>
            <a:r>
              <a:rPr lang="en-US" sz="3600" dirty="0"/>
              <a:t>Systems at play for a common cause </a:t>
            </a:r>
            <a:br>
              <a:rPr lang="en-US" sz="3600" dirty="0"/>
            </a:br>
            <a:r>
              <a:rPr lang="en-US" sz="3600" dirty="0"/>
              <a:t>peace &amp; safety</a:t>
            </a:r>
          </a:p>
        </p:txBody>
      </p:sp>
      <p:graphicFrame>
        <p:nvGraphicFramePr>
          <p:cNvPr id="9" name="Content Placeholder 2">
            <a:extLst>
              <a:ext uri="{FF2B5EF4-FFF2-40B4-BE49-F238E27FC236}">
                <a16:creationId xmlns:a16="http://schemas.microsoft.com/office/drawing/2014/main" id="{6FE75B28-9071-436B-B1D3-F34D19C7EE21}"/>
              </a:ext>
            </a:extLst>
          </p:cNvPr>
          <p:cNvGraphicFramePr>
            <a:graphicFrameLocks noGrp="1"/>
          </p:cNvGraphicFramePr>
          <p:nvPr>
            <p:ph idx="1"/>
            <p:extLst>
              <p:ext uri="{D42A27DB-BD31-4B8C-83A1-F6EECF244321}">
                <p14:modId xmlns:p14="http://schemas.microsoft.com/office/powerpoint/2010/main" val="2933872034"/>
              </p:ext>
            </p:extLst>
          </p:nvPr>
        </p:nvGraphicFramePr>
        <p:xfrm>
          <a:off x="324118" y="2731193"/>
          <a:ext cx="6308502" cy="3673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DC3DA0A-E6D1-BD4F-9940-2FC985F2130F}"/>
              </a:ext>
            </a:extLst>
          </p:cNvPr>
          <p:cNvSpPr txBox="1"/>
          <p:nvPr/>
        </p:nvSpPr>
        <p:spPr>
          <a:xfrm>
            <a:off x="6785020" y="572878"/>
            <a:ext cx="4927242" cy="6001643"/>
          </a:xfrm>
          <a:prstGeom prst="rect">
            <a:avLst/>
          </a:prstGeom>
          <a:noFill/>
        </p:spPr>
        <p:txBody>
          <a:bodyPr wrap="square" rtlCol="0">
            <a:spAutoFit/>
          </a:bodyPr>
          <a:lstStyle/>
          <a:p>
            <a:r>
              <a:rPr lang="en-US" sz="2400" dirty="0"/>
              <a:t>When </a:t>
            </a:r>
            <a:r>
              <a:rPr lang="en-US" sz="2400" u="sng" dirty="0"/>
              <a:t>Protestantism</a:t>
            </a:r>
            <a:r>
              <a:rPr lang="en-US" sz="2400" dirty="0"/>
              <a:t> shall stretch her hand across the gulf to grasp the hand of the </a:t>
            </a:r>
            <a:r>
              <a:rPr lang="en-US" sz="2400" u="sng" dirty="0"/>
              <a:t>Roman power</a:t>
            </a:r>
            <a:r>
              <a:rPr lang="en-US" sz="2400" dirty="0"/>
              <a:t>, when she shall reach over the abyss to clasp hands with </a:t>
            </a:r>
            <a:r>
              <a:rPr lang="en-US" sz="2400" u="sng" dirty="0"/>
              <a:t>spiritualism</a:t>
            </a:r>
            <a:r>
              <a:rPr lang="en-US" sz="2400" dirty="0"/>
              <a:t>, when, under the influence of this threefold union, our country shall repudiate every principle of its Constitution as a Protestant and republican government and shall make provision for the propagation of papal falsehoods and delusions, then we may know that the time has come for the marvelous working of Satan and that the end is near.—</a:t>
            </a:r>
            <a:r>
              <a:rPr lang="en-US" sz="2400" i="1" dirty="0"/>
              <a:t>Testimonies for the Church 5:451 (1885). LDE 131.4</a:t>
            </a:r>
            <a:endParaRPr lang="en-US" sz="2400" dirty="0"/>
          </a:p>
        </p:txBody>
      </p:sp>
      <p:pic>
        <p:nvPicPr>
          <p:cNvPr id="5" name="Content Placeholder 3" descr="Text&#10;&#10;Description automatically generated with medium confidence">
            <a:extLst>
              <a:ext uri="{FF2B5EF4-FFF2-40B4-BE49-F238E27FC236}">
                <a16:creationId xmlns:a16="http://schemas.microsoft.com/office/drawing/2014/main" id="{DA34DBBB-5DFF-494A-806C-611C50221881}"/>
              </a:ext>
            </a:extLst>
          </p:cNvPr>
          <p:cNvPicPr>
            <a:picLocks noChangeAspect="1"/>
          </p:cNvPicPr>
          <p:nvPr/>
        </p:nvPicPr>
        <p:blipFill>
          <a:blip r:embed="rId7"/>
          <a:stretch>
            <a:fillRect/>
          </a:stretch>
        </p:blipFill>
        <p:spPr>
          <a:xfrm>
            <a:off x="0" y="311553"/>
            <a:ext cx="1879506" cy="1978428"/>
          </a:xfrm>
          <a:prstGeom prst="rect">
            <a:avLst/>
          </a:prstGeom>
        </p:spPr>
      </p:pic>
    </p:spTree>
    <p:extLst>
      <p:ext uri="{BB962C8B-B14F-4D97-AF65-F5344CB8AC3E}">
        <p14:creationId xmlns:p14="http://schemas.microsoft.com/office/powerpoint/2010/main" val="2564725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1F450D-D5B2-E745-B4D8-90431385299B}"/>
              </a:ext>
            </a:extLst>
          </p:cNvPr>
          <p:cNvSpPr>
            <a:spLocks noGrp="1"/>
          </p:cNvSpPr>
          <p:nvPr>
            <p:ph type="title"/>
          </p:nvPr>
        </p:nvSpPr>
        <p:spPr>
          <a:xfrm>
            <a:off x="242163" y="446808"/>
            <a:ext cx="3430104" cy="1586995"/>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Group Time</a:t>
            </a:r>
            <a:br>
              <a:rPr lang="en-US" sz="4000" kern="1200" dirty="0">
                <a:solidFill>
                  <a:srgbClr val="FFFFFF"/>
                </a:solidFill>
                <a:latin typeface="+mj-lt"/>
                <a:ea typeface="+mj-ea"/>
                <a:cs typeface="+mj-cs"/>
              </a:rPr>
            </a:br>
            <a:r>
              <a:rPr lang="en-US" sz="3100" kern="1200" dirty="0">
                <a:solidFill>
                  <a:srgbClr val="FFFFFF"/>
                </a:solidFill>
                <a:latin typeface="+mj-lt"/>
                <a:ea typeface="+mj-ea"/>
                <a:cs typeface="+mj-cs"/>
              </a:rPr>
              <a:t>Christian Principle 6 </a:t>
            </a:r>
            <a:r>
              <a:rPr lang="en-US" sz="2800" kern="1200" dirty="0">
                <a:solidFill>
                  <a:srgbClr val="FFFFFF"/>
                </a:solidFill>
                <a:latin typeface="+mj-lt"/>
                <a:ea typeface="+mj-ea"/>
                <a:cs typeface="+mj-cs"/>
              </a:rPr>
              <a:t>Dependance on God</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846E4F61-D4A8-6842-83DD-F977D5F2E33A}"/>
              </a:ext>
            </a:extLst>
          </p:cNvPr>
          <p:cNvSpPr>
            <a:spLocks noGrp="1"/>
          </p:cNvSpPr>
          <p:nvPr>
            <p:ph idx="1"/>
          </p:nvPr>
        </p:nvSpPr>
        <p:spPr>
          <a:xfrm>
            <a:off x="354105" y="2806432"/>
            <a:ext cx="3206220" cy="878425"/>
          </a:xfrm>
        </p:spPr>
        <p:txBody>
          <a:bodyPr vert="horz" lIns="91440" tIns="45720" rIns="91440" bIns="45720" rtlCol="0" anchor="b">
            <a:normAutofit/>
          </a:bodyPr>
          <a:lstStyle/>
          <a:p>
            <a:pPr marL="0" indent="0" algn="ctr">
              <a:buNone/>
            </a:pPr>
            <a:r>
              <a:rPr lang="en-US" sz="2400" dirty="0">
                <a:solidFill>
                  <a:srgbClr val="FFFFFF"/>
                </a:solidFill>
              </a:rPr>
              <a:t>Who should you trust for your sustainability? </a:t>
            </a:r>
            <a:endParaRPr lang="en-US" sz="2400" kern="1200" dirty="0">
              <a:solidFill>
                <a:srgbClr val="FFFFFF"/>
              </a:solidFill>
              <a:latin typeface="+mn-lt"/>
              <a:ea typeface="+mn-ea"/>
              <a:cs typeface="+mn-cs"/>
            </a:endParaRPr>
          </a:p>
        </p:txBody>
      </p:sp>
      <p:pic>
        <p:nvPicPr>
          <p:cNvPr id="4" name="Picture 3">
            <a:extLst>
              <a:ext uri="{FF2B5EF4-FFF2-40B4-BE49-F238E27FC236}">
                <a16:creationId xmlns:a16="http://schemas.microsoft.com/office/drawing/2014/main" id="{7C0615B8-7367-D144-925F-66D807CB4BF8}"/>
              </a:ext>
            </a:extLst>
          </p:cNvPr>
          <p:cNvPicPr>
            <a:picLocks noChangeAspect="1"/>
          </p:cNvPicPr>
          <p:nvPr/>
        </p:nvPicPr>
        <p:blipFill>
          <a:blip r:embed="rId2"/>
          <a:stretch>
            <a:fillRect/>
          </a:stretch>
        </p:blipFill>
        <p:spPr>
          <a:xfrm>
            <a:off x="4601043" y="594883"/>
            <a:ext cx="3209358" cy="2863251"/>
          </a:xfrm>
          <a:prstGeom prst="rect">
            <a:avLst/>
          </a:prstGeom>
        </p:spPr>
      </p:pic>
      <p:sp>
        <p:nvSpPr>
          <p:cNvPr id="5" name="TextBox 4">
            <a:extLst>
              <a:ext uri="{FF2B5EF4-FFF2-40B4-BE49-F238E27FC236}">
                <a16:creationId xmlns:a16="http://schemas.microsoft.com/office/drawing/2014/main" id="{4D086DD3-0FC0-C847-B4FA-6B7E2F1F38F5}"/>
              </a:ext>
            </a:extLst>
          </p:cNvPr>
          <p:cNvSpPr txBox="1"/>
          <p:nvPr/>
        </p:nvSpPr>
        <p:spPr>
          <a:xfrm>
            <a:off x="4767150" y="3733536"/>
            <a:ext cx="6904638" cy="2677656"/>
          </a:xfrm>
          <a:prstGeom prst="rect">
            <a:avLst/>
          </a:prstGeom>
          <a:noFill/>
        </p:spPr>
        <p:txBody>
          <a:bodyPr wrap="square" rtlCol="0">
            <a:spAutoFit/>
          </a:bodyPr>
          <a:lstStyle/>
          <a:p>
            <a:r>
              <a:rPr lang="en-US" sz="2400" dirty="0"/>
              <a:t>2 Thessalonians 2:3</a:t>
            </a:r>
            <a:r>
              <a:rPr lang="en-US" sz="2400" b="1" baseline="30000" dirty="0"/>
              <a:t> </a:t>
            </a:r>
            <a:r>
              <a:rPr lang="en-US" sz="2400" dirty="0"/>
              <a:t>Don’t let anyone deceive you in any way, for that day will not come until the rebellion occurs and the man of lawlessness</a:t>
            </a:r>
            <a:r>
              <a:rPr lang="en-US" sz="2400" baseline="30000" dirty="0"/>
              <a:t> </a:t>
            </a:r>
            <a:r>
              <a:rPr lang="en-US" sz="2400" dirty="0"/>
              <a:t>is revealed, the man doomed to destruction. </a:t>
            </a:r>
            <a:r>
              <a:rPr lang="en-US" sz="2400" b="1" baseline="30000" dirty="0"/>
              <a:t>4 </a:t>
            </a:r>
            <a:r>
              <a:rPr lang="en-US" sz="2400" dirty="0"/>
              <a:t>He will oppose and will exalt himself over everything that is called God or is worshiped, so that he sets himself up in God’s temple, proclaiming himself to be God.</a:t>
            </a:r>
          </a:p>
        </p:txBody>
      </p:sp>
      <p:sp>
        <p:nvSpPr>
          <p:cNvPr id="6" name="TextBox 5">
            <a:extLst>
              <a:ext uri="{FF2B5EF4-FFF2-40B4-BE49-F238E27FC236}">
                <a16:creationId xmlns:a16="http://schemas.microsoft.com/office/drawing/2014/main" id="{092908AF-3E91-124E-9744-4E930C47D360}"/>
              </a:ext>
            </a:extLst>
          </p:cNvPr>
          <p:cNvSpPr txBox="1"/>
          <p:nvPr/>
        </p:nvSpPr>
        <p:spPr>
          <a:xfrm>
            <a:off x="8048162" y="594883"/>
            <a:ext cx="3441358" cy="2677656"/>
          </a:xfrm>
          <a:prstGeom prst="rect">
            <a:avLst/>
          </a:prstGeom>
          <a:noFill/>
        </p:spPr>
        <p:txBody>
          <a:bodyPr wrap="square" rtlCol="0">
            <a:spAutoFit/>
          </a:bodyPr>
          <a:lstStyle/>
          <a:p>
            <a:r>
              <a:rPr lang="en-US" sz="2400" dirty="0"/>
              <a:t>1 Thessalonians 5:3</a:t>
            </a:r>
            <a:r>
              <a:rPr lang="en-US" sz="2400" b="1" baseline="30000" dirty="0"/>
              <a:t> </a:t>
            </a:r>
            <a:r>
              <a:rPr lang="en-US" sz="2400" dirty="0"/>
              <a:t>While people are saying, “Peace and safety,” destruction will come on them suddenly, as labor pains on a pregnant woman, and they will not escape.</a:t>
            </a:r>
          </a:p>
        </p:txBody>
      </p:sp>
    </p:spTree>
    <p:extLst>
      <p:ext uri="{BB962C8B-B14F-4D97-AF65-F5344CB8AC3E}">
        <p14:creationId xmlns:p14="http://schemas.microsoft.com/office/powerpoint/2010/main" val="3474886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FA31A4-0D32-9149-8DB6-C872F591535B}"/>
              </a:ext>
            </a:extLst>
          </p:cNvPr>
          <p:cNvSpPr>
            <a:spLocks noGrp="1"/>
          </p:cNvSpPr>
          <p:nvPr>
            <p:ph idx="1"/>
          </p:nvPr>
        </p:nvSpPr>
        <p:spPr>
          <a:xfrm>
            <a:off x="500355" y="2954702"/>
            <a:ext cx="6575612" cy="3535083"/>
          </a:xfrm>
        </p:spPr>
        <p:txBody>
          <a:bodyPr anchor="t">
            <a:normAutofit/>
          </a:bodyPr>
          <a:lstStyle/>
          <a:p>
            <a:pPr marL="0" indent="0">
              <a:lnSpc>
                <a:spcPct val="120000"/>
              </a:lnSpc>
              <a:buNone/>
            </a:pPr>
            <a:r>
              <a:rPr lang="en-US" sz="2400" dirty="0"/>
              <a:t>1- God gave us Gold, Silver, Pearls </a:t>
            </a:r>
            <a:r>
              <a:rPr lang="en-US" sz="2400" dirty="0">
                <a:sym typeface="Wingdings" pitchFamily="2" charset="2"/>
              </a:rPr>
              <a:t>  improvement</a:t>
            </a:r>
          </a:p>
          <a:p>
            <a:pPr marL="0" indent="0">
              <a:lnSpc>
                <a:spcPct val="120000"/>
              </a:lnSpc>
              <a:buNone/>
            </a:pPr>
            <a:r>
              <a:rPr lang="en-US" sz="2400" dirty="0">
                <a:sym typeface="Wingdings" pitchFamily="2" charset="2"/>
              </a:rPr>
              <a:t>2- Money has a goal  Bless others</a:t>
            </a:r>
          </a:p>
          <a:p>
            <a:pPr marL="0" indent="0">
              <a:lnSpc>
                <a:spcPct val="120000"/>
              </a:lnSpc>
              <a:buNone/>
            </a:pPr>
            <a:r>
              <a:rPr lang="en-US" sz="2400" dirty="0">
                <a:sym typeface="Wingdings" pitchFamily="2" charset="2"/>
              </a:rPr>
              <a:t>3- We all receive a talent  To provide for family</a:t>
            </a:r>
          </a:p>
          <a:p>
            <a:pPr marL="0" indent="0">
              <a:lnSpc>
                <a:spcPct val="120000"/>
              </a:lnSpc>
              <a:buNone/>
            </a:pPr>
            <a:r>
              <a:rPr lang="en-US" sz="2400" dirty="0">
                <a:sym typeface="Wingdings" pitchFamily="2" charset="2"/>
              </a:rPr>
              <a:t>4- Accountability of wealth  Stewardship</a:t>
            </a:r>
          </a:p>
          <a:p>
            <a:pPr marL="0" indent="0">
              <a:lnSpc>
                <a:spcPct val="120000"/>
              </a:lnSpc>
              <a:buNone/>
            </a:pPr>
            <a:r>
              <a:rPr lang="en-US" sz="2400" dirty="0">
                <a:sym typeface="Wingdings" pitchFamily="2" charset="2"/>
              </a:rPr>
              <a:t>5- Debt  Freedom is what God wants</a:t>
            </a:r>
          </a:p>
          <a:p>
            <a:pPr marL="0" indent="0">
              <a:lnSpc>
                <a:spcPct val="120000"/>
              </a:lnSpc>
              <a:buNone/>
            </a:pPr>
            <a:r>
              <a:rPr lang="en-US" sz="2400" dirty="0">
                <a:sym typeface="Wingdings" pitchFamily="2" charset="2"/>
              </a:rPr>
              <a:t>6- Dependance on God  Trust and Faith</a:t>
            </a:r>
          </a:p>
          <a:p>
            <a:pPr marL="0" indent="0">
              <a:buNone/>
            </a:pPr>
            <a:endParaRPr lang="en-US" sz="2000" dirty="0">
              <a:sym typeface="Wingdings" pitchFamily="2" charset="2"/>
            </a:endParaRPr>
          </a:p>
          <a:p>
            <a:pPr marL="0" indent="0">
              <a:buNone/>
            </a:pPr>
            <a:endParaRPr lang="en-US" sz="2000" dirty="0">
              <a:sym typeface="Wingdings" pitchFamily="2" charset="2"/>
            </a:endParaRPr>
          </a:p>
          <a:p>
            <a:pPr marL="0" indent="0">
              <a:buNone/>
            </a:pPr>
            <a:endParaRPr lang="en-US" sz="2000" dirty="0">
              <a:sym typeface="Wingdings" pitchFamily="2" charset="2"/>
            </a:endParaRPr>
          </a:p>
          <a:p>
            <a:endParaRPr lang="en-US" sz="20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company name&#10;&#10;Description automatically generated">
            <a:extLst>
              <a:ext uri="{FF2B5EF4-FFF2-40B4-BE49-F238E27FC236}">
                <a16:creationId xmlns:a16="http://schemas.microsoft.com/office/drawing/2014/main" id="{49E4D8BC-161E-2548-8804-6308E39B0EBD}"/>
              </a:ext>
            </a:extLst>
          </p:cNvPr>
          <p:cNvPicPr>
            <a:picLocks noChangeAspect="1"/>
          </p:cNvPicPr>
          <p:nvPr/>
        </p:nvPicPr>
        <p:blipFill rotWithShape="1">
          <a:blip r:embed="rId2"/>
          <a:srcRect r="-2" b="-2"/>
          <a:stretch/>
        </p:blipFill>
        <p:spPr>
          <a:xfrm>
            <a:off x="7075967" y="1901850"/>
            <a:ext cx="4170530" cy="3086192"/>
          </a:xfrm>
          <a:prstGeom prst="rect">
            <a:avLst/>
          </a:prstGeom>
        </p:spPr>
      </p:pic>
      <p:pic>
        <p:nvPicPr>
          <p:cNvPr id="5" name="Picture 4">
            <a:extLst>
              <a:ext uri="{FF2B5EF4-FFF2-40B4-BE49-F238E27FC236}">
                <a16:creationId xmlns:a16="http://schemas.microsoft.com/office/drawing/2014/main" id="{F6B2F9E0-634C-F84C-BE74-1FED17BB0E6B}"/>
              </a:ext>
            </a:extLst>
          </p:cNvPr>
          <p:cNvPicPr>
            <a:picLocks noChangeAspect="1"/>
          </p:cNvPicPr>
          <p:nvPr/>
        </p:nvPicPr>
        <p:blipFill>
          <a:blip r:embed="rId3"/>
          <a:stretch>
            <a:fillRect/>
          </a:stretch>
        </p:blipFill>
        <p:spPr>
          <a:xfrm>
            <a:off x="681836" y="519148"/>
            <a:ext cx="2856148" cy="2286000"/>
          </a:xfrm>
          <a:prstGeom prst="rect">
            <a:avLst/>
          </a:prstGeom>
        </p:spPr>
      </p:pic>
    </p:spTree>
    <p:extLst>
      <p:ext uri="{BB962C8B-B14F-4D97-AF65-F5344CB8AC3E}">
        <p14:creationId xmlns:p14="http://schemas.microsoft.com/office/powerpoint/2010/main" val="213510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1F450D-D5B2-E745-B4D8-90431385299B}"/>
              </a:ext>
            </a:extLst>
          </p:cNvPr>
          <p:cNvSpPr>
            <a:spLocks noGrp="1"/>
          </p:cNvSpPr>
          <p:nvPr>
            <p:ph type="title"/>
          </p:nvPr>
        </p:nvSpPr>
        <p:spPr>
          <a:xfrm>
            <a:off x="242163" y="446808"/>
            <a:ext cx="3430104" cy="1586995"/>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Group Time</a:t>
            </a:r>
            <a:br>
              <a:rPr lang="en-US" sz="4000" kern="1200" dirty="0">
                <a:solidFill>
                  <a:srgbClr val="FFFFFF"/>
                </a:solidFill>
                <a:latin typeface="+mj-lt"/>
                <a:ea typeface="+mj-ea"/>
                <a:cs typeface="+mj-cs"/>
              </a:rPr>
            </a:br>
            <a:r>
              <a:rPr lang="en-US" sz="3100" kern="1200" dirty="0">
                <a:solidFill>
                  <a:srgbClr val="FFFFFF"/>
                </a:solidFill>
                <a:latin typeface="+mj-lt"/>
                <a:ea typeface="+mj-ea"/>
                <a:cs typeface="+mj-cs"/>
              </a:rPr>
              <a:t>Christian Principle 1 The Exchange</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846E4F61-D4A8-6842-83DD-F977D5F2E33A}"/>
              </a:ext>
            </a:extLst>
          </p:cNvPr>
          <p:cNvSpPr>
            <a:spLocks noGrp="1"/>
          </p:cNvSpPr>
          <p:nvPr>
            <p:ph idx="1"/>
          </p:nvPr>
        </p:nvSpPr>
        <p:spPr>
          <a:xfrm>
            <a:off x="354105" y="2512515"/>
            <a:ext cx="3206220" cy="3762158"/>
          </a:xfrm>
        </p:spPr>
        <p:txBody>
          <a:bodyPr vert="horz" lIns="91440" tIns="45720" rIns="91440" bIns="45720" rtlCol="0" anchor="b">
            <a:normAutofit/>
          </a:bodyPr>
          <a:lstStyle/>
          <a:p>
            <a:pPr marL="0" indent="0" algn="ctr">
              <a:buNone/>
            </a:pPr>
            <a:r>
              <a:rPr lang="en-US" sz="2400" kern="1200" dirty="0">
                <a:solidFill>
                  <a:srgbClr val="FFFFFF"/>
                </a:solidFill>
                <a:latin typeface="+mn-lt"/>
                <a:ea typeface="+mn-ea"/>
                <a:cs typeface="+mn-cs"/>
              </a:rPr>
              <a:t>In both parables an exchange was made.</a:t>
            </a:r>
          </a:p>
          <a:p>
            <a:pPr marL="0" indent="0" algn="ctr">
              <a:buNone/>
            </a:pPr>
            <a:endParaRPr lang="en-US" sz="800" dirty="0">
              <a:solidFill>
                <a:srgbClr val="FFFFFF"/>
              </a:solidFill>
            </a:endParaRPr>
          </a:p>
          <a:p>
            <a:pPr marL="0" indent="0" algn="ctr">
              <a:buNone/>
            </a:pPr>
            <a:r>
              <a:rPr lang="en-US" sz="2400" kern="1200" dirty="0">
                <a:solidFill>
                  <a:srgbClr val="FFFFFF"/>
                </a:solidFill>
                <a:latin typeface="+mn-lt"/>
                <a:ea typeface="+mn-ea"/>
                <a:cs typeface="+mn-cs"/>
              </a:rPr>
              <a:t>What was gained?</a:t>
            </a:r>
          </a:p>
          <a:p>
            <a:pPr marL="0" indent="0" algn="ctr">
              <a:buNone/>
            </a:pPr>
            <a:endParaRPr lang="en-US" sz="800" kern="1200" dirty="0">
              <a:solidFill>
                <a:srgbClr val="FFFFFF"/>
              </a:solidFill>
              <a:latin typeface="+mn-lt"/>
              <a:ea typeface="+mn-ea"/>
              <a:cs typeface="+mn-cs"/>
            </a:endParaRPr>
          </a:p>
          <a:p>
            <a:pPr marL="0" indent="0" algn="ctr">
              <a:buNone/>
            </a:pPr>
            <a:r>
              <a:rPr lang="en-US" sz="2400" dirty="0">
                <a:solidFill>
                  <a:srgbClr val="FFFFFF"/>
                </a:solidFill>
              </a:rPr>
              <a:t>Can the person sell the field or pearl again?</a:t>
            </a:r>
          </a:p>
          <a:p>
            <a:pPr marL="0" indent="0" algn="ctr">
              <a:buNone/>
            </a:pPr>
            <a:endParaRPr lang="en-US" sz="800" kern="1200" dirty="0">
              <a:solidFill>
                <a:srgbClr val="FFFFFF"/>
              </a:solidFill>
              <a:latin typeface="+mn-lt"/>
              <a:ea typeface="+mn-ea"/>
              <a:cs typeface="+mn-cs"/>
            </a:endParaRPr>
          </a:p>
          <a:p>
            <a:pPr marL="0" indent="0" algn="ctr">
              <a:buNone/>
            </a:pPr>
            <a:r>
              <a:rPr lang="en-US" sz="2400" dirty="0">
                <a:solidFill>
                  <a:srgbClr val="FFFFFF"/>
                </a:solidFill>
              </a:rPr>
              <a:t>What is the Christian Principle here?</a:t>
            </a:r>
            <a:endParaRPr lang="en-US" sz="2400" kern="1200" dirty="0">
              <a:solidFill>
                <a:srgbClr val="FFFFFF"/>
              </a:solidFill>
              <a:latin typeface="+mn-lt"/>
              <a:ea typeface="+mn-ea"/>
              <a:cs typeface="+mn-cs"/>
            </a:endParaRPr>
          </a:p>
        </p:txBody>
      </p:sp>
      <p:pic>
        <p:nvPicPr>
          <p:cNvPr id="4" name="Picture 3">
            <a:extLst>
              <a:ext uri="{FF2B5EF4-FFF2-40B4-BE49-F238E27FC236}">
                <a16:creationId xmlns:a16="http://schemas.microsoft.com/office/drawing/2014/main" id="{7C0615B8-7367-D144-925F-66D807CB4BF8}"/>
              </a:ext>
            </a:extLst>
          </p:cNvPr>
          <p:cNvPicPr>
            <a:picLocks noChangeAspect="1"/>
          </p:cNvPicPr>
          <p:nvPr/>
        </p:nvPicPr>
        <p:blipFill>
          <a:blip r:embed="rId2"/>
          <a:stretch>
            <a:fillRect/>
          </a:stretch>
        </p:blipFill>
        <p:spPr>
          <a:xfrm>
            <a:off x="4795491" y="467208"/>
            <a:ext cx="6639621" cy="5923584"/>
          </a:xfrm>
          <a:prstGeom prst="rect">
            <a:avLst/>
          </a:prstGeom>
        </p:spPr>
      </p:pic>
    </p:spTree>
    <p:extLst>
      <p:ext uri="{BB962C8B-B14F-4D97-AF65-F5344CB8AC3E}">
        <p14:creationId xmlns:p14="http://schemas.microsoft.com/office/powerpoint/2010/main" val="251666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DA1C033-FAD0-2E4C-B09A-481F6111A109}"/>
              </a:ext>
            </a:extLst>
          </p:cNvPr>
          <p:cNvPicPr>
            <a:picLocks noGrp="1" noChangeAspect="1"/>
          </p:cNvPicPr>
          <p:nvPr>
            <p:ph idx="1"/>
          </p:nvPr>
        </p:nvPicPr>
        <p:blipFill rotWithShape="1">
          <a:blip r:embed="rId2"/>
          <a:srcRect l="7580" r="4603" b="1"/>
          <a:stretch/>
        </p:blipFill>
        <p:spPr>
          <a:xfrm>
            <a:off x="2749294"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1C3665-BB68-0F4C-BD7A-6D4CC19E1C7B}"/>
              </a:ext>
            </a:extLst>
          </p:cNvPr>
          <p:cNvSpPr>
            <a:spLocks noGrp="1"/>
          </p:cNvSpPr>
          <p:nvPr>
            <p:ph type="title"/>
          </p:nvPr>
        </p:nvSpPr>
        <p:spPr>
          <a:xfrm>
            <a:off x="616689" y="365125"/>
            <a:ext cx="4043701" cy="1232658"/>
          </a:xfrm>
        </p:spPr>
        <p:txBody>
          <a:bodyPr vert="horz" lIns="91440" tIns="45720" rIns="91440" bIns="45720" rtlCol="0" anchor="ctr">
            <a:normAutofit/>
          </a:bodyPr>
          <a:lstStyle/>
          <a:p>
            <a:pPr algn="ctr"/>
            <a:r>
              <a:rPr lang="en-US" sz="4000" dirty="0"/>
              <a:t>Genesis 41 </a:t>
            </a:r>
            <a:br>
              <a:rPr lang="en-US" sz="4000" dirty="0"/>
            </a:br>
            <a:r>
              <a:rPr lang="en-US" sz="4000" dirty="0"/>
              <a:t>The goal of $$$</a:t>
            </a:r>
          </a:p>
        </p:txBody>
      </p:sp>
      <p:sp>
        <p:nvSpPr>
          <p:cNvPr id="5" name="TextBox 4">
            <a:extLst>
              <a:ext uri="{FF2B5EF4-FFF2-40B4-BE49-F238E27FC236}">
                <a16:creationId xmlns:a16="http://schemas.microsoft.com/office/drawing/2014/main" id="{297906AF-E2F3-B340-84CB-7BF91D7A8A70}"/>
              </a:ext>
            </a:extLst>
          </p:cNvPr>
          <p:cNvSpPr txBox="1"/>
          <p:nvPr/>
        </p:nvSpPr>
        <p:spPr>
          <a:xfrm>
            <a:off x="491224" y="1729946"/>
            <a:ext cx="4294630" cy="4972675"/>
          </a:xfrm>
        </p:spPr>
        <p:txBody>
          <a:bodyPr vert="horz" lIns="91440" tIns="45720" rIns="91440" bIns="45720" rtlCol="0">
            <a:normAutofit fontScale="92500" lnSpcReduction="10000"/>
          </a:bodyPr>
          <a:lstStyle/>
          <a:p>
            <a:pPr>
              <a:lnSpc>
                <a:spcPct val="90000"/>
              </a:lnSpc>
              <a:spcAft>
                <a:spcPts val="600"/>
              </a:spcAft>
            </a:pPr>
            <a:r>
              <a:rPr lang="en-US" sz="2600" b="1" baseline="30000" dirty="0"/>
              <a:t>46 </a:t>
            </a:r>
            <a:r>
              <a:rPr lang="en-US" sz="2600" dirty="0"/>
              <a:t>Joseph was thirty years old when he entered the service of Pharaoh king of Egypt. And Joseph went out from Pharaoh’s presence and traveled throughout Egypt.</a:t>
            </a:r>
          </a:p>
          <a:p>
            <a:pPr>
              <a:lnSpc>
                <a:spcPct val="90000"/>
              </a:lnSpc>
              <a:spcAft>
                <a:spcPts val="600"/>
              </a:spcAft>
            </a:pPr>
            <a:endParaRPr lang="en-US" sz="500" dirty="0"/>
          </a:p>
          <a:p>
            <a:pPr>
              <a:lnSpc>
                <a:spcPct val="90000"/>
              </a:lnSpc>
              <a:spcAft>
                <a:spcPts val="600"/>
              </a:spcAft>
            </a:pPr>
            <a:r>
              <a:rPr lang="en-US" sz="2600" b="1" baseline="30000" dirty="0"/>
              <a:t>47 </a:t>
            </a:r>
            <a:r>
              <a:rPr lang="en-US" sz="2600" dirty="0"/>
              <a:t>During the seven years of abundance the land produced plentifully. </a:t>
            </a:r>
          </a:p>
          <a:p>
            <a:pPr>
              <a:lnSpc>
                <a:spcPct val="90000"/>
              </a:lnSpc>
              <a:spcAft>
                <a:spcPts val="600"/>
              </a:spcAft>
            </a:pPr>
            <a:endParaRPr lang="en-US" sz="500" dirty="0"/>
          </a:p>
          <a:p>
            <a:pPr>
              <a:lnSpc>
                <a:spcPct val="90000"/>
              </a:lnSpc>
              <a:spcAft>
                <a:spcPts val="600"/>
              </a:spcAft>
            </a:pPr>
            <a:r>
              <a:rPr lang="en-US" sz="2600" b="1" baseline="30000" dirty="0"/>
              <a:t>48 </a:t>
            </a:r>
            <a:r>
              <a:rPr lang="en-US" sz="2600" dirty="0"/>
              <a:t>Joseph collected all the food produced in those seven years of abundance in Egypt and stored it in the cities. In each city he put the food grown in the fields surrounding it. </a:t>
            </a:r>
          </a:p>
        </p:txBody>
      </p:sp>
    </p:spTree>
    <p:extLst>
      <p:ext uri="{BB962C8B-B14F-4D97-AF65-F5344CB8AC3E}">
        <p14:creationId xmlns:p14="http://schemas.microsoft.com/office/powerpoint/2010/main" val="276660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DA1C033-FAD0-2E4C-B09A-481F6111A109}"/>
              </a:ext>
            </a:extLst>
          </p:cNvPr>
          <p:cNvPicPr>
            <a:picLocks noGrp="1" noChangeAspect="1"/>
          </p:cNvPicPr>
          <p:nvPr>
            <p:ph idx="1"/>
          </p:nvPr>
        </p:nvPicPr>
        <p:blipFill rotWithShape="1">
          <a:blip r:embed="rId2"/>
          <a:srcRect l="7580" r="4603" b="1"/>
          <a:stretch/>
        </p:blipFill>
        <p:spPr>
          <a:xfrm>
            <a:off x="2749294"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1C3665-BB68-0F4C-BD7A-6D4CC19E1C7B}"/>
              </a:ext>
            </a:extLst>
          </p:cNvPr>
          <p:cNvSpPr>
            <a:spLocks noGrp="1"/>
          </p:cNvSpPr>
          <p:nvPr>
            <p:ph type="title"/>
          </p:nvPr>
        </p:nvSpPr>
        <p:spPr>
          <a:xfrm>
            <a:off x="616689" y="365125"/>
            <a:ext cx="4043701" cy="1232658"/>
          </a:xfrm>
        </p:spPr>
        <p:txBody>
          <a:bodyPr vert="horz" lIns="91440" tIns="45720" rIns="91440" bIns="45720" rtlCol="0" anchor="ctr">
            <a:normAutofit/>
          </a:bodyPr>
          <a:lstStyle/>
          <a:p>
            <a:pPr algn="ctr"/>
            <a:r>
              <a:rPr lang="en-US" sz="4000" dirty="0"/>
              <a:t>Genesis 41 </a:t>
            </a:r>
            <a:br>
              <a:rPr lang="en-US" sz="4000" dirty="0"/>
            </a:br>
            <a:r>
              <a:rPr lang="en-US" sz="4000" dirty="0"/>
              <a:t>The goal of $$$</a:t>
            </a:r>
          </a:p>
        </p:txBody>
      </p:sp>
      <p:sp>
        <p:nvSpPr>
          <p:cNvPr id="5" name="TextBox 4">
            <a:extLst>
              <a:ext uri="{FF2B5EF4-FFF2-40B4-BE49-F238E27FC236}">
                <a16:creationId xmlns:a16="http://schemas.microsoft.com/office/drawing/2014/main" id="{297906AF-E2F3-B340-84CB-7BF91D7A8A70}"/>
              </a:ext>
            </a:extLst>
          </p:cNvPr>
          <p:cNvSpPr txBox="1"/>
          <p:nvPr/>
        </p:nvSpPr>
        <p:spPr>
          <a:xfrm>
            <a:off x="491224" y="1962908"/>
            <a:ext cx="4294630" cy="3842469"/>
          </a:xfrm>
        </p:spPr>
        <p:txBody>
          <a:bodyPr vert="horz" lIns="91440" tIns="45720" rIns="91440" bIns="45720" rtlCol="0">
            <a:normAutofit/>
          </a:bodyPr>
          <a:lstStyle/>
          <a:p>
            <a:pPr>
              <a:lnSpc>
                <a:spcPct val="90000"/>
              </a:lnSpc>
              <a:spcAft>
                <a:spcPts val="600"/>
              </a:spcAft>
            </a:pPr>
            <a:r>
              <a:rPr lang="en-US" sz="2400" b="1" baseline="30000" dirty="0"/>
              <a:t>56 </a:t>
            </a:r>
            <a:r>
              <a:rPr lang="en-US" sz="2400" dirty="0"/>
              <a:t>When the famine had spread over the whole country, Joseph opened all the storehouses and sold grain to the Egyptians, for the famine was severe throughout Egypt.</a:t>
            </a:r>
          </a:p>
          <a:p>
            <a:pPr>
              <a:lnSpc>
                <a:spcPct val="90000"/>
              </a:lnSpc>
              <a:spcAft>
                <a:spcPts val="600"/>
              </a:spcAft>
            </a:pPr>
            <a:endParaRPr lang="en-US" sz="800" dirty="0"/>
          </a:p>
          <a:p>
            <a:pPr>
              <a:lnSpc>
                <a:spcPct val="90000"/>
              </a:lnSpc>
              <a:spcAft>
                <a:spcPts val="600"/>
              </a:spcAft>
            </a:pPr>
            <a:r>
              <a:rPr lang="en-US" sz="2400" b="1" baseline="30000" dirty="0"/>
              <a:t>57 </a:t>
            </a:r>
            <a:r>
              <a:rPr lang="en-US" sz="2400" dirty="0"/>
              <a:t>And all the world came to Egypt to buy grain from Joseph, because the famine was severe everywhere.</a:t>
            </a:r>
            <a:endParaRPr lang="en-US" sz="2800" dirty="0"/>
          </a:p>
        </p:txBody>
      </p:sp>
    </p:spTree>
    <p:extLst>
      <p:ext uri="{BB962C8B-B14F-4D97-AF65-F5344CB8AC3E}">
        <p14:creationId xmlns:p14="http://schemas.microsoft.com/office/powerpoint/2010/main" val="13612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DA1C033-FAD0-2E4C-B09A-481F6111A109}"/>
              </a:ext>
            </a:extLst>
          </p:cNvPr>
          <p:cNvPicPr>
            <a:picLocks noGrp="1" noChangeAspect="1"/>
          </p:cNvPicPr>
          <p:nvPr>
            <p:ph idx="1"/>
          </p:nvPr>
        </p:nvPicPr>
        <p:blipFill rotWithShape="1">
          <a:blip r:embed="rId2"/>
          <a:srcRect l="7580" r="4603" b="1"/>
          <a:stretch/>
        </p:blipFill>
        <p:spPr>
          <a:xfrm>
            <a:off x="2749294"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1C3665-BB68-0F4C-BD7A-6D4CC19E1C7B}"/>
              </a:ext>
            </a:extLst>
          </p:cNvPr>
          <p:cNvSpPr>
            <a:spLocks noGrp="1"/>
          </p:cNvSpPr>
          <p:nvPr>
            <p:ph type="title"/>
          </p:nvPr>
        </p:nvSpPr>
        <p:spPr>
          <a:xfrm>
            <a:off x="616689" y="365125"/>
            <a:ext cx="4043701" cy="1232658"/>
          </a:xfrm>
        </p:spPr>
        <p:txBody>
          <a:bodyPr vert="horz" lIns="91440" tIns="45720" rIns="91440" bIns="45720" rtlCol="0" anchor="ctr">
            <a:normAutofit/>
          </a:bodyPr>
          <a:lstStyle/>
          <a:p>
            <a:pPr algn="ctr"/>
            <a:r>
              <a:rPr lang="en-US" sz="4000" dirty="0"/>
              <a:t>Genesis 47 </a:t>
            </a:r>
            <a:br>
              <a:rPr lang="en-US" sz="4000" dirty="0"/>
            </a:br>
            <a:r>
              <a:rPr lang="en-US" sz="3200" dirty="0"/>
              <a:t>The goal of $$$</a:t>
            </a:r>
            <a:endParaRPr lang="en-US" sz="4000" dirty="0"/>
          </a:p>
        </p:txBody>
      </p:sp>
      <p:sp>
        <p:nvSpPr>
          <p:cNvPr id="5" name="TextBox 4">
            <a:extLst>
              <a:ext uri="{FF2B5EF4-FFF2-40B4-BE49-F238E27FC236}">
                <a16:creationId xmlns:a16="http://schemas.microsoft.com/office/drawing/2014/main" id="{297906AF-E2F3-B340-84CB-7BF91D7A8A70}"/>
              </a:ext>
            </a:extLst>
          </p:cNvPr>
          <p:cNvSpPr txBox="1"/>
          <p:nvPr/>
        </p:nvSpPr>
        <p:spPr>
          <a:xfrm>
            <a:off x="491224" y="1962908"/>
            <a:ext cx="4294630" cy="3842469"/>
          </a:xfrm>
        </p:spPr>
        <p:txBody>
          <a:bodyPr vert="horz" lIns="91440" tIns="45720" rIns="91440" bIns="45720" rtlCol="0">
            <a:normAutofit lnSpcReduction="10000"/>
          </a:bodyPr>
          <a:lstStyle/>
          <a:p>
            <a:pPr>
              <a:lnSpc>
                <a:spcPct val="90000"/>
              </a:lnSpc>
              <a:spcAft>
                <a:spcPts val="600"/>
              </a:spcAft>
            </a:pPr>
            <a:r>
              <a:rPr lang="en-US" b="1" baseline="30000" dirty="0"/>
              <a:t>14 </a:t>
            </a:r>
            <a:r>
              <a:rPr lang="en-US" sz="2400" dirty="0"/>
              <a:t>Joseph collected all the money that was to be found in Egypt and Canaan in payment for the grain they were buying, and he brought it to Pharaoh’s palace.</a:t>
            </a:r>
            <a:r>
              <a:rPr lang="en-US" dirty="0"/>
              <a:t> </a:t>
            </a:r>
          </a:p>
          <a:p>
            <a:pPr>
              <a:lnSpc>
                <a:spcPct val="90000"/>
              </a:lnSpc>
              <a:spcAft>
                <a:spcPts val="600"/>
              </a:spcAft>
            </a:pPr>
            <a:endParaRPr lang="en-US" b="1" baseline="30000" dirty="0"/>
          </a:p>
          <a:p>
            <a:pPr>
              <a:lnSpc>
                <a:spcPct val="90000"/>
              </a:lnSpc>
              <a:spcAft>
                <a:spcPts val="600"/>
              </a:spcAft>
            </a:pPr>
            <a:r>
              <a:rPr lang="en-US" sz="2400" b="1" baseline="30000" dirty="0"/>
              <a:t>15 </a:t>
            </a:r>
            <a:r>
              <a:rPr lang="en-US" sz="2400" dirty="0"/>
              <a:t>When the money of the people of Egypt and Canaan was gone, all Egypt came to Joseph and said, “Give us food. Why should we die before your eyes? Our money is all gone.”</a:t>
            </a:r>
            <a:endParaRPr lang="en-US" sz="3600" dirty="0"/>
          </a:p>
        </p:txBody>
      </p:sp>
    </p:spTree>
    <p:extLst>
      <p:ext uri="{BB962C8B-B14F-4D97-AF65-F5344CB8AC3E}">
        <p14:creationId xmlns:p14="http://schemas.microsoft.com/office/powerpoint/2010/main" val="493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DA1C033-FAD0-2E4C-B09A-481F6111A109}"/>
              </a:ext>
            </a:extLst>
          </p:cNvPr>
          <p:cNvPicPr>
            <a:picLocks noGrp="1" noChangeAspect="1"/>
          </p:cNvPicPr>
          <p:nvPr>
            <p:ph idx="1"/>
          </p:nvPr>
        </p:nvPicPr>
        <p:blipFill rotWithShape="1">
          <a:blip r:embed="rId2"/>
          <a:srcRect l="7580" r="4603" b="1"/>
          <a:stretch/>
        </p:blipFill>
        <p:spPr>
          <a:xfrm>
            <a:off x="2757268" y="0"/>
            <a:ext cx="9661668"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1C3665-BB68-0F4C-BD7A-6D4CC19E1C7B}"/>
              </a:ext>
            </a:extLst>
          </p:cNvPr>
          <p:cNvSpPr>
            <a:spLocks noGrp="1"/>
          </p:cNvSpPr>
          <p:nvPr>
            <p:ph type="title"/>
          </p:nvPr>
        </p:nvSpPr>
        <p:spPr>
          <a:xfrm>
            <a:off x="616689" y="365125"/>
            <a:ext cx="4043701" cy="1232658"/>
          </a:xfrm>
        </p:spPr>
        <p:txBody>
          <a:bodyPr vert="horz" lIns="91440" tIns="45720" rIns="91440" bIns="45720" rtlCol="0" anchor="ctr">
            <a:normAutofit/>
          </a:bodyPr>
          <a:lstStyle/>
          <a:p>
            <a:pPr algn="ctr"/>
            <a:r>
              <a:rPr lang="en-US" sz="4000" dirty="0"/>
              <a:t>Genesis 47 </a:t>
            </a:r>
            <a:br>
              <a:rPr lang="en-US" sz="4000" dirty="0"/>
            </a:br>
            <a:r>
              <a:rPr lang="en-US" sz="3200" dirty="0"/>
              <a:t>The goal of $$$</a:t>
            </a:r>
            <a:endParaRPr lang="en-US" sz="4000" dirty="0"/>
          </a:p>
        </p:txBody>
      </p:sp>
      <p:sp>
        <p:nvSpPr>
          <p:cNvPr id="5" name="TextBox 4">
            <a:extLst>
              <a:ext uri="{FF2B5EF4-FFF2-40B4-BE49-F238E27FC236}">
                <a16:creationId xmlns:a16="http://schemas.microsoft.com/office/drawing/2014/main" id="{297906AF-E2F3-B340-84CB-7BF91D7A8A70}"/>
              </a:ext>
            </a:extLst>
          </p:cNvPr>
          <p:cNvSpPr txBox="1"/>
          <p:nvPr/>
        </p:nvSpPr>
        <p:spPr>
          <a:xfrm>
            <a:off x="365759" y="1669212"/>
            <a:ext cx="4614203" cy="5154709"/>
          </a:xfrm>
        </p:spPr>
        <p:txBody>
          <a:bodyPr vert="horz" lIns="91440" tIns="45720" rIns="91440" bIns="45720" rtlCol="0">
            <a:normAutofit/>
          </a:bodyPr>
          <a:lstStyle/>
          <a:p>
            <a:pPr>
              <a:lnSpc>
                <a:spcPct val="90000"/>
              </a:lnSpc>
              <a:spcAft>
                <a:spcPts val="600"/>
              </a:spcAft>
            </a:pPr>
            <a:r>
              <a:rPr lang="en-US" sz="2400" b="1" baseline="30000" dirty="0"/>
              <a:t>16 </a:t>
            </a:r>
            <a:r>
              <a:rPr lang="en-US" sz="2400" dirty="0"/>
              <a:t>“Then bring your livestock,” said Joseph. “I will sell you food in exchange for your livestock, since your money is gone.” </a:t>
            </a:r>
          </a:p>
          <a:p>
            <a:pPr>
              <a:lnSpc>
                <a:spcPct val="90000"/>
              </a:lnSpc>
              <a:spcAft>
                <a:spcPts val="600"/>
              </a:spcAft>
            </a:pPr>
            <a:endParaRPr lang="en-US" sz="800" dirty="0"/>
          </a:p>
          <a:p>
            <a:pPr>
              <a:lnSpc>
                <a:spcPct val="90000"/>
              </a:lnSpc>
              <a:spcAft>
                <a:spcPts val="600"/>
              </a:spcAft>
            </a:pPr>
            <a:r>
              <a:rPr lang="en-US" sz="2400" b="1" baseline="30000" dirty="0"/>
              <a:t>18 </a:t>
            </a:r>
            <a:r>
              <a:rPr lang="en-US" sz="2400" dirty="0"/>
              <a:t>When that year was over, they came to him the following year and said, “We cannot hide from our lord the fact that since our money is gone and our livestock belongs to you, there is nothing left for our lord except our bodies and our land. </a:t>
            </a:r>
          </a:p>
          <a:p>
            <a:pPr>
              <a:lnSpc>
                <a:spcPct val="90000"/>
              </a:lnSpc>
              <a:spcAft>
                <a:spcPts val="600"/>
              </a:spcAft>
            </a:pPr>
            <a:endParaRPr lang="en-US" sz="1100" b="1" baseline="30000" dirty="0"/>
          </a:p>
        </p:txBody>
      </p:sp>
    </p:spTree>
    <p:extLst>
      <p:ext uri="{BB962C8B-B14F-4D97-AF65-F5344CB8AC3E}">
        <p14:creationId xmlns:p14="http://schemas.microsoft.com/office/powerpoint/2010/main" val="270804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DA1C033-FAD0-2E4C-B09A-481F6111A109}"/>
              </a:ext>
            </a:extLst>
          </p:cNvPr>
          <p:cNvPicPr>
            <a:picLocks noGrp="1" noChangeAspect="1"/>
          </p:cNvPicPr>
          <p:nvPr>
            <p:ph idx="1"/>
          </p:nvPr>
        </p:nvPicPr>
        <p:blipFill rotWithShape="1">
          <a:blip r:embed="rId2"/>
          <a:srcRect l="7580" r="4603" b="1"/>
          <a:stretch/>
        </p:blipFill>
        <p:spPr>
          <a:xfrm>
            <a:off x="2757268" y="0"/>
            <a:ext cx="9661668"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1C3665-BB68-0F4C-BD7A-6D4CC19E1C7B}"/>
              </a:ext>
            </a:extLst>
          </p:cNvPr>
          <p:cNvSpPr>
            <a:spLocks noGrp="1"/>
          </p:cNvSpPr>
          <p:nvPr>
            <p:ph type="title"/>
          </p:nvPr>
        </p:nvSpPr>
        <p:spPr>
          <a:xfrm>
            <a:off x="616689" y="365125"/>
            <a:ext cx="4043701" cy="1232658"/>
          </a:xfrm>
        </p:spPr>
        <p:txBody>
          <a:bodyPr vert="horz" lIns="91440" tIns="45720" rIns="91440" bIns="45720" rtlCol="0" anchor="ctr">
            <a:normAutofit/>
          </a:bodyPr>
          <a:lstStyle/>
          <a:p>
            <a:pPr algn="ctr"/>
            <a:r>
              <a:rPr lang="en-US" sz="4000" dirty="0"/>
              <a:t>Genesis 47 </a:t>
            </a:r>
            <a:br>
              <a:rPr lang="en-US" sz="4000" dirty="0"/>
            </a:br>
            <a:r>
              <a:rPr lang="en-US" sz="3200" dirty="0"/>
              <a:t>The goal of $$$</a:t>
            </a:r>
            <a:endParaRPr lang="en-US" sz="4000" dirty="0"/>
          </a:p>
        </p:txBody>
      </p:sp>
      <p:sp>
        <p:nvSpPr>
          <p:cNvPr id="5" name="TextBox 4">
            <a:extLst>
              <a:ext uri="{FF2B5EF4-FFF2-40B4-BE49-F238E27FC236}">
                <a16:creationId xmlns:a16="http://schemas.microsoft.com/office/drawing/2014/main" id="{297906AF-E2F3-B340-84CB-7BF91D7A8A70}"/>
              </a:ext>
            </a:extLst>
          </p:cNvPr>
          <p:cNvSpPr txBox="1"/>
          <p:nvPr/>
        </p:nvSpPr>
        <p:spPr>
          <a:xfrm>
            <a:off x="331437" y="2286520"/>
            <a:ext cx="4614203" cy="2284950"/>
          </a:xfrm>
        </p:spPr>
        <p:txBody>
          <a:bodyPr vert="horz" lIns="91440" tIns="45720" rIns="91440" bIns="45720" rtlCol="0">
            <a:normAutofit/>
          </a:bodyPr>
          <a:lstStyle/>
          <a:p>
            <a:pPr>
              <a:lnSpc>
                <a:spcPct val="90000"/>
              </a:lnSpc>
              <a:spcAft>
                <a:spcPts val="600"/>
              </a:spcAft>
            </a:pPr>
            <a:r>
              <a:rPr lang="en-US" sz="2400" b="1" baseline="30000" dirty="0"/>
              <a:t>19 </a:t>
            </a:r>
            <a:r>
              <a:rPr lang="en-US" sz="2400" dirty="0"/>
              <a:t>Why should we perish before your eyes—we and our land as well? Buy us and our land in exchange for food, and we with our land will be in bondage to Pharaoh. </a:t>
            </a:r>
            <a:endParaRPr lang="en-US" sz="1050" dirty="0"/>
          </a:p>
        </p:txBody>
      </p:sp>
    </p:spTree>
    <p:extLst>
      <p:ext uri="{BB962C8B-B14F-4D97-AF65-F5344CB8AC3E}">
        <p14:creationId xmlns:p14="http://schemas.microsoft.com/office/powerpoint/2010/main" val="349839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3068</Words>
  <Application>Microsoft Macintosh PowerPoint</Application>
  <PresentationFormat>Widescreen</PresentationFormat>
  <Paragraphs>219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Historical Biblical Finance and Christian Principles</vt:lpstr>
      <vt:lpstr>Who created  Gold &amp; Pearls?  Genesis 2:10-12</vt:lpstr>
      <vt:lpstr>The Parables of the Hidden Treasure and the Pearl Matthew 13: 44-46</vt:lpstr>
      <vt:lpstr>Group Time Christian Principle 1 The Exchange</vt:lpstr>
      <vt:lpstr>Genesis 41  The goal of $$$</vt:lpstr>
      <vt:lpstr>Genesis 41  The goal of $$$</vt:lpstr>
      <vt:lpstr>Genesis 47  The goal of $$$</vt:lpstr>
      <vt:lpstr>Genesis 47  The goal of $$$</vt:lpstr>
      <vt:lpstr>Genesis 47  The goal of $$$</vt:lpstr>
      <vt:lpstr>Group Time Christian Principle 2 Goal of money</vt:lpstr>
      <vt:lpstr>Group Time Christian Principle 2 Goal of money</vt:lpstr>
      <vt:lpstr>Group Time Christian Principle 2 Goal of money</vt:lpstr>
      <vt:lpstr>The Talent </vt:lpstr>
      <vt:lpstr>Matthew 25:14-30</vt:lpstr>
      <vt:lpstr>PowerPoint Presentation</vt:lpstr>
      <vt:lpstr>PowerPoint Presentation</vt:lpstr>
      <vt:lpstr>PowerPoint Presentation</vt:lpstr>
      <vt:lpstr>PowerPoint Presentation</vt:lpstr>
      <vt:lpstr>Group Time Christian Principle 3 Talents are from God</vt:lpstr>
      <vt:lpstr>Luke 16:1-15 The Parable of the Shrewd Manager</vt:lpstr>
      <vt:lpstr>Luke 16:1-15 The Parable of the Shrewd Manager</vt:lpstr>
      <vt:lpstr>Luke 16:1-15 The Parable of the Shrewd Manager</vt:lpstr>
      <vt:lpstr>Luke 16:1-15 The Parable of the Shrewd Manager</vt:lpstr>
      <vt:lpstr>Group Time Christian Principle 4 Accountability</vt:lpstr>
      <vt:lpstr>Borrowing and Debt = Plastic Surgery </vt:lpstr>
      <vt:lpstr>Group Time Christian Principle 5 Debt Freedom</vt:lpstr>
      <vt:lpstr>USA in Bible Prophecy Revelation 13 – the dependency</vt:lpstr>
      <vt:lpstr>The Southern Influence  Free Market System</vt:lpstr>
      <vt:lpstr>The Southern Influence  Free Market System</vt:lpstr>
      <vt:lpstr>The Northern Influence Tri-form of  Government</vt:lpstr>
      <vt:lpstr>Systems at play for a common cause  peace &amp; safety</vt:lpstr>
      <vt:lpstr>Group Time Christian Principle 6 Dependance on God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Biblical Finances and Christian Principles</dc:title>
  <dc:creator>Carl Rodriguez</dc:creator>
  <cp:lastModifiedBy>Carl Rodriguez</cp:lastModifiedBy>
  <cp:revision>19</cp:revision>
  <dcterms:created xsi:type="dcterms:W3CDTF">2021-09-04T20:29:47Z</dcterms:created>
  <dcterms:modified xsi:type="dcterms:W3CDTF">2021-09-10T21:12:39Z</dcterms:modified>
</cp:coreProperties>
</file>