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704"/>
    <p:restoredTop sz="94648"/>
  </p:normalViewPr>
  <p:slideViewPr>
    <p:cSldViewPr snapToGrid="0" snapToObjects="1">
      <p:cViewPr varScale="1">
        <p:scale>
          <a:sx n="86" d="100"/>
          <a:sy n="86" d="100"/>
        </p:scale>
        <p:origin x="240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33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7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5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74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0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59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4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0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9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43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58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7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h3/gfhwvbpj4jj_k4q_4c87_2cc0000gp/T/com.microsoft.Word/WebArchiveCopyPasteTempFiles/Z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rcyheim.com/wanna-do-everything-better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ilanthropicservice.com/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dventistlearningcommunity.com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afpglobal.org/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se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1EA4A4-5D79-4817-B146-24029A2F3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AFA256-4D98-3040-AB9D-AEBEF179B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8788" y="1292139"/>
            <a:ext cx="3977640" cy="1923978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4800" dirty="0"/>
              <a:t>Philanthropic Fundraising &amp; </a:t>
            </a:r>
            <a:br>
              <a:rPr lang="en-US" sz="4800" dirty="0"/>
            </a:br>
            <a:r>
              <a:rPr lang="en-US" sz="4800" dirty="0"/>
              <a:t>Biblical Charity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CAC15-38E8-C943-AE5C-397E942E3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3977640" cy="120814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800" dirty="0"/>
              <a:t>By Andrew Lay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Chesapeake Conference</a:t>
            </a:r>
          </a:p>
        </p:txBody>
      </p:sp>
      <p:pic>
        <p:nvPicPr>
          <p:cNvPr id="4" name="Picture 3" descr="A close-up of a stamp&#10;&#10;Description automatically generated with low confidence">
            <a:extLst>
              <a:ext uri="{FF2B5EF4-FFF2-40B4-BE49-F238E27FC236}">
                <a16:creationId xmlns:a16="http://schemas.microsoft.com/office/drawing/2014/main" id="{5CEB08C0-E796-4D45-B379-004D044377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773"/>
          <a:stretch/>
        </p:blipFill>
        <p:spPr>
          <a:xfrm>
            <a:off x="20" y="10"/>
            <a:ext cx="7443196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655EB3-ACBE-A745-95E1-D876A03CF6DC}"/>
              </a:ext>
            </a:extLst>
          </p:cNvPr>
          <p:cNvSpPr txBox="1"/>
          <p:nvPr/>
        </p:nvSpPr>
        <p:spPr>
          <a:xfrm>
            <a:off x="8048074" y="3592875"/>
            <a:ext cx="3539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/>
              <a:t>(How to build a fundraising program from the ground up)</a:t>
            </a:r>
          </a:p>
        </p:txBody>
      </p:sp>
    </p:spTree>
    <p:extLst>
      <p:ext uri="{BB962C8B-B14F-4D97-AF65-F5344CB8AC3E}">
        <p14:creationId xmlns:p14="http://schemas.microsoft.com/office/powerpoint/2010/main" val="87709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E45CA849-654C-4173-AD99-B3A252827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14D4BF-4106-0D46-98B1-1EDD59E81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8757666" cy="1106424"/>
          </a:xfrm>
        </p:spPr>
        <p:txBody>
          <a:bodyPr>
            <a:normAutofit/>
          </a:bodyPr>
          <a:lstStyle/>
          <a:p>
            <a:r>
              <a:rPr lang="en-US" sz="3600"/>
              <a:t>What is your plan for solicitation/asking?</a:t>
            </a:r>
            <a:br>
              <a:rPr lang="en-US" sz="3600"/>
            </a:br>
            <a:r>
              <a:rPr lang="en-US" sz="3600"/>
              <a:t>(person or as a team)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87931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5" name="Picture 1" descr="Right Person, Right Place, Right Time | GoSmallBiz.com">
            <a:extLst>
              <a:ext uri="{FF2B5EF4-FFF2-40B4-BE49-F238E27FC236}">
                <a16:creationId xmlns:a16="http://schemas.microsoft.com/office/drawing/2014/main" id="{1B551914-25F2-1D44-BFC0-D8577C4094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2" r="11824"/>
          <a:stretch>
            <a:fillRect/>
          </a:stretch>
        </p:blipFill>
        <p:spPr bwMode="auto">
          <a:xfrm>
            <a:off x="429768" y="1721922"/>
            <a:ext cx="6704891" cy="452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95D6A-8449-8F44-A5EF-3DBCC895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5468" y="1517904"/>
            <a:ext cx="3836764" cy="472457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u="sng" dirty="0"/>
              <a:t>Right Person</a:t>
            </a:r>
            <a:r>
              <a:rPr lang="en-US" sz="2400" b="1" dirty="0"/>
              <a:t>  - </a:t>
            </a:r>
            <a:r>
              <a:rPr lang="en-US" sz="2400" dirty="0"/>
              <a:t> asking the Right donor for the Right amount at the Right time in the Right setting based on your relationship with the donor. 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000" dirty="0"/>
              <a:t>Marcy Heim’s 3 sentence ask – more info at:</a:t>
            </a:r>
            <a:r>
              <a:rPr lang="en-US" sz="1800" dirty="0"/>
              <a:t> </a:t>
            </a:r>
            <a:r>
              <a:rPr lang="en-US" sz="1800" dirty="0">
                <a:hlinkClick r:id="rId4"/>
              </a:rPr>
              <a:t>http://marcyheim.com/wanna-do-everything-better</a:t>
            </a:r>
            <a:r>
              <a:rPr lang="en-US" sz="1800" dirty="0"/>
              <a:t>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F4622EC-BC7F-C84A-9C5E-7B80D7239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86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96A11-5BEC-4240-9916-3DA6D812B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Emphasize their past giving and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C836B-960C-1749-A2BA-FC6936FBA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528" y="2077974"/>
            <a:ext cx="6727436" cy="1351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Would you consider of gift of ___________?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(Then be very, very quiet)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1A0C5D-4117-A345-8617-E356497BA361}"/>
              </a:ext>
            </a:extLst>
          </p:cNvPr>
          <p:cNvSpPr txBox="1"/>
          <p:nvPr/>
        </p:nvSpPr>
        <p:spPr>
          <a:xfrm>
            <a:off x="737016" y="3429000"/>
            <a:ext cx="1071796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receive one of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answers: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Yes!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Accept the gift with thanks!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Maybe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(Let me think about it, pray about it, etc.)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gently explore reasons and then set a new time to meet again.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Is it the project/idea? Is it the timing of the gift?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What other areas of our ministry are you interested in?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1C28D0-5A1A-F64E-993F-79201B3F1D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4395" y="2094771"/>
            <a:ext cx="2451100" cy="245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259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08D317-7CBD-4897-BD1F-959436D2A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B20C56-8179-C242-B385-333D45E11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5564" y="834888"/>
            <a:ext cx="4314645" cy="1268958"/>
          </a:xfrm>
        </p:spPr>
        <p:txBody>
          <a:bodyPr anchor="b">
            <a:normAutofit/>
          </a:bodyPr>
          <a:lstStyle/>
          <a:p>
            <a:r>
              <a:rPr lang="en-US" sz="3200"/>
              <a:t>Steward the Donor &amp; Reporting</a:t>
            </a:r>
          </a:p>
        </p:txBody>
      </p:sp>
      <p:pic>
        <p:nvPicPr>
          <p:cNvPr id="4" name="Picture 3" descr="A logo on a table&#10;&#10;Description automatically generated with low confidence">
            <a:extLst>
              <a:ext uri="{FF2B5EF4-FFF2-40B4-BE49-F238E27FC236}">
                <a16:creationId xmlns:a16="http://schemas.microsoft.com/office/drawing/2014/main" id="{78567B39-5D86-474F-9A4B-5107283B51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77" r="17737"/>
          <a:stretch/>
        </p:blipFill>
        <p:spPr>
          <a:xfrm>
            <a:off x="20" y="10"/>
            <a:ext cx="6717436" cy="6857990"/>
          </a:xfrm>
          <a:custGeom>
            <a:avLst/>
            <a:gdLst/>
            <a:ahLst/>
            <a:cxnLst/>
            <a:rect l="l" t="t" r="r" b="b"/>
            <a:pathLst>
              <a:path w="6717456" h="6858000">
                <a:moveTo>
                  <a:pt x="0" y="0"/>
                </a:moveTo>
                <a:lnTo>
                  <a:pt x="6149468" y="0"/>
                </a:lnTo>
                <a:lnTo>
                  <a:pt x="6202448" y="162605"/>
                </a:lnTo>
                <a:cubicBezTo>
                  <a:pt x="6535625" y="1263763"/>
                  <a:pt x="6717456" y="2453207"/>
                  <a:pt x="6717456" y="3694043"/>
                </a:cubicBezTo>
                <a:cubicBezTo>
                  <a:pt x="6717456" y="4757617"/>
                  <a:pt x="6583866" y="5783433"/>
                  <a:pt x="6335883" y="6748259"/>
                </a:cubicBezTo>
                <a:lnTo>
                  <a:pt x="6305198" y="6858000"/>
                </a:lnTo>
                <a:lnTo>
                  <a:pt x="0" y="6858000"/>
                </a:lnTo>
                <a:close/>
              </a:path>
            </a:pathLst>
          </a:custGeom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6297641-8B9F-4767-9606-8A1131322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89864" y="38793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F3CA65-EA00-46B4-9616-39E6853F7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572" y="2240371"/>
            <a:ext cx="42062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52A0B-0587-6344-9858-7A88D83A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5563" y="2557587"/>
            <a:ext cx="4314645" cy="371731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700" dirty="0"/>
              <a:t>Say Thanks! Immediately and then in writing (48 hours) - - make it personal in the way they like to be thanked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b="1" dirty="0"/>
              <a:t>Exercise</a:t>
            </a:r>
            <a:r>
              <a:rPr lang="en-US" sz="1700" dirty="0"/>
              <a:t>: What is the best thank you- you received and why?)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588472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08D317-7CBD-4897-BD1F-959436D2A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B20C56-8179-C242-B385-333D45E11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5564" y="834888"/>
            <a:ext cx="4314645" cy="1268958"/>
          </a:xfrm>
        </p:spPr>
        <p:txBody>
          <a:bodyPr anchor="b">
            <a:normAutofit/>
          </a:bodyPr>
          <a:lstStyle/>
          <a:p>
            <a:r>
              <a:rPr lang="en-US" sz="3200"/>
              <a:t>Steward the Donor &amp; Reporting</a:t>
            </a: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4D2887A5-CA8D-AB4F-A230-034CE7D81C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813" r="21273" b="1"/>
          <a:stretch/>
        </p:blipFill>
        <p:spPr>
          <a:xfrm>
            <a:off x="20" y="10"/>
            <a:ext cx="6717436" cy="6857990"/>
          </a:xfrm>
          <a:custGeom>
            <a:avLst/>
            <a:gdLst/>
            <a:ahLst/>
            <a:cxnLst/>
            <a:rect l="l" t="t" r="r" b="b"/>
            <a:pathLst>
              <a:path w="6717456" h="6858000">
                <a:moveTo>
                  <a:pt x="0" y="0"/>
                </a:moveTo>
                <a:lnTo>
                  <a:pt x="6149468" y="0"/>
                </a:lnTo>
                <a:lnTo>
                  <a:pt x="6202448" y="162605"/>
                </a:lnTo>
                <a:cubicBezTo>
                  <a:pt x="6535625" y="1263763"/>
                  <a:pt x="6717456" y="2453207"/>
                  <a:pt x="6717456" y="3694043"/>
                </a:cubicBezTo>
                <a:cubicBezTo>
                  <a:pt x="6717456" y="4757617"/>
                  <a:pt x="6583866" y="5783433"/>
                  <a:pt x="6335883" y="6748259"/>
                </a:cubicBezTo>
                <a:lnTo>
                  <a:pt x="6305198" y="6858000"/>
                </a:lnTo>
                <a:lnTo>
                  <a:pt x="0" y="6858000"/>
                </a:lnTo>
                <a:close/>
              </a:path>
            </a:pathLst>
          </a:custGeom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6297641-8B9F-4767-9606-8A1131322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89864" y="38793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F3CA65-EA00-46B4-9616-39E6853F7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572" y="2240371"/>
            <a:ext cx="42062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52A0B-0587-6344-9858-7A88D83A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5563" y="2557587"/>
            <a:ext cx="4314645" cy="3717317"/>
          </a:xfrm>
        </p:spPr>
        <p:txBody>
          <a:bodyPr anchor="t"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Report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how their gift if impacting the goal.  short time frame (1 month)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Then within months (3 – 6 months) find out their communication preferences (love languages)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then renew their gift or increase it.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After impact Reporting start the process again!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5086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468898-5A6E-4D55-85EC-308E785EE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37AFB1-17C3-DF41-9FAD-C5D9A6815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6147816" cy="1106424"/>
          </a:xfrm>
        </p:spPr>
        <p:txBody>
          <a:bodyPr>
            <a:normAutofit/>
          </a:bodyPr>
          <a:lstStyle/>
          <a:p>
            <a:r>
              <a:rPr lang="en-US" sz="3600" dirty="0"/>
              <a:t>Resources for the Adventist </a:t>
            </a:r>
            <a:br>
              <a:rPr lang="en-US" sz="3600" dirty="0"/>
            </a:br>
            <a:r>
              <a:rPr lang="en-US" sz="3600" dirty="0"/>
              <a:t>Philanthropic Fundraiser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845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1851FA-5669-3B41-A596-6171089AA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68" y="2185794"/>
            <a:ext cx="6702552" cy="358369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613A0-E3E1-6F4C-945D-A06F84D10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02" y="411480"/>
            <a:ext cx="4218430" cy="603429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Successful Fundraising Handbook – Dr. Lilya Wagner - From Advent Source (In Spanish, French, and a Canadian version) And accompanying videos from Philanthropic Service for Institutions (PSI) </a:t>
            </a:r>
            <a:r>
              <a:rPr lang="en-US" sz="1800" u="sng" dirty="0">
                <a:hlinkClick r:id="rId3"/>
              </a:rPr>
              <a:t>www.philanthropicservice.com</a:t>
            </a:r>
            <a:endParaRPr lang="en-US" sz="1800" dirty="0"/>
          </a:p>
          <a:p>
            <a:pPr marL="0" indent="0">
              <a:lnSpc>
                <a:spcPct val="100000"/>
              </a:lnSpc>
              <a:buNone/>
            </a:pPr>
            <a:endParaRPr lang="en-US" sz="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Fundraising Course from the Adventist Learning Community (5 class video series)(</a:t>
            </a:r>
            <a:r>
              <a:rPr lang="en-US" sz="1800" u="sng" dirty="0">
                <a:hlinkClick r:id="rId4"/>
              </a:rPr>
              <a:t>https://www.adventistlearningcommunity.com/</a:t>
            </a:r>
            <a:r>
              <a:rPr lang="en-US" sz="1800" dirty="0"/>
              <a:t>). Search for keyword: Fundraising</a:t>
            </a:r>
          </a:p>
          <a:p>
            <a:pPr marL="0" indent="0">
              <a:lnSpc>
                <a:spcPct val="100000"/>
              </a:lnSpc>
              <a:buNone/>
            </a:pPr>
            <a:endParaRPr lang="en-US" sz="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/>
              <a:t>Any philanthropic fundraiser connected with our schools, hospitals/hospital systems, conferences (Trust services), NAD –PSI, etc.</a:t>
            </a:r>
          </a:p>
        </p:txBody>
      </p:sp>
    </p:spTree>
    <p:extLst>
      <p:ext uri="{BB962C8B-B14F-4D97-AF65-F5344CB8AC3E}">
        <p14:creationId xmlns:p14="http://schemas.microsoft.com/office/powerpoint/2010/main" val="2856371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468898-5A6E-4D55-85EC-308E785EE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37AFB1-17C3-DF41-9FAD-C5D9A6815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6147816" cy="1106424"/>
          </a:xfrm>
        </p:spPr>
        <p:txBody>
          <a:bodyPr>
            <a:normAutofit/>
          </a:bodyPr>
          <a:lstStyle/>
          <a:p>
            <a:r>
              <a:rPr lang="en-US" sz="3200" dirty="0"/>
              <a:t>Resources outside of Adventism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845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1851FA-5669-3B41-A596-6171089AA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68" y="2185794"/>
            <a:ext cx="6702552" cy="358369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613A0-E3E1-6F4C-945D-A06F84D10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02" y="411480"/>
            <a:ext cx="4218430" cy="6034290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Association of Fundraising Professionals (AFP) (</a:t>
            </a:r>
            <a:r>
              <a:rPr lang="en-US" u="sng" dirty="0">
                <a:hlinkClick r:id="rId3"/>
              </a:rPr>
              <a:t>https://afpglobal.org/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dirty="0"/>
              <a:t>CASE (Geared towards schools-elementary, secondary, tertiary (college) (</a:t>
            </a:r>
            <a:r>
              <a:rPr lang="en-US" u="sng" dirty="0">
                <a:hlinkClick r:id="rId4"/>
              </a:rPr>
              <a:t>https://www.case.org/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dirty="0"/>
              <a:t>Your local community foundations.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/>
              <a:t>Civic Clubs – Rotary, Lions, Ruritan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/>
              <a:t>Foundations (Private or Public – not Corporate/Government)</a:t>
            </a:r>
          </a:p>
        </p:txBody>
      </p:sp>
    </p:spTree>
    <p:extLst>
      <p:ext uri="{BB962C8B-B14F-4D97-AF65-F5344CB8AC3E}">
        <p14:creationId xmlns:p14="http://schemas.microsoft.com/office/powerpoint/2010/main" val="4056235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6838569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8" y="2093976"/>
            <a:ext cx="5846683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34827-C7E4-B948-B119-A47BC78B3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982134"/>
            <a:ext cx="6278880" cy="514741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b="1" dirty="0"/>
              <a:t>Philanthropy</a:t>
            </a:r>
            <a:r>
              <a:rPr lang="en-US" sz="1700" dirty="0"/>
              <a:t> –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“love of humankind” - “exchange of values”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(Story from Ministry of Philanthropy book-“The Choir Dress”)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7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/>
              <a:t>Charity</a:t>
            </a:r>
            <a:r>
              <a:rPr lang="en-US" sz="1700" dirty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“Christian Love to help meet the needs of others”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(Biblical story of giving materials to build the temple sanctuary, Widow’s Mite, </a:t>
            </a:r>
            <a:r>
              <a:rPr lang="en-US" sz="2000" dirty="0" err="1"/>
              <a:t>Joash</a:t>
            </a:r>
            <a:r>
              <a:rPr lang="en-US" sz="2000" dirty="0"/>
              <a:t> and the building of the temple, beginning of the early Christian church, 21</a:t>
            </a:r>
            <a:r>
              <a:rPr lang="en-US" sz="2000" baseline="30000" dirty="0"/>
              <a:t>st</a:t>
            </a:r>
            <a:r>
              <a:rPr lang="en-US" sz="2000" dirty="0"/>
              <a:t> century – ADRA, Maranatha, Community Services)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700" dirty="0"/>
          </a:p>
          <a:p>
            <a:pPr>
              <a:lnSpc>
                <a:spcPct val="100000"/>
              </a:lnSpc>
            </a:pPr>
            <a:endParaRPr lang="en-US" sz="1700" dirty="0"/>
          </a:p>
          <a:p>
            <a:pPr>
              <a:lnSpc>
                <a:spcPct val="100000"/>
              </a:lnSpc>
            </a:pPr>
            <a:endParaRPr lang="en-US" sz="1700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CA637D28-035A-2848-894A-ED8604325E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22"/>
          <a:stretch/>
        </p:blipFill>
        <p:spPr>
          <a:xfrm>
            <a:off x="7679814" y="1997352"/>
            <a:ext cx="4097657" cy="276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298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92468898-5A6E-4D55-85EC-308E785EE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CD042E-1055-9042-AA0A-B5F6BBD9F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4966716" cy="1106424"/>
          </a:xfrm>
        </p:spPr>
        <p:txBody>
          <a:bodyPr>
            <a:normAutofit/>
          </a:bodyPr>
          <a:lstStyle/>
          <a:p>
            <a:br>
              <a:rPr lang="en-US" sz="3600" dirty="0"/>
            </a:br>
            <a:r>
              <a:rPr lang="en-US" sz="3600" dirty="0"/>
              <a:t>Questions to Address</a:t>
            </a:r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845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A group of colorful stickers&#10;&#10;Description automatically generated with low confidence">
            <a:extLst>
              <a:ext uri="{FF2B5EF4-FFF2-40B4-BE49-F238E27FC236}">
                <a16:creationId xmlns:a16="http://schemas.microsoft.com/office/drawing/2014/main" id="{D0F68AA3-FAFB-3540-8E7E-EC0B3F60A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64" y="1719072"/>
            <a:ext cx="5951360" cy="4517136"/>
          </a:xfrm>
          <a:prstGeom prst="rect">
            <a:avLst/>
          </a:prstGeom>
        </p:spPr>
      </p:pic>
      <p:sp useBgFill="1">
        <p:nvSpPr>
          <p:cNvPr id="21" name="Rectangle 12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3C7E2-555A-E549-9B51-BD7A36BA0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5418" y="615518"/>
            <a:ext cx="4586814" cy="5364658"/>
          </a:xfrm>
        </p:spPr>
        <p:txBody>
          <a:bodyPr anchor="ctr"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/>
              <a:t>Where are you raising funds? (Readiness for fundraising)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dirty="0"/>
              <a:t>2. What are you raising funds    </a:t>
            </a:r>
          </a:p>
          <a:p>
            <a:pPr marL="0" indent="0">
              <a:buNone/>
            </a:pPr>
            <a:r>
              <a:rPr lang="en-US" sz="2400" dirty="0"/>
              <a:t>      for? 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400" dirty="0"/>
              <a:t>3. Why are you raising funds? </a:t>
            </a:r>
          </a:p>
          <a:p>
            <a:pPr marL="0" indent="0">
              <a:buNone/>
            </a:pPr>
            <a:r>
              <a:rPr lang="en-US" sz="2400" dirty="0"/>
              <a:t>    (Case, Your Story, Reason (s)     </a:t>
            </a:r>
          </a:p>
          <a:p>
            <a:pPr marL="0" indent="0">
              <a:buNone/>
            </a:pPr>
            <a:r>
              <a:rPr lang="en-US" sz="2400" dirty="0"/>
              <a:t>     for giving)</a:t>
            </a:r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785865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94AA2BD-2E3F-4B1D-8127-5744B8115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AF978-B82C-F942-8F58-B67414DF4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87552"/>
            <a:ext cx="4485861" cy="1088136"/>
          </a:xfrm>
        </p:spPr>
        <p:txBody>
          <a:bodyPr anchor="b">
            <a:normAutofit/>
          </a:bodyPr>
          <a:lstStyle/>
          <a:p>
            <a:r>
              <a:rPr lang="en-US" sz="3400"/>
              <a:t>Exercise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D02261-2DC8-4AA8-9E16-7751AE892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752CF2-2291-40B5-B462-C17B174C1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6000"/>
            <a:ext cx="43891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E481E-6346-2242-9531-4FD0B3127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9" y="2688336"/>
            <a:ext cx="4498848" cy="278892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400" dirty="0"/>
              <a:t>What was the best gift you have received and why? 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400" dirty="0"/>
              <a:t>What is the best gift have you given and how did you give it to the recipient?</a:t>
            </a:r>
          </a:p>
          <a:p>
            <a:pPr marL="0" indent="0">
              <a:buNone/>
            </a:pPr>
            <a:endParaRPr lang="en-US" sz="17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50801D-66FD-4F49-BDC3-81483488F6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6" r="42504" b="-1"/>
          <a:stretch/>
        </p:blipFill>
        <p:spPr>
          <a:xfrm>
            <a:off x="5308052" y="10"/>
            <a:ext cx="6883948" cy="6857990"/>
          </a:xfrm>
          <a:custGeom>
            <a:avLst/>
            <a:gdLst/>
            <a:ahLst/>
            <a:cxnLst/>
            <a:rect l="l" t="t" r="r" b="b"/>
            <a:pathLst>
              <a:path w="6883948" h="6858000">
                <a:moveTo>
                  <a:pt x="365648" y="0"/>
                </a:moveTo>
                <a:lnTo>
                  <a:pt x="6883948" y="0"/>
                </a:lnTo>
                <a:lnTo>
                  <a:pt x="6883948" y="6858000"/>
                </a:lnTo>
                <a:lnTo>
                  <a:pt x="365648" y="6858000"/>
                </a:lnTo>
                <a:lnTo>
                  <a:pt x="360213" y="6835050"/>
                </a:lnTo>
                <a:cubicBezTo>
                  <a:pt x="128263" y="5788167"/>
                  <a:pt x="0" y="4637179"/>
                  <a:pt x="0" y="3429001"/>
                </a:cubicBezTo>
                <a:cubicBezTo>
                  <a:pt x="0" y="2220824"/>
                  <a:pt x="128263" y="1069835"/>
                  <a:pt x="360213" y="22952"/>
                </a:cubicBezTo>
                <a:close/>
              </a:path>
            </a:pathLst>
          </a:custGeom>
          <a:effectLst>
            <a:outerShdw blurRad="50800" dist="38100" dir="10800000" algn="r" rotWithShape="0">
              <a:schemeClr val="bg1">
                <a:lumMod val="85000"/>
                <a:alpha val="3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8030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468898-5A6E-4D55-85EC-308E785EE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DB2B4-BD43-C649-B979-3B5565EBD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6204966" cy="1106424"/>
          </a:xfrm>
        </p:spPr>
        <p:txBody>
          <a:bodyPr>
            <a:normAutofit/>
          </a:bodyPr>
          <a:lstStyle/>
          <a:p>
            <a:r>
              <a:rPr lang="en-US" sz="3600" dirty="0"/>
              <a:t>From whom </a:t>
            </a:r>
            <a:br>
              <a:rPr lang="en-US" sz="3600" dirty="0"/>
            </a:br>
            <a:r>
              <a:rPr lang="en-US" sz="3600" dirty="0"/>
              <a:t>are you raising funds?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845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7ACE1FA3-8114-3A43-99EA-DABD94312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68" y="1946994"/>
            <a:ext cx="6702552" cy="4061292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2EFD8-B343-A249-B1B1-B314FD364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752" y="781050"/>
            <a:ext cx="3823480" cy="5461432"/>
          </a:xfrm>
        </p:spPr>
        <p:txBody>
          <a:bodyPr anchor="ctr">
            <a:normAutofit fontScale="92500" lnSpcReduction="20000"/>
          </a:bodyPr>
          <a:lstStyle/>
          <a:p>
            <a:r>
              <a:rPr lang="en-US" dirty="0"/>
              <a:t>Pastoral staff</a:t>
            </a:r>
          </a:p>
          <a:p>
            <a:r>
              <a:rPr lang="en-US" dirty="0"/>
              <a:t>Board members</a:t>
            </a:r>
          </a:p>
          <a:p>
            <a:r>
              <a:rPr lang="en-US" dirty="0"/>
              <a:t>Church members family</a:t>
            </a:r>
          </a:p>
          <a:p>
            <a:r>
              <a:rPr lang="en-US" dirty="0"/>
              <a:t>Interested friends, Foundations, Businesses </a:t>
            </a:r>
          </a:p>
          <a:p>
            <a:r>
              <a:rPr lang="en-US" dirty="0"/>
              <a:t>Corporations </a:t>
            </a:r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 algn="ctr">
              <a:buNone/>
            </a:pPr>
            <a:r>
              <a:rPr lang="en-US" dirty="0"/>
              <a:t>Individuals give </a:t>
            </a:r>
          </a:p>
          <a:p>
            <a:pPr marL="0" indent="0" algn="ctr">
              <a:buNone/>
            </a:pPr>
            <a:r>
              <a:rPr lang="en-US" dirty="0"/>
              <a:t>the greatest percent </a:t>
            </a:r>
          </a:p>
          <a:p>
            <a:pPr marL="0" indent="0" algn="ctr">
              <a:buNone/>
            </a:pPr>
            <a:r>
              <a:rPr lang="en-US" dirty="0"/>
              <a:t>of gifts.</a:t>
            </a:r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512423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468898-5A6E-4D55-85EC-308E785EE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DB2B4-BD43-C649-B979-3B5565EBD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6204966" cy="1106424"/>
          </a:xfrm>
        </p:spPr>
        <p:txBody>
          <a:bodyPr>
            <a:normAutofit/>
          </a:bodyPr>
          <a:lstStyle/>
          <a:p>
            <a:r>
              <a:rPr lang="en-US" sz="3600" dirty="0"/>
              <a:t>From whom </a:t>
            </a:r>
            <a:br>
              <a:rPr lang="en-US" sz="3600" dirty="0"/>
            </a:br>
            <a:r>
              <a:rPr lang="en-US" sz="3600" dirty="0"/>
              <a:t>are you raising funds?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845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7ACE1FA3-8114-3A43-99EA-DABD94312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68" y="1946994"/>
            <a:ext cx="6702552" cy="4061292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2EFD8-B343-A249-B1B1-B314FD364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752" y="781050"/>
            <a:ext cx="3823480" cy="5461432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(LIA)</a:t>
            </a:r>
          </a:p>
          <a:p>
            <a:r>
              <a:rPr lang="en-US" dirty="0"/>
              <a:t>Linkage</a:t>
            </a:r>
          </a:p>
          <a:p>
            <a:r>
              <a:rPr lang="en-US" dirty="0"/>
              <a:t>Interest</a:t>
            </a:r>
          </a:p>
          <a:p>
            <a:r>
              <a:rPr lang="en-US" dirty="0"/>
              <a:t>Ability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– No Oprah Winfrey, Bill Gates, or your ‘Rich’ neighbor.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You are asking for their: Time, Talent, Treasure (3 Ts)..“It’s all about the relationship”</a:t>
            </a:r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698675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468898-5A6E-4D55-85EC-308E785EE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BB40A4-FFAA-8D43-90E6-8A312A147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201400" cy="1106424"/>
          </a:xfrm>
        </p:spPr>
        <p:txBody>
          <a:bodyPr>
            <a:normAutofit/>
          </a:bodyPr>
          <a:lstStyle/>
          <a:p>
            <a:r>
              <a:rPr lang="en-US" sz="3600"/>
              <a:t>Exercise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845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5AE1AE-02C0-B04E-9A23-CB9768525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981" y="1719072"/>
            <a:ext cx="5632125" cy="4517136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A7D98-5DFE-E842-A269-A939805B3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752" y="615518"/>
            <a:ext cx="3455097" cy="5831002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Who do you know?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Family, friends, work/work associates, organizations that you are associated with, hobby groups?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(6 Circles on a blank page– Center Circle is you, write names down in each circle)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Personal example: EGW writing a personal letter to my Great-Great-Great–grandfather seeking funds for the new Avondale College.</a:t>
            </a:r>
            <a:endParaRPr lang="en-US" sz="1700" dirty="0"/>
          </a:p>
          <a:p>
            <a:pPr marL="0" indent="0">
              <a:lnSpc>
                <a:spcPct val="100000"/>
              </a:lnSpc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802773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FA3B9-3054-BB46-A527-D9397EEF7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733532" cy="1179576"/>
          </a:xfrm>
        </p:spPr>
        <p:txBody>
          <a:bodyPr>
            <a:normAutofit fontScale="90000"/>
          </a:bodyPr>
          <a:lstStyle/>
          <a:p>
            <a:r>
              <a:rPr lang="en-US" dirty="0"/>
              <a:t>How are you raising the funds?</a:t>
            </a:r>
            <a:br>
              <a:rPr lang="en-US" dirty="0"/>
            </a:br>
            <a:r>
              <a:rPr lang="en-US" dirty="0"/>
              <a:t>(Vehicles vs. Strategies)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96C59-1A2A-A649-AACB-6A6F4E571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Vehicles</a:t>
            </a:r>
            <a:r>
              <a:rPr lang="en-US" dirty="0"/>
              <a:t> – Annual Giving (1x, monthly, quarterly), Major Gifts, Capital Campaign (within a certain set time frame), Planning Giving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b="1" u="sng" dirty="0"/>
              <a:t>Strategies</a:t>
            </a:r>
            <a:r>
              <a:rPr lang="en-US" dirty="0"/>
              <a:t> – Mail, Telephone, Email, Events, personal visits (ask for advice and you will receive money, ask for money and you will get advice), Grants for youth ministries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6DBC6A-E76A-994A-9311-E29F689B1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907" y="445516"/>
            <a:ext cx="3600193" cy="1707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548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468898-5A6E-4D55-85EC-308E785EE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FA0BE7-6E70-7644-A0AF-712537CB0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201400" cy="1106424"/>
          </a:xfrm>
        </p:spPr>
        <p:txBody>
          <a:bodyPr>
            <a:normAutofit/>
          </a:bodyPr>
          <a:lstStyle/>
          <a:p>
            <a:r>
              <a:rPr lang="en-US" sz="3600"/>
              <a:t>Exercise: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845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144CC7-9EA2-CA4B-A8A7-5C280FE07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689" y="1719072"/>
            <a:ext cx="5679711" cy="3993336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808DF-ABEF-574B-AE25-152FB0D9E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4034" y="1106404"/>
            <a:ext cx="4648198" cy="513607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What have you done in past? </a:t>
            </a:r>
          </a:p>
          <a:p>
            <a:pPr marL="0" indent="0">
              <a:buNone/>
            </a:pPr>
            <a:r>
              <a:rPr lang="en-US" sz="2400" dirty="0"/>
              <a:t>What makes the most sense (cents)? </a:t>
            </a:r>
          </a:p>
          <a:p>
            <a:pPr marL="0" indent="0">
              <a:buNone/>
            </a:pPr>
            <a:r>
              <a:rPr lang="en-US" sz="2400" dirty="0"/>
              <a:t>What has worked and what has not?</a:t>
            </a:r>
          </a:p>
          <a:p>
            <a:pPr marL="0" indent="0">
              <a:buNone/>
            </a:pPr>
            <a:r>
              <a:rPr lang="en-US" sz="2400" dirty="0"/>
              <a:t>What is your plan for solicitation/asking? </a:t>
            </a:r>
          </a:p>
          <a:p>
            <a:pPr marL="0" indent="0">
              <a:buNone/>
            </a:pPr>
            <a:r>
              <a:rPr lang="en-US" sz="2400" dirty="0"/>
              <a:t>Are you doing it as a solo person or as a team? </a:t>
            </a:r>
          </a:p>
        </p:txBody>
      </p:sp>
    </p:spTree>
    <p:extLst>
      <p:ext uri="{BB962C8B-B14F-4D97-AF65-F5344CB8AC3E}">
        <p14:creationId xmlns:p14="http://schemas.microsoft.com/office/powerpoint/2010/main" val="122805536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864</Words>
  <Application>Microsoft Macintosh PowerPoint</Application>
  <PresentationFormat>Widescreen</PresentationFormat>
  <Paragraphs>107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Avenir Next LT Pro</vt:lpstr>
      <vt:lpstr>Calibri</vt:lpstr>
      <vt:lpstr>Times New Roman</vt:lpstr>
      <vt:lpstr>AccentBoxVTI</vt:lpstr>
      <vt:lpstr>Philanthropic Fundraising &amp;  Biblical Charity</vt:lpstr>
      <vt:lpstr>PowerPoint Presentation</vt:lpstr>
      <vt:lpstr> Questions to Address</vt:lpstr>
      <vt:lpstr>Exercise</vt:lpstr>
      <vt:lpstr>From whom  are you raising funds?</vt:lpstr>
      <vt:lpstr>From whom  are you raising funds?</vt:lpstr>
      <vt:lpstr>Exercise</vt:lpstr>
      <vt:lpstr>How are you raising the funds? (Vehicles vs. Strategies)</vt:lpstr>
      <vt:lpstr>Exercise:</vt:lpstr>
      <vt:lpstr>What is your plan for solicitation/asking? (person or as a team)</vt:lpstr>
      <vt:lpstr>Emphasize their past giving and interest</vt:lpstr>
      <vt:lpstr>Steward the Donor &amp; Reporting</vt:lpstr>
      <vt:lpstr>Steward the Donor &amp; Reporting</vt:lpstr>
      <vt:lpstr>Resources for the Adventist  Philanthropic Fundraiser </vt:lpstr>
      <vt:lpstr>Resources outside of Adventism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Philanthropic Fundraising &amp;  Biblical Charity</dc:title>
  <dc:creator>Carl Rodriguez</dc:creator>
  <cp:lastModifiedBy>Carl Rodriguez</cp:lastModifiedBy>
  <cp:revision>8</cp:revision>
  <dcterms:created xsi:type="dcterms:W3CDTF">2021-09-14T22:55:07Z</dcterms:created>
  <dcterms:modified xsi:type="dcterms:W3CDTF">2021-09-15T13:52:16Z</dcterms:modified>
</cp:coreProperties>
</file>