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704"/>
    <p:restoredTop sz="94648"/>
  </p:normalViewPr>
  <p:slideViewPr>
    <p:cSldViewPr snapToGrid="0" snapToObjects="1">
      <p:cViewPr varScale="1">
        <p:scale>
          <a:sx n="86" d="100"/>
          <a:sy n="86" d="100"/>
        </p:scale>
        <p:origin x="24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3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5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5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7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3/gfhwvbpj4jj_k4q_4c87_2cc0000gp/T/com.microsoft.Word/WebArchiveCopyPasteTempFiles/Z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rcyheim.com/wanna-do-everything-better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anthropicservice.com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ventistlearningcommunity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fpglobal.org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s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1EA4A4-5D79-4817-B146-24029A2F3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FA256-4D98-3040-AB9D-AEBEF179B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8788" y="1292139"/>
            <a:ext cx="3977640" cy="192397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800" dirty="0"/>
              <a:t>Philanthropic Fundraising &amp; </a:t>
            </a:r>
            <a:br>
              <a:rPr lang="en-US" sz="4800" dirty="0"/>
            </a:br>
            <a:r>
              <a:rPr lang="en-US" sz="4800" dirty="0"/>
              <a:t>Biblical Charity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CAC15-38E8-C943-AE5C-397E942E3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3977640" cy="1208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By Andrew Lay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Chesapeake Conference</a:t>
            </a:r>
          </a:p>
        </p:txBody>
      </p:sp>
      <p:pic>
        <p:nvPicPr>
          <p:cNvPr id="4" name="Picture 3" descr="A close-up of a stamp&#10;&#10;Description automatically generated with low confidence">
            <a:extLst>
              <a:ext uri="{FF2B5EF4-FFF2-40B4-BE49-F238E27FC236}">
                <a16:creationId xmlns:a16="http://schemas.microsoft.com/office/drawing/2014/main" id="{5CEB08C0-E796-4D45-B379-004D044377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773"/>
          <a:stretch/>
        </p:blipFill>
        <p:spPr>
          <a:xfrm>
            <a:off x="20" y="10"/>
            <a:ext cx="744319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655EB3-ACBE-A745-95E1-D876A03CF6DC}"/>
              </a:ext>
            </a:extLst>
          </p:cNvPr>
          <p:cNvSpPr txBox="1"/>
          <p:nvPr/>
        </p:nvSpPr>
        <p:spPr>
          <a:xfrm>
            <a:off x="8048074" y="3592875"/>
            <a:ext cx="3539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(How to build a fundraising program from the ground up)</a:t>
            </a:r>
          </a:p>
        </p:txBody>
      </p:sp>
    </p:spTree>
    <p:extLst>
      <p:ext uri="{BB962C8B-B14F-4D97-AF65-F5344CB8AC3E}">
        <p14:creationId xmlns:p14="http://schemas.microsoft.com/office/powerpoint/2010/main" val="8770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14D4BF-4106-0D46-98B1-1EDD59E8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8757666" cy="1106424"/>
          </a:xfrm>
        </p:spPr>
        <p:txBody>
          <a:bodyPr>
            <a:normAutofit/>
          </a:bodyPr>
          <a:lstStyle/>
          <a:p>
            <a:r>
              <a:rPr lang="en-US" sz="3600"/>
              <a:t>What is your plan for solicitation/asking?</a:t>
            </a:r>
            <a:br>
              <a:rPr lang="en-US" sz="3600"/>
            </a:br>
            <a:r>
              <a:rPr lang="en-US" sz="3600"/>
              <a:t>(person or as a team)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5" name="Picture 1" descr="Right Person, Right Place, Right Time | GoSmallBiz.com">
            <a:extLst>
              <a:ext uri="{FF2B5EF4-FFF2-40B4-BE49-F238E27FC236}">
                <a16:creationId xmlns:a16="http://schemas.microsoft.com/office/drawing/2014/main" id="{1B551914-25F2-1D44-BFC0-D8577C4094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2" r="11824"/>
          <a:stretch>
            <a:fillRect/>
          </a:stretch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95D6A-8449-8F44-A5EF-3DBCC895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468" y="1517904"/>
            <a:ext cx="3836764" cy="47245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Right Person</a:t>
            </a:r>
            <a:r>
              <a:rPr lang="en-US" sz="2400" b="1" dirty="0"/>
              <a:t>  - </a:t>
            </a:r>
            <a:r>
              <a:rPr lang="en-US" sz="2400" dirty="0"/>
              <a:t> asking the Right donor for the Right amount at the Right time in the Right setting based on your relationship with the donor.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000" dirty="0"/>
              <a:t>Marcy Heim’s 3 sentence ask – more info at:</a:t>
            </a:r>
            <a:r>
              <a:rPr lang="en-US" sz="1800" dirty="0"/>
              <a:t> </a:t>
            </a:r>
            <a:r>
              <a:rPr lang="en-US" sz="1800" dirty="0">
                <a:hlinkClick r:id="rId4"/>
              </a:rPr>
              <a:t>http://marcyheim.com/wanna-do-everything-better</a:t>
            </a:r>
            <a:r>
              <a:rPr lang="en-US" sz="1800" dirty="0"/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F4622EC-BC7F-C84A-9C5E-7B80D7239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6A11-5BEC-4240-9916-3DA6D812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Emphasize their past giving and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C836B-960C-1749-A2BA-FC6936FBA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28" y="2077974"/>
            <a:ext cx="6727436" cy="1351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consider of gift of ___________?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(Then be very, very quiet)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A0C5D-4117-A345-8617-E356497BA361}"/>
              </a:ext>
            </a:extLst>
          </p:cNvPr>
          <p:cNvSpPr txBox="1"/>
          <p:nvPr/>
        </p:nvSpPr>
        <p:spPr>
          <a:xfrm>
            <a:off x="737016" y="3429000"/>
            <a:ext cx="1071796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receive one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answers: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Yes!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Accept the gift with thanks!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(Let me think about it, pray about it, etc.)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gently explore reasons and then set a new time to meet again.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 it the project/idea? Is it the timing of the gift?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What other areas of our ministry are you interested in?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C28D0-5A1A-F64E-993F-79201B3F1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395" y="2094771"/>
            <a:ext cx="24511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5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B20C56-8179-C242-B385-333D45E1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en-US" sz="3200"/>
              <a:t>Steward the Donor &amp; Reporting</a:t>
            </a:r>
          </a:p>
        </p:txBody>
      </p:sp>
      <p:pic>
        <p:nvPicPr>
          <p:cNvPr id="4" name="Picture 3" descr="A logo on a table&#10;&#10;Description automatically generated with low confidence">
            <a:extLst>
              <a:ext uri="{FF2B5EF4-FFF2-40B4-BE49-F238E27FC236}">
                <a16:creationId xmlns:a16="http://schemas.microsoft.com/office/drawing/2014/main" id="{78567B39-5D86-474F-9A4B-5107283B51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77" r="17737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2A0B-0587-6344-9858-7A88D83A8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/>
              <a:t>Say Thanks! Immediately and then in writing (48 hours) - - make it personal in the way they like to be thanked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b="1" dirty="0"/>
              <a:t>Exercise</a:t>
            </a:r>
            <a:r>
              <a:rPr lang="en-US" sz="1700" dirty="0"/>
              <a:t>: What is the best thank you- you received and why?)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88472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B20C56-8179-C242-B385-333D45E1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en-US" sz="3200"/>
              <a:t>Steward the Donor &amp; Reporting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4D2887A5-CA8D-AB4F-A230-034CE7D81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13" r="21273" b="1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2A0B-0587-6344-9858-7A88D83A8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Report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how their gift if impacting the goal.  short time frame (1 month)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Then within months (3 – 6 months) find out their communication preferences (love languages)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then renew their gift or increase it.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After impact Reporting start the process again!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086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AFB1-17C3-DF41-9FAD-C5D9A681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6147816" cy="1106424"/>
          </a:xfrm>
        </p:spPr>
        <p:txBody>
          <a:bodyPr>
            <a:normAutofit/>
          </a:bodyPr>
          <a:lstStyle/>
          <a:p>
            <a:r>
              <a:rPr lang="en-US" sz="3600" dirty="0"/>
              <a:t>Resources for the Adventist </a:t>
            </a:r>
            <a:br>
              <a:rPr lang="en-US" sz="3600" dirty="0"/>
            </a:br>
            <a:r>
              <a:rPr lang="en-US" sz="3600" dirty="0"/>
              <a:t>Philanthropic Fundraiser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851FA-5669-3B41-A596-6171089AA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2185794"/>
            <a:ext cx="6702552" cy="3583691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13A0-E3E1-6F4C-945D-A06F84D10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2" y="411480"/>
            <a:ext cx="4218430" cy="603429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Successful Fundraising Handbook – Dr. Lilya Wagner - From Advent Source (In Spanish, French, and a Canadian version) And accompanying videos from Philanthropic Service for Institutions (PSI) </a:t>
            </a:r>
            <a:r>
              <a:rPr lang="en-US" sz="1800" u="sng" dirty="0">
                <a:hlinkClick r:id="rId3"/>
              </a:rPr>
              <a:t>www.philanthropicservice.com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Fundraising Course from the Adventist Learning Community (5 class video series)(</a:t>
            </a:r>
            <a:r>
              <a:rPr lang="en-US" sz="1800" u="sng" dirty="0">
                <a:hlinkClick r:id="rId4"/>
              </a:rPr>
              <a:t>https://www.adventistlearningcommunity.com/</a:t>
            </a:r>
            <a:r>
              <a:rPr lang="en-US" sz="1800" dirty="0"/>
              <a:t>). Search for keyword: Fundraising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Any philanthropic fundraiser connected with our schools, hospitals/hospital systems, conferences (Trust services), NAD –PSI, etc.</a:t>
            </a:r>
          </a:p>
        </p:txBody>
      </p:sp>
    </p:spTree>
    <p:extLst>
      <p:ext uri="{BB962C8B-B14F-4D97-AF65-F5344CB8AC3E}">
        <p14:creationId xmlns:p14="http://schemas.microsoft.com/office/powerpoint/2010/main" val="285637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AFB1-17C3-DF41-9FAD-C5D9A681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6147816" cy="1106424"/>
          </a:xfrm>
        </p:spPr>
        <p:txBody>
          <a:bodyPr>
            <a:normAutofit/>
          </a:bodyPr>
          <a:lstStyle/>
          <a:p>
            <a:r>
              <a:rPr lang="en-US" sz="3200" dirty="0"/>
              <a:t>Resources outside of Adventism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851FA-5669-3B41-A596-6171089AA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2185794"/>
            <a:ext cx="6702552" cy="3583691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13A0-E3E1-6F4C-945D-A06F84D10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2" y="411480"/>
            <a:ext cx="4218430" cy="6034290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Association of Fundraising Professionals (AFP) (</a:t>
            </a:r>
            <a:r>
              <a:rPr lang="en-US" u="sng" dirty="0">
                <a:hlinkClick r:id="rId3"/>
              </a:rPr>
              <a:t>https://afpglobal.org/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CASE (Geared towards schools-elementary, secondary, tertiary (college) (</a:t>
            </a:r>
            <a:r>
              <a:rPr lang="en-US" u="sng" dirty="0">
                <a:hlinkClick r:id="rId4"/>
              </a:rPr>
              <a:t>https://www.case.org/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Your local community foundations.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Civic Clubs – Rotary, Lions, Ruritan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Foundations (Private or Public – not Corporate/Government)</a:t>
            </a:r>
          </a:p>
        </p:txBody>
      </p:sp>
    </p:spTree>
    <p:extLst>
      <p:ext uri="{BB962C8B-B14F-4D97-AF65-F5344CB8AC3E}">
        <p14:creationId xmlns:p14="http://schemas.microsoft.com/office/powerpoint/2010/main" val="405623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4827-C7E4-B948-B119-A47BC78B3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982134"/>
            <a:ext cx="6278880" cy="51474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/>
              <a:t>Philanthropy</a:t>
            </a:r>
            <a:r>
              <a:rPr lang="en-US" sz="1700" dirty="0"/>
              <a:t> –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“love of humankind” - “exchange of values”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(Story from Ministry of Philanthropy book-“The Choir Dress”)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/>
              <a:t>Charity</a:t>
            </a:r>
            <a:r>
              <a:rPr lang="en-US" sz="17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“Christian Love to help meet the needs of others”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(Biblical story of giving materials to build the temple sanctuary, Widow’s Mite, </a:t>
            </a:r>
            <a:r>
              <a:rPr lang="en-US" sz="2000" dirty="0" err="1"/>
              <a:t>Joash</a:t>
            </a:r>
            <a:r>
              <a:rPr lang="en-US" sz="2000" dirty="0"/>
              <a:t> and the building of the temple, beginning of the early Christian church, 21</a:t>
            </a:r>
            <a:r>
              <a:rPr lang="en-US" sz="2000" baseline="30000" dirty="0"/>
              <a:t>st</a:t>
            </a:r>
            <a:r>
              <a:rPr lang="en-US" sz="2000" dirty="0"/>
              <a:t> century – ADRA, Maranatha, Community Services)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A637D28-035A-2848-894A-ED8604325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2"/>
          <a:stretch/>
        </p:blipFill>
        <p:spPr>
          <a:xfrm>
            <a:off x="7679814" y="1997352"/>
            <a:ext cx="4097657" cy="27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9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CD042E-1055-9042-AA0A-B5F6BBD9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4966716" cy="1106424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r>
              <a:rPr lang="en-US" sz="3600" dirty="0"/>
              <a:t>Questions to Address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group of colorful stickers&#10;&#10;Description automatically generated with low confidence">
            <a:extLst>
              <a:ext uri="{FF2B5EF4-FFF2-40B4-BE49-F238E27FC236}">
                <a16:creationId xmlns:a16="http://schemas.microsoft.com/office/drawing/2014/main" id="{D0F68AA3-FAFB-3540-8E7E-EC0B3F60A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64" y="1719072"/>
            <a:ext cx="5951360" cy="4517136"/>
          </a:xfrm>
          <a:prstGeom prst="rect">
            <a:avLst/>
          </a:prstGeom>
        </p:spPr>
      </p:pic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3C7E2-555A-E549-9B51-BD7A36BA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418" y="615518"/>
            <a:ext cx="4586814" cy="5364658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Where are you raising funds? (Readiness for fundraising)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2. What are you raising funds    </a:t>
            </a:r>
          </a:p>
          <a:p>
            <a:pPr marL="0" indent="0">
              <a:buNone/>
            </a:pPr>
            <a:r>
              <a:rPr lang="en-US" sz="2400" dirty="0"/>
              <a:t>      for?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400" dirty="0"/>
              <a:t>3. Why are you raising funds? </a:t>
            </a:r>
          </a:p>
          <a:p>
            <a:pPr marL="0" indent="0">
              <a:buNone/>
            </a:pPr>
            <a:r>
              <a:rPr lang="en-US" sz="2400" dirty="0"/>
              <a:t>    (Case, Your Story, Reason (s)     </a:t>
            </a:r>
          </a:p>
          <a:p>
            <a:pPr marL="0" indent="0">
              <a:buNone/>
            </a:pPr>
            <a:r>
              <a:rPr lang="en-US" sz="2400" dirty="0"/>
              <a:t>     for giving)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8586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DAF978-B82C-F942-8F58-B67414DF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n-US" sz="3400"/>
              <a:t>Exercise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E481E-6346-2242-9531-4FD0B312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2788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What was the best gift you have received and why?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400" dirty="0"/>
              <a:t>What is the best gift have you given and how did you give it to the recipient?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50801D-66FD-4F49-BDC3-81483488F6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" r="42504" b="-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803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DB2B4-BD43-C649-B979-3B5565EB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6204966" cy="1106424"/>
          </a:xfrm>
        </p:spPr>
        <p:txBody>
          <a:bodyPr>
            <a:normAutofit/>
          </a:bodyPr>
          <a:lstStyle/>
          <a:p>
            <a:r>
              <a:rPr lang="en-US" sz="3600" dirty="0"/>
              <a:t>From whom </a:t>
            </a:r>
            <a:br>
              <a:rPr lang="en-US" sz="3600" dirty="0"/>
            </a:br>
            <a:r>
              <a:rPr lang="en-US" sz="3600" dirty="0"/>
              <a:t>are you raising funds?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ACE1FA3-8114-3A43-99EA-DABD94312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1946994"/>
            <a:ext cx="6702552" cy="4061292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EFD8-B343-A249-B1B1-B314FD36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781050"/>
            <a:ext cx="3823480" cy="5461432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/>
              <a:t>Pastoral staff</a:t>
            </a:r>
          </a:p>
          <a:p>
            <a:r>
              <a:rPr lang="en-US" dirty="0"/>
              <a:t>Board members</a:t>
            </a:r>
          </a:p>
          <a:p>
            <a:r>
              <a:rPr lang="en-US" dirty="0"/>
              <a:t>Church members family</a:t>
            </a:r>
          </a:p>
          <a:p>
            <a:r>
              <a:rPr lang="en-US" dirty="0"/>
              <a:t>Interested friends, Foundations, Businesses </a:t>
            </a:r>
          </a:p>
          <a:p>
            <a:r>
              <a:rPr lang="en-US" dirty="0"/>
              <a:t>Corporations 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 algn="ctr">
              <a:buNone/>
            </a:pPr>
            <a:r>
              <a:rPr lang="en-US" dirty="0"/>
              <a:t>Individuals give </a:t>
            </a:r>
          </a:p>
          <a:p>
            <a:pPr marL="0" indent="0" algn="ctr">
              <a:buNone/>
            </a:pPr>
            <a:r>
              <a:rPr lang="en-US" dirty="0"/>
              <a:t>the greatest percent </a:t>
            </a:r>
          </a:p>
          <a:p>
            <a:pPr marL="0" indent="0" algn="ctr">
              <a:buNone/>
            </a:pPr>
            <a:r>
              <a:rPr lang="en-US" dirty="0"/>
              <a:t>of gifts.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1242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DB2B4-BD43-C649-B979-3B5565EB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6204966" cy="1106424"/>
          </a:xfrm>
        </p:spPr>
        <p:txBody>
          <a:bodyPr>
            <a:normAutofit/>
          </a:bodyPr>
          <a:lstStyle/>
          <a:p>
            <a:r>
              <a:rPr lang="en-US" sz="3600" dirty="0"/>
              <a:t>From whom </a:t>
            </a:r>
            <a:br>
              <a:rPr lang="en-US" sz="3600" dirty="0"/>
            </a:br>
            <a:r>
              <a:rPr lang="en-US" sz="3600" dirty="0"/>
              <a:t>are you raising funds?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ACE1FA3-8114-3A43-99EA-DABD94312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1946994"/>
            <a:ext cx="6702552" cy="4061292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EFD8-B343-A249-B1B1-B314FD36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781050"/>
            <a:ext cx="3823480" cy="5461432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(LIA)</a:t>
            </a:r>
          </a:p>
          <a:p>
            <a:r>
              <a:rPr lang="en-US" dirty="0"/>
              <a:t>Linkage</a:t>
            </a:r>
          </a:p>
          <a:p>
            <a:r>
              <a:rPr lang="en-US" dirty="0"/>
              <a:t>Interest</a:t>
            </a:r>
          </a:p>
          <a:p>
            <a:r>
              <a:rPr lang="en-US" dirty="0"/>
              <a:t>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– No Oprah Winfrey, Bill Gates, or your ‘Rich’ neighbor.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You are asking for their: Time, Talent, Treasure (3 Ts)..“It’s all about the relationship”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9867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B40A4-FFAA-8D43-90E6-8A312A14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/>
              <a:t>Exercise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5AE1AE-02C0-B04E-9A23-CB9768525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981" y="1719072"/>
            <a:ext cx="5632125" cy="4517136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A7D98-5DFE-E842-A269-A939805B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615518"/>
            <a:ext cx="3455097" cy="583100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Who do you know?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Family, friends, work/work associates, organizations that you are associated with, hobby groups?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(6 Circles on a blank page– Center Circle is you, write names down in each circle)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Personal example: EGW writing a personal letter to my Great-Great-Great–grandfather seeking funds for the new Avondale College.</a:t>
            </a:r>
            <a:endParaRPr lang="en-US" sz="1700" dirty="0"/>
          </a:p>
          <a:p>
            <a:pPr marL="0" indent="0">
              <a:lnSpc>
                <a:spcPct val="100000"/>
              </a:lnSpc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0277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FA3B9-3054-BB46-A527-D9397EEF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733532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How are you raising the funds?</a:t>
            </a:r>
            <a:br>
              <a:rPr lang="en-US" dirty="0"/>
            </a:br>
            <a:r>
              <a:rPr lang="en-US" dirty="0"/>
              <a:t>(Vehicles vs. Strategies)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6C59-1A2A-A649-AACB-6A6F4E571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Vehicles</a:t>
            </a:r>
            <a:r>
              <a:rPr lang="en-US" dirty="0"/>
              <a:t> – Annual Giving (1x, monthly, quarterly), Major Gifts, Capital Campaign (within a certain set time frame), Planning Giving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u="sng" dirty="0"/>
              <a:t>Strategies</a:t>
            </a:r>
            <a:r>
              <a:rPr lang="en-US" dirty="0"/>
              <a:t> – Mail, Telephone, Email, Events, personal visits (ask for advice and you will receive money, ask for money and you will get advice), Grants for youth ministries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6DBC6A-E76A-994A-9311-E29F689B1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907" y="445516"/>
            <a:ext cx="3600193" cy="170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4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FA0BE7-6E70-7644-A0AF-712537CB0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/>
              <a:t>Exercise: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144CC7-9EA2-CA4B-A8A7-5C280FE07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89" y="1719072"/>
            <a:ext cx="5679711" cy="3993336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808DF-ABEF-574B-AE25-152FB0D9E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4034" y="1106404"/>
            <a:ext cx="4648198" cy="51360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What have you done in past? </a:t>
            </a:r>
          </a:p>
          <a:p>
            <a:pPr marL="0" indent="0">
              <a:buNone/>
            </a:pPr>
            <a:r>
              <a:rPr lang="en-US" sz="2400" dirty="0"/>
              <a:t>What makes the most sense (cents)? </a:t>
            </a:r>
          </a:p>
          <a:p>
            <a:pPr marL="0" indent="0">
              <a:buNone/>
            </a:pPr>
            <a:r>
              <a:rPr lang="en-US" sz="2400" dirty="0"/>
              <a:t>What has worked and what has not?</a:t>
            </a:r>
          </a:p>
          <a:p>
            <a:pPr marL="0" indent="0">
              <a:buNone/>
            </a:pPr>
            <a:r>
              <a:rPr lang="en-US" sz="2400" dirty="0"/>
              <a:t>What is your plan for solicitation/asking? </a:t>
            </a:r>
          </a:p>
          <a:p>
            <a:pPr marL="0" indent="0">
              <a:buNone/>
            </a:pPr>
            <a:r>
              <a:rPr lang="en-US" sz="2400" dirty="0"/>
              <a:t>Are you doing it as a solo person or as a team? </a:t>
            </a:r>
          </a:p>
        </p:txBody>
      </p:sp>
    </p:spTree>
    <p:extLst>
      <p:ext uri="{BB962C8B-B14F-4D97-AF65-F5344CB8AC3E}">
        <p14:creationId xmlns:p14="http://schemas.microsoft.com/office/powerpoint/2010/main" val="122805536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864</Words>
  <Application>Microsoft Macintosh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Avenir Next LT Pro</vt:lpstr>
      <vt:lpstr>Calibri</vt:lpstr>
      <vt:lpstr>Times New Roman</vt:lpstr>
      <vt:lpstr>AccentBoxVTI</vt:lpstr>
      <vt:lpstr>Philanthropic Fundraising &amp;  Biblical Charity</vt:lpstr>
      <vt:lpstr>PowerPoint Presentation</vt:lpstr>
      <vt:lpstr> Questions to Address</vt:lpstr>
      <vt:lpstr>Exercise</vt:lpstr>
      <vt:lpstr>From whom  are you raising funds?</vt:lpstr>
      <vt:lpstr>From whom  are you raising funds?</vt:lpstr>
      <vt:lpstr>Exercise</vt:lpstr>
      <vt:lpstr>How are you raising the funds? (Vehicles vs. Strategies)</vt:lpstr>
      <vt:lpstr>Exercise:</vt:lpstr>
      <vt:lpstr>What is your plan for solicitation/asking? (person or as a team)</vt:lpstr>
      <vt:lpstr>Emphasize their past giving and interest</vt:lpstr>
      <vt:lpstr>Steward the Donor &amp; Reporting</vt:lpstr>
      <vt:lpstr>Steward the Donor &amp; Reporting</vt:lpstr>
      <vt:lpstr>Resources for the Adventist  Philanthropic Fundraiser </vt:lpstr>
      <vt:lpstr>Resources outside of Adventism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Philanthropic Fundraising &amp;  Biblical Charity</dc:title>
  <dc:creator>Carl Rodriguez</dc:creator>
  <cp:lastModifiedBy>Carl Rodriguez</cp:lastModifiedBy>
  <cp:revision>8</cp:revision>
  <dcterms:created xsi:type="dcterms:W3CDTF">2021-09-14T22:55:07Z</dcterms:created>
  <dcterms:modified xsi:type="dcterms:W3CDTF">2021-09-15T13:52:16Z</dcterms:modified>
</cp:coreProperties>
</file>