
<file path=[Content_Types].xml><?xml version="1.0" encoding="utf-8"?>
<Types xmlns="http://schemas.openxmlformats.org/package/2006/content-types">
  <Default Extension="jpeg" ContentType="image/jpe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solidFill>
            <a:srgbClr val="FFFFFF"/>
          </a:solid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8" autoAdjust="0"/>
    <p:restoredTop sz="94681"/>
  </p:normalViewPr>
  <p:slideViewPr>
    <p:cSldViewPr snapToGrid="0" snapToObjects="1">
      <p:cViewPr varScale="1">
        <p:scale>
          <a:sx n="81" d="100"/>
          <a:sy n="81" d="100"/>
        </p:scale>
        <p:origin x="255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8" name="Shape 148"/>
          <p:cNvSpPr>
            <a:spLocks noGrp="1" noRot="1" noChangeAspect="1"/>
          </p:cNvSpPr>
          <p:nvPr>
            <p:ph type="sldImg"/>
          </p:nvPr>
        </p:nvSpPr>
        <p:spPr>
          <a:xfrm>
            <a:off x="1143000" y="685800"/>
            <a:ext cx="4572000" cy="3429000"/>
          </a:xfrm>
          <a:prstGeom prst="rect">
            <a:avLst/>
          </a:prstGeom>
        </p:spPr>
        <p:txBody>
          <a:bodyPr/>
          <a:lstStyle/>
          <a:p>
            <a:endParaRPr/>
          </a:p>
        </p:txBody>
      </p:sp>
      <p:sp>
        <p:nvSpPr>
          <p:cNvPr id="149" name="Shape 149"/>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2805338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 name="Shape 194"/>
          <p:cNvSpPr>
            <a:spLocks noGrp="1" noRot="1" noChangeAspect="1"/>
          </p:cNvSpPr>
          <p:nvPr>
            <p:ph type="sldImg"/>
          </p:nvPr>
        </p:nvSpPr>
        <p:spPr>
          <a:xfrm>
            <a:off x="381000" y="685800"/>
            <a:ext cx="6096000" cy="3429000"/>
          </a:xfrm>
          <a:prstGeom prst="rect">
            <a:avLst/>
          </a:prstGeom>
        </p:spPr>
        <p:txBody>
          <a:bodyPr/>
          <a:lstStyle/>
          <a:p>
            <a:endParaRPr/>
          </a:p>
        </p:txBody>
      </p:sp>
      <p:sp>
        <p:nvSpPr>
          <p:cNvPr id="195" name="Shape 195"/>
          <p:cNvSpPr>
            <a:spLocks noGrp="1"/>
          </p:cNvSpPr>
          <p:nvPr>
            <p:ph type="body" sz="quarter" idx="1"/>
          </p:nvPr>
        </p:nvSpPr>
        <p:spPr>
          <a:prstGeom prst="rect">
            <a:avLst/>
          </a:prstGeom>
        </p:spPr>
        <p:txBody>
          <a:bodyPr/>
          <a:lstStyle/>
          <a:p>
            <a:r>
              <a:t>Yes!</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 name="Shape 201"/>
          <p:cNvSpPr>
            <a:spLocks noGrp="1" noRot="1" noChangeAspect="1"/>
          </p:cNvSpPr>
          <p:nvPr>
            <p:ph type="sldImg"/>
          </p:nvPr>
        </p:nvSpPr>
        <p:spPr>
          <a:xfrm>
            <a:off x="381000" y="685800"/>
            <a:ext cx="6096000" cy="3429000"/>
          </a:xfrm>
          <a:prstGeom prst="rect">
            <a:avLst/>
          </a:prstGeom>
        </p:spPr>
        <p:txBody>
          <a:bodyPr/>
          <a:lstStyle/>
          <a:p>
            <a:endParaRPr/>
          </a:p>
        </p:txBody>
      </p:sp>
      <p:sp>
        <p:nvSpPr>
          <p:cNvPr id="202" name="Shape 202"/>
          <p:cNvSpPr>
            <a:spLocks noGrp="1"/>
          </p:cNvSpPr>
          <p:nvPr>
            <p:ph type="body" sz="quarter" idx="1"/>
          </p:nvPr>
        </p:nvSpPr>
        <p:spPr>
          <a:prstGeom prst="rect">
            <a:avLst/>
          </a:prstGeom>
        </p:spPr>
        <p:txBody>
          <a:bodyPr/>
          <a:lstStyle/>
          <a:p>
            <a:r>
              <a:t>We love to talk about how much God loves us, but fail to realize that this love, by its divine nature, needs to be shared. If we are not filled with the desire to love others, we are living a self-driven life that is anathema to Christ. We cannot be blessed by God without desiring to be a blessing. </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 name="Shape 205"/>
          <p:cNvSpPr>
            <a:spLocks noGrp="1" noRot="1" noChangeAspect="1"/>
          </p:cNvSpPr>
          <p:nvPr>
            <p:ph type="sldImg"/>
          </p:nvPr>
        </p:nvSpPr>
        <p:spPr>
          <a:xfrm>
            <a:off x="381000" y="685800"/>
            <a:ext cx="6096000" cy="3429000"/>
          </a:xfrm>
          <a:prstGeom prst="rect">
            <a:avLst/>
          </a:prstGeom>
        </p:spPr>
        <p:txBody>
          <a:bodyPr/>
          <a:lstStyle/>
          <a:p>
            <a:endParaRPr/>
          </a:p>
        </p:txBody>
      </p:sp>
      <p:sp>
        <p:nvSpPr>
          <p:cNvPr id="206" name="Shape 206"/>
          <p:cNvSpPr>
            <a:spLocks noGrp="1"/>
          </p:cNvSpPr>
          <p:nvPr>
            <p:ph type="body" sz="quarter" idx="1"/>
          </p:nvPr>
        </p:nvSpPr>
        <p:spPr>
          <a:prstGeom prst="rect">
            <a:avLst/>
          </a:prstGeom>
        </p:spPr>
        <p:txBody>
          <a:bodyPr/>
          <a:lstStyle/>
          <a:p>
            <a:r>
              <a:t>If Christians don’t have this desire in their hearts, whatever they have been calling “blessings” are instead the hooks of selfishness dug deep into our flesh. </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 name="Shape 210"/>
          <p:cNvSpPr>
            <a:spLocks noGrp="1" noRot="1" noChangeAspect="1"/>
          </p:cNvSpPr>
          <p:nvPr>
            <p:ph type="sldImg"/>
          </p:nvPr>
        </p:nvSpPr>
        <p:spPr>
          <a:xfrm>
            <a:off x="381000" y="685800"/>
            <a:ext cx="6096000" cy="3429000"/>
          </a:xfrm>
          <a:prstGeom prst="rect">
            <a:avLst/>
          </a:prstGeom>
        </p:spPr>
        <p:txBody>
          <a:bodyPr/>
          <a:lstStyle/>
          <a:p>
            <a:endParaRPr/>
          </a:p>
        </p:txBody>
      </p:sp>
      <p:sp>
        <p:nvSpPr>
          <p:cNvPr id="211" name="Shape 211"/>
          <p:cNvSpPr>
            <a:spLocks noGrp="1"/>
          </p:cNvSpPr>
          <p:nvPr>
            <p:ph type="body" sz="quarter" idx="1"/>
          </p:nvPr>
        </p:nvSpPr>
        <p:spPr>
          <a:prstGeom prst="rect">
            <a:avLst/>
          </a:prstGeom>
        </p:spPr>
        <p:txBody>
          <a:bodyPr/>
          <a:lstStyle/>
          <a:p>
            <a:r>
              <a:t>marriage is about the union. everything that harms the union harms your happiness. It is through the transformational act of surrendering your ego, preferences, selfishness to the relationship that makes it strong and in its strength you find peace, hope, security, happiness.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 name="Shape 214"/>
          <p:cNvSpPr>
            <a:spLocks noGrp="1" noRot="1" noChangeAspect="1"/>
          </p:cNvSpPr>
          <p:nvPr>
            <p:ph type="sldImg"/>
          </p:nvPr>
        </p:nvSpPr>
        <p:spPr>
          <a:xfrm>
            <a:off x="381000" y="685800"/>
            <a:ext cx="6096000" cy="3429000"/>
          </a:xfrm>
          <a:prstGeom prst="rect">
            <a:avLst/>
          </a:prstGeom>
        </p:spPr>
        <p:txBody>
          <a:bodyPr/>
          <a:lstStyle/>
          <a:p>
            <a:endParaRPr/>
          </a:p>
        </p:txBody>
      </p:sp>
      <p:sp>
        <p:nvSpPr>
          <p:cNvPr id="215" name="Shape 215"/>
          <p:cNvSpPr>
            <a:spLocks noGrp="1"/>
          </p:cNvSpPr>
          <p:nvPr>
            <p:ph type="body" sz="quarter" idx="1"/>
          </p:nvPr>
        </p:nvSpPr>
        <p:spPr>
          <a:prstGeom prst="rect">
            <a:avLst/>
          </a:prstGeom>
        </p:spPr>
        <p:txBody>
          <a:bodyPr/>
          <a:lstStyle/>
          <a:p>
            <a:r>
              <a:t>through humility and surrender we are healed. </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 name="Shape 218"/>
          <p:cNvSpPr>
            <a:spLocks noGrp="1" noRot="1" noChangeAspect="1"/>
          </p:cNvSpPr>
          <p:nvPr>
            <p:ph type="sldImg"/>
          </p:nvPr>
        </p:nvSpPr>
        <p:spPr>
          <a:xfrm>
            <a:off x="381000" y="685800"/>
            <a:ext cx="6096000" cy="3429000"/>
          </a:xfrm>
          <a:prstGeom prst="rect">
            <a:avLst/>
          </a:prstGeom>
        </p:spPr>
        <p:txBody>
          <a:bodyPr/>
          <a:lstStyle/>
          <a:p>
            <a:endParaRPr/>
          </a:p>
        </p:txBody>
      </p:sp>
      <p:sp>
        <p:nvSpPr>
          <p:cNvPr id="219" name="Shape 219"/>
          <p:cNvSpPr>
            <a:spLocks noGrp="1"/>
          </p:cNvSpPr>
          <p:nvPr>
            <p:ph type="body" sz="quarter" idx="1"/>
          </p:nvPr>
        </p:nvSpPr>
        <p:spPr>
          <a:prstGeom prst="rect">
            <a:avLst/>
          </a:prstGeom>
        </p:spPr>
        <p:txBody>
          <a:bodyPr/>
          <a:lstStyle/>
          <a:p>
            <a:r>
              <a:t>The last year has brought every church to a new place. I hope every congregation is asking what post covid church will be like. </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 name="Shape 222"/>
          <p:cNvSpPr>
            <a:spLocks noGrp="1" noRot="1" noChangeAspect="1"/>
          </p:cNvSpPr>
          <p:nvPr>
            <p:ph type="sldImg"/>
          </p:nvPr>
        </p:nvSpPr>
        <p:spPr>
          <a:xfrm>
            <a:off x="381000" y="685800"/>
            <a:ext cx="6096000" cy="3429000"/>
          </a:xfrm>
          <a:prstGeom prst="rect">
            <a:avLst/>
          </a:prstGeom>
        </p:spPr>
        <p:txBody>
          <a:bodyPr/>
          <a:lstStyle/>
          <a:p>
            <a:endParaRPr/>
          </a:p>
        </p:txBody>
      </p:sp>
      <p:sp>
        <p:nvSpPr>
          <p:cNvPr id="223" name="Shape 223"/>
          <p:cNvSpPr>
            <a:spLocks noGrp="1"/>
          </p:cNvSpPr>
          <p:nvPr>
            <p:ph type="body" sz="quarter" idx="1"/>
          </p:nvPr>
        </p:nvSpPr>
        <p:spPr>
          <a:prstGeom prst="rect">
            <a:avLst/>
          </a:prstGeom>
        </p:spPr>
        <p:txBody>
          <a:bodyPr/>
          <a:lstStyle/>
          <a:p>
            <a:r>
              <a:t>we have stripped “church” to the bare essentials. </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 name="Shape 226"/>
          <p:cNvSpPr>
            <a:spLocks noGrp="1" noRot="1" noChangeAspect="1"/>
          </p:cNvSpPr>
          <p:nvPr>
            <p:ph type="sldImg"/>
          </p:nvPr>
        </p:nvSpPr>
        <p:spPr>
          <a:xfrm>
            <a:off x="381000" y="685800"/>
            <a:ext cx="6096000" cy="3429000"/>
          </a:xfrm>
          <a:prstGeom prst="rect">
            <a:avLst/>
          </a:prstGeom>
        </p:spPr>
        <p:txBody>
          <a:bodyPr/>
          <a:lstStyle/>
          <a:p>
            <a:endParaRPr/>
          </a:p>
        </p:txBody>
      </p:sp>
      <p:sp>
        <p:nvSpPr>
          <p:cNvPr id="227" name="Shape 227"/>
          <p:cNvSpPr>
            <a:spLocks noGrp="1"/>
          </p:cNvSpPr>
          <p:nvPr>
            <p:ph type="body" sz="quarter" idx="1"/>
          </p:nvPr>
        </p:nvSpPr>
        <p:spPr>
          <a:prstGeom prst="rect">
            <a:avLst/>
          </a:prstGeom>
        </p:spPr>
        <p:txBody>
          <a:bodyPr/>
          <a:lstStyle/>
          <a:p>
            <a:r>
              <a:t>Dont put the fluff back in. </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 name="Shape 230"/>
          <p:cNvSpPr>
            <a:spLocks noGrp="1" noRot="1" noChangeAspect="1"/>
          </p:cNvSpPr>
          <p:nvPr>
            <p:ph type="sldImg"/>
          </p:nvPr>
        </p:nvSpPr>
        <p:spPr>
          <a:xfrm>
            <a:off x="381000" y="685800"/>
            <a:ext cx="6096000" cy="3429000"/>
          </a:xfrm>
          <a:prstGeom prst="rect">
            <a:avLst/>
          </a:prstGeom>
        </p:spPr>
        <p:txBody>
          <a:bodyPr/>
          <a:lstStyle/>
          <a:p>
            <a:endParaRPr/>
          </a:p>
        </p:txBody>
      </p:sp>
      <p:sp>
        <p:nvSpPr>
          <p:cNvPr id="231" name="Shape 231"/>
          <p:cNvSpPr>
            <a:spLocks noGrp="1"/>
          </p:cNvSpPr>
          <p:nvPr>
            <p:ph type="body" sz="quarter" idx="1"/>
          </p:nvPr>
        </p:nvSpPr>
        <p:spPr>
          <a:prstGeom prst="rect">
            <a:avLst/>
          </a:prstGeom>
        </p:spPr>
        <p:txBody>
          <a:bodyPr/>
          <a:lstStyle/>
          <a:p>
            <a:r>
              <a:t>Ive been reassessing what my church does, and also, the mission and tools we use. </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 name="Shape 238"/>
          <p:cNvSpPr>
            <a:spLocks noGrp="1" noRot="1" noChangeAspect="1"/>
          </p:cNvSpPr>
          <p:nvPr>
            <p:ph type="sldImg"/>
          </p:nvPr>
        </p:nvSpPr>
        <p:spPr>
          <a:xfrm>
            <a:off x="381000" y="685800"/>
            <a:ext cx="6096000" cy="3429000"/>
          </a:xfrm>
          <a:prstGeom prst="rect">
            <a:avLst/>
          </a:prstGeom>
        </p:spPr>
        <p:txBody>
          <a:bodyPr/>
          <a:lstStyle/>
          <a:p>
            <a:endParaRPr/>
          </a:p>
        </p:txBody>
      </p:sp>
      <p:sp>
        <p:nvSpPr>
          <p:cNvPr id="239" name="Shape 239"/>
          <p:cNvSpPr>
            <a:spLocks noGrp="1"/>
          </p:cNvSpPr>
          <p:nvPr>
            <p:ph type="body" sz="quarter" idx="1"/>
          </p:nvPr>
        </p:nvSpPr>
        <p:spPr>
          <a:prstGeom prst="rect">
            <a:avLst/>
          </a:prstGeom>
        </p:spPr>
        <p:txBody>
          <a:bodyPr/>
          <a:lstStyle/>
          <a:p>
            <a:r>
              <a:t>We are really good at this last part, and we should continue to excel at it.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 name="Shape 156"/>
          <p:cNvSpPr>
            <a:spLocks noGrp="1" noRot="1" noChangeAspect="1"/>
          </p:cNvSpPr>
          <p:nvPr>
            <p:ph type="sldImg"/>
          </p:nvPr>
        </p:nvSpPr>
        <p:spPr>
          <a:xfrm>
            <a:off x="381000" y="685800"/>
            <a:ext cx="6096000" cy="3429000"/>
          </a:xfrm>
          <a:prstGeom prst="rect">
            <a:avLst/>
          </a:prstGeom>
        </p:spPr>
        <p:txBody>
          <a:bodyPr/>
          <a:lstStyle/>
          <a:p>
            <a:endParaRPr/>
          </a:p>
        </p:txBody>
      </p:sp>
      <p:sp>
        <p:nvSpPr>
          <p:cNvPr id="157" name="Shape 157"/>
          <p:cNvSpPr>
            <a:spLocks noGrp="1"/>
          </p:cNvSpPr>
          <p:nvPr>
            <p:ph type="body" sz="quarter" idx="1"/>
          </p:nvPr>
        </p:nvSpPr>
        <p:spPr>
          <a:prstGeom prst="rect">
            <a:avLst/>
          </a:prstGeom>
        </p:spPr>
        <p:txBody>
          <a:bodyPr/>
          <a:lstStyle/>
          <a:p>
            <a:r>
              <a:t>Lets start with the title of this seminar</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Shape 243"/>
          <p:cNvSpPr>
            <a:spLocks noGrp="1" noRot="1" noChangeAspect="1"/>
          </p:cNvSpPr>
          <p:nvPr>
            <p:ph type="sldImg"/>
          </p:nvPr>
        </p:nvSpPr>
        <p:spPr>
          <a:xfrm>
            <a:off x="381000" y="685800"/>
            <a:ext cx="6096000" cy="3429000"/>
          </a:xfrm>
          <a:prstGeom prst="rect">
            <a:avLst/>
          </a:prstGeom>
        </p:spPr>
        <p:txBody>
          <a:bodyPr/>
          <a:lstStyle/>
          <a:p>
            <a:endParaRPr/>
          </a:p>
        </p:txBody>
      </p:sp>
      <p:sp>
        <p:nvSpPr>
          <p:cNvPr id="244" name="Shape 244"/>
          <p:cNvSpPr>
            <a:spLocks noGrp="1"/>
          </p:cNvSpPr>
          <p:nvPr>
            <p:ph type="body" sz="quarter" idx="1"/>
          </p:nvPr>
        </p:nvSpPr>
        <p:spPr>
          <a:prstGeom prst="rect">
            <a:avLst/>
          </a:prstGeom>
        </p:spPr>
        <p:txBody>
          <a:bodyPr/>
          <a:lstStyle/>
          <a:p>
            <a:r>
              <a:t>But somehow we have missed the importance of the first part. Why is it important? because it shows ppl we care? because it builds relationships? </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 name="Shape 247"/>
          <p:cNvSpPr>
            <a:spLocks noGrp="1" noRot="1" noChangeAspect="1"/>
          </p:cNvSpPr>
          <p:nvPr>
            <p:ph type="sldImg"/>
          </p:nvPr>
        </p:nvSpPr>
        <p:spPr>
          <a:xfrm>
            <a:off x="381000" y="685800"/>
            <a:ext cx="6096000" cy="3429000"/>
          </a:xfrm>
          <a:prstGeom prst="rect">
            <a:avLst/>
          </a:prstGeom>
        </p:spPr>
        <p:txBody>
          <a:bodyPr/>
          <a:lstStyle/>
          <a:p>
            <a:endParaRPr/>
          </a:p>
        </p:txBody>
      </p:sp>
      <p:sp>
        <p:nvSpPr>
          <p:cNvPr id="248" name="Shape 248"/>
          <p:cNvSpPr>
            <a:spLocks noGrp="1"/>
          </p:cNvSpPr>
          <p:nvPr>
            <p:ph type="body" sz="quarter" idx="1"/>
          </p:nvPr>
        </p:nvSpPr>
        <p:spPr>
          <a:prstGeom prst="rect">
            <a:avLst/>
          </a:prstGeom>
        </p:spPr>
        <p:txBody>
          <a:bodyPr/>
          <a:lstStyle/>
          <a:p>
            <a:r>
              <a:t>when we do these things WE are changed. </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Shape 255"/>
          <p:cNvSpPr>
            <a:spLocks noGrp="1" noRot="1" noChangeAspect="1"/>
          </p:cNvSpPr>
          <p:nvPr>
            <p:ph type="sldImg"/>
          </p:nvPr>
        </p:nvSpPr>
        <p:spPr>
          <a:xfrm>
            <a:off x="381000" y="685800"/>
            <a:ext cx="6096000" cy="3429000"/>
          </a:xfrm>
          <a:prstGeom prst="rect">
            <a:avLst/>
          </a:prstGeom>
        </p:spPr>
        <p:txBody>
          <a:bodyPr/>
          <a:lstStyle/>
          <a:p>
            <a:endParaRPr/>
          </a:p>
        </p:txBody>
      </p:sp>
      <p:sp>
        <p:nvSpPr>
          <p:cNvPr id="256" name="Shape 256"/>
          <p:cNvSpPr>
            <a:spLocks noGrp="1"/>
          </p:cNvSpPr>
          <p:nvPr>
            <p:ph type="body" sz="quarter" idx="1"/>
          </p:nvPr>
        </p:nvSpPr>
        <p:spPr>
          <a:prstGeom prst="rect">
            <a:avLst/>
          </a:prstGeom>
        </p:spPr>
        <p:txBody>
          <a:bodyPr/>
          <a:lstStyle/>
          <a:p>
            <a:r>
              <a:t>You read this paragraph and think, wow, that’s a good person! That’s Christlike! That’s the point. Through this process we are healed, God is given a home in our hearts. Its beautiful how God can help both parties! Ok, that takes care of the why. Now the how. </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 name="Shape 259"/>
          <p:cNvSpPr>
            <a:spLocks noGrp="1" noRot="1" noChangeAspect="1"/>
          </p:cNvSpPr>
          <p:nvPr>
            <p:ph type="sldImg"/>
          </p:nvPr>
        </p:nvSpPr>
        <p:spPr>
          <a:xfrm>
            <a:off x="381000" y="685800"/>
            <a:ext cx="6096000" cy="3429000"/>
          </a:xfrm>
          <a:prstGeom prst="rect">
            <a:avLst/>
          </a:prstGeom>
        </p:spPr>
        <p:txBody>
          <a:bodyPr/>
          <a:lstStyle/>
          <a:p>
            <a:endParaRPr/>
          </a:p>
        </p:txBody>
      </p:sp>
      <p:sp>
        <p:nvSpPr>
          <p:cNvPr id="260" name="Shape 260"/>
          <p:cNvSpPr>
            <a:spLocks noGrp="1"/>
          </p:cNvSpPr>
          <p:nvPr>
            <p:ph type="body" sz="quarter" idx="1"/>
          </p:nvPr>
        </p:nvSpPr>
        <p:spPr>
          <a:prstGeom prst="rect">
            <a:avLst/>
          </a:prstGeom>
        </p:spPr>
        <p:txBody>
          <a:bodyPr/>
          <a:lstStyle/>
          <a:p>
            <a:r>
              <a:t>You don’t have to start a bunch of new ministries. Just rethink how you are doing the ministries you already have. </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 name="Shape 271"/>
          <p:cNvSpPr>
            <a:spLocks noGrp="1" noRot="1" noChangeAspect="1"/>
          </p:cNvSpPr>
          <p:nvPr>
            <p:ph type="sldImg"/>
          </p:nvPr>
        </p:nvSpPr>
        <p:spPr>
          <a:xfrm>
            <a:off x="381000" y="685800"/>
            <a:ext cx="6096000" cy="3429000"/>
          </a:xfrm>
          <a:prstGeom prst="rect">
            <a:avLst/>
          </a:prstGeom>
        </p:spPr>
        <p:txBody>
          <a:bodyPr/>
          <a:lstStyle/>
          <a:p>
            <a:endParaRPr/>
          </a:p>
        </p:txBody>
      </p:sp>
      <p:sp>
        <p:nvSpPr>
          <p:cNvPr id="272" name="Shape 272"/>
          <p:cNvSpPr>
            <a:spLocks noGrp="1"/>
          </p:cNvSpPr>
          <p:nvPr>
            <p:ph type="body" sz="quarter" idx="1"/>
          </p:nvPr>
        </p:nvSpPr>
        <p:spPr>
          <a:prstGeom prst="rect">
            <a:avLst/>
          </a:prstGeom>
        </p:spPr>
        <p:txBody>
          <a:bodyPr/>
          <a:lstStyle/>
          <a:p>
            <a:r>
              <a:t>The church is not a building. Building is an asset, it should not determine what you only how you do it. The people are the church, so the community is where THEY live. </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 name="Shape 275"/>
          <p:cNvSpPr>
            <a:spLocks noGrp="1" noRot="1" noChangeAspect="1"/>
          </p:cNvSpPr>
          <p:nvPr>
            <p:ph type="sldImg"/>
          </p:nvPr>
        </p:nvSpPr>
        <p:spPr>
          <a:xfrm>
            <a:off x="381000" y="685800"/>
            <a:ext cx="6096000" cy="3429000"/>
          </a:xfrm>
          <a:prstGeom prst="rect">
            <a:avLst/>
          </a:prstGeom>
        </p:spPr>
        <p:txBody>
          <a:bodyPr/>
          <a:lstStyle/>
          <a:p>
            <a:endParaRPr/>
          </a:p>
        </p:txBody>
      </p:sp>
      <p:sp>
        <p:nvSpPr>
          <p:cNvPr id="276" name="Shape 276"/>
          <p:cNvSpPr>
            <a:spLocks noGrp="1"/>
          </p:cNvSpPr>
          <p:nvPr>
            <p:ph type="body" sz="quarter" idx="1"/>
          </p:nvPr>
        </p:nvSpPr>
        <p:spPr>
          <a:prstGeom prst="rect">
            <a:avLst/>
          </a:prstGeom>
        </p:spPr>
        <p:txBody>
          <a:bodyPr/>
          <a:lstStyle/>
          <a:p>
            <a:r>
              <a:t>man power, expertise, tools, vehicles, A/V, buildings, curriculums, clubs</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 name="Shape 279"/>
          <p:cNvSpPr>
            <a:spLocks noGrp="1" noRot="1" noChangeAspect="1"/>
          </p:cNvSpPr>
          <p:nvPr>
            <p:ph type="sldImg"/>
          </p:nvPr>
        </p:nvSpPr>
        <p:spPr>
          <a:xfrm>
            <a:off x="381000" y="685800"/>
            <a:ext cx="6096000" cy="3429000"/>
          </a:xfrm>
          <a:prstGeom prst="rect">
            <a:avLst/>
          </a:prstGeom>
        </p:spPr>
        <p:txBody>
          <a:bodyPr/>
          <a:lstStyle/>
          <a:p>
            <a:endParaRPr/>
          </a:p>
        </p:txBody>
      </p:sp>
      <p:sp>
        <p:nvSpPr>
          <p:cNvPr id="280" name="Shape 280"/>
          <p:cNvSpPr>
            <a:spLocks noGrp="1"/>
          </p:cNvSpPr>
          <p:nvPr>
            <p:ph type="body" sz="quarter" idx="1"/>
          </p:nvPr>
        </p:nvSpPr>
        <p:spPr>
          <a:prstGeom prst="rect">
            <a:avLst/>
          </a:prstGeom>
        </p:spPr>
        <p:txBody>
          <a:bodyPr/>
          <a:lstStyle/>
          <a:p>
            <a:r>
              <a:t>YOU NEED TO ASK WHAT THE COMMUNITY NEEDS! </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 name="Shape 283"/>
          <p:cNvSpPr>
            <a:spLocks noGrp="1" noRot="1" noChangeAspect="1"/>
          </p:cNvSpPr>
          <p:nvPr>
            <p:ph type="sldImg"/>
          </p:nvPr>
        </p:nvSpPr>
        <p:spPr>
          <a:xfrm>
            <a:off x="381000" y="685800"/>
            <a:ext cx="6096000" cy="3429000"/>
          </a:xfrm>
          <a:prstGeom prst="rect">
            <a:avLst/>
          </a:prstGeom>
        </p:spPr>
        <p:txBody>
          <a:bodyPr/>
          <a:lstStyle/>
          <a:p>
            <a:endParaRPr/>
          </a:p>
        </p:txBody>
      </p:sp>
      <p:sp>
        <p:nvSpPr>
          <p:cNvPr id="284" name="Shape 284"/>
          <p:cNvSpPr>
            <a:spLocks noGrp="1"/>
          </p:cNvSpPr>
          <p:nvPr>
            <p:ph type="body" sz="quarter" idx="1"/>
          </p:nvPr>
        </p:nvSpPr>
        <p:spPr>
          <a:prstGeom prst="rect">
            <a:avLst/>
          </a:prstGeom>
        </p:spPr>
        <p:txBody>
          <a:bodyPr/>
          <a:lstStyle/>
          <a:p>
            <a:r>
              <a:t>write them an email with the subject line: I want to help you with …</a:t>
            </a:r>
          </a:p>
          <a:p>
            <a:r>
              <a:t>You need to understand that they are hoping for someone to help them do their job. YOU ARE NOT INTRUDING. </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 name="Shape 289"/>
          <p:cNvSpPr>
            <a:spLocks noGrp="1" noRot="1" noChangeAspect="1"/>
          </p:cNvSpPr>
          <p:nvPr>
            <p:ph type="sldImg"/>
          </p:nvPr>
        </p:nvSpPr>
        <p:spPr>
          <a:xfrm>
            <a:off x="381000" y="685800"/>
            <a:ext cx="6096000" cy="3429000"/>
          </a:xfrm>
          <a:prstGeom prst="rect">
            <a:avLst/>
          </a:prstGeom>
        </p:spPr>
        <p:txBody>
          <a:bodyPr/>
          <a:lstStyle/>
          <a:p>
            <a:endParaRPr/>
          </a:p>
        </p:txBody>
      </p:sp>
      <p:sp>
        <p:nvSpPr>
          <p:cNvPr id="290" name="Shape 290"/>
          <p:cNvSpPr>
            <a:spLocks noGrp="1"/>
          </p:cNvSpPr>
          <p:nvPr>
            <p:ph type="body" sz="quarter" idx="1"/>
          </p:nvPr>
        </p:nvSpPr>
        <p:spPr>
          <a:prstGeom prst="rect">
            <a:avLst/>
          </a:prstGeom>
        </p:spPr>
        <p:txBody>
          <a:bodyPr/>
          <a:lstStyle/>
          <a:p>
            <a:r>
              <a:t>These are invaluable resources.</a:t>
            </a: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 name="Shape 293"/>
          <p:cNvSpPr>
            <a:spLocks noGrp="1" noRot="1" noChangeAspect="1"/>
          </p:cNvSpPr>
          <p:nvPr>
            <p:ph type="sldImg"/>
          </p:nvPr>
        </p:nvSpPr>
        <p:spPr>
          <a:xfrm>
            <a:off x="381000" y="685800"/>
            <a:ext cx="6096000" cy="3429000"/>
          </a:xfrm>
          <a:prstGeom prst="rect">
            <a:avLst/>
          </a:prstGeom>
        </p:spPr>
        <p:txBody>
          <a:bodyPr/>
          <a:lstStyle/>
          <a:p>
            <a:endParaRPr/>
          </a:p>
        </p:txBody>
      </p:sp>
      <p:sp>
        <p:nvSpPr>
          <p:cNvPr id="294" name="Shape 294"/>
          <p:cNvSpPr>
            <a:spLocks noGrp="1"/>
          </p:cNvSpPr>
          <p:nvPr>
            <p:ph type="body" sz="quarter" idx="1"/>
          </p:nvPr>
        </p:nvSpPr>
        <p:spPr>
          <a:prstGeom prst="rect">
            <a:avLst/>
          </a:prstGeom>
        </p:spPr>
        <p:txBody>
          <a:bodyPr/>
          <a:lstStyle/>
          <a:p>
            <a:r>
              <a:t>recruit! explain why this is good for them. explain how God does his work.</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 name="Shape 161"/>
          <p:cNvSpPr>
            <a:spLocks noGrp="1" noRot="1" noChangeAspect="1"/>
          </p:cNvSpPr>
          <p:nvPr>
            <p:ph type="sldImg"/>
          </p:nvPr>
        </p:nvSpPr>
        <p:spPr>
          <a:xfrm>
            <a:off x="381000" y="685800"/>
            <a:ext cx="6096000" cy="3429000"/>
          </a:xfrm>
          <a:prstGeom prst="rect">
            <a:avLst/>
          </a:prstGeom>
        </p:spPr>
        <p:txBody>
          <a:bodyPr/>
          <a:lstStyle/>
          <a:p>
            <a:endParaRPr/>
          </a:p>
        </p:txBody>
      </p:sp>
      <p:sp>
        <p:nvSpPr>
          <p:cNvPr id="162" name="Shape 162"/>
          <p:cNvSpPr>
            <a:spLocks noGrp="1"/>
          </p:cNvSpPr>
          <p:nvPr>
            <p:ph type="body" sz="quarter" idx="1"/>
          </p:nvPr>
        </p:nvSpPr>
        <p:spPr>
          <a:prstGeom prst="rect">
            <a:avLst/>
          </a:prstGeom>
        </p:spPr>
        <p:txBody>
          <a:bodyPr/>
          <a:lstStyle/>
          <a:p>
            <a:r>
              <a:t>Christians are a controversial group at this time in our culture. I think Adventists should make it a point to follow the example of Jesus.</a:t>
            </a: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 name="Shape 297"/>
          <p:cNvSpPr>
            <a:spLocks noGrp="1" noRot="1" noChangeAspect="1"/>
          </p:cNvSpPr>
          <p:nvPr>
            <p:ph type="sldImg"/>
          </p:nvPr>
        </p:nvSpPr>
        <p:spPr>
          <a:xfrm>
            <a:off x="381000" y="685800"/>
            <a:ext cx="6096000" cy="3429000"/>
          </a:xfrm>
          <a:prstGeom prst="rect">
            <a:avLst/>
          </a:prstGeom>
        </p:spPr>
        <p:txBody>
          <a:bodyPr/>
          <a:lstStyle/>
          <a:p>
            <a:endParaRPr/>
          </a:p>
        </p:txBody>
      </p:sp>
      <p:sp>
        <p:nvSpPr>
          <p:cNvPr id="298" name="Shape 298"/>
          <p:cNvSpPr>
            <a:spLocks noGrp="1"/>
          </p:cNvSpPr>
          <p:nvPr>
            <p:ph type="body" sz="quarter" idx="1"/>
          </p:nvPr>
        </p:nvSpPr>
        <p:spPr>
          <a:prstGeom prst="rect">
            <a:avLst/>
          </a:prstGeom>
        </p:spPr>
        <p:txBody>
          <a:bodyPr/>
          <a:lstStyle/>
          <a:p>
            <a:r>
              <a:t>Let me tell you a story.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 name="Shape 166"/>
          <p:cNvSpPr>
            <a:spLocks noGrp="1" noRot="1" noChangeAspect="1"/>
          </p:cNvSpPr>
          <p:nvPr>
            <p:ph type="sldImg"/>
          </p:nvPr>
        </p:nvSpPr>
        <p:spPr>
          <a:xfrm>
            <a:off x="381000" y="685800"/>
            <a:ext cx="6096000" cy="3429000"/>
          </a:xfrm>
          <a:prstGeom prst="rect">
            <a:avLst/>
          </a:prstGeom>
        </p:spPr>
        <p:txBody>
          <a:bodyPr/>
          <a:lstStyle/>
          <a:p>
            <a:endParaRPr/>
          </a:p>
        </p:txBody>
      </p:sp>
      <p:sp>
        <p:nvSpPr>
          <p:cNvPr id="167" name="Shape 167"/>
          <p:cNvSpPr>
            <a:spLocks noGrp="1"/>
          </p:cNvSpPr>
          <p:nvPr>
            <p:ph type="body" sz="quarter" idx="1"/>
          </p:nvPr>
        </p:nvSpPr>
        <p:spPr>
          <a:prstGeom prst="rect">
            <a:avLst/>
          </a:prstGeom>
        </p:spPr>
        <p:txBody>
          <a:bodyPr/>
          <a:lstStyle/>
          <a:p>
            <a:r>
              <a:t>What is our mission? What is the purpose of the gospel?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0" name="Shape 170"/>
          <p:cNvSpPr>
            <a:spLocks noGrp="1" noRot="1" noChangeAspect="1"/>
          </p:cNvSpPr>
          <p:nvPr>
            <p:ph type="sldImg"/>
          </p:nvPr>
        </p:nvSpPr>
        <p:spPr>
          <a:xfrm>
            <a:off x="381000" y="685800"/>
            <a:ext cx="6096000" cy="3429000"/>
          </a:xfrm>
          <a:prstGeom prst="rect">
            <a:avLst/>
          </a:prstGeom>
        </p:spPr>
        <p:txBody>
          <a:bodyPr/>
          <a:lstStyle/>
          <a:p>
            <a:endParaRPr/>
          </a:p>
        </p:txBody>
      </p:sp>
      <p:sp>
        <p:nvSpPr>
          <p:cNvPr id="171" name="Shape 171"/>
          <p:cNvSpPr>
            <a:spLocks noGrp="1"/>
          </p:cNvSpPr>
          <p:nvPr>
            <p:ph type="body" sz="quarter" idx="1"/>
          </p:nvPr>
        </p:nvSpPr>
        <p:spPr>
          <a:prstGeom prst="rect">
            <a:avLst/>
          </a:prstGeom>
        </p:spPr>
        <p:txBody>
          <a:bodyPr/>
          <a:lstStyle/>
          <a:p>
            <a:r>
              <a:t>Too many Christians think that their purpose is to spread the gospel, but they overlook the very purpose of the gospel. Facts vs healing. This is a transactional form vs a transformational form.</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 name="Shape 175"/>
          <p:cNvSpPr>
            <a:spLocks noGrp="1" noRot="1" noChangeAspect="1"/>
          </p:cNvSpPr>
          <p:nvPr>
            <p:ph type="sldImg"/>
          </p:nvPr>
        </p:nvSpPr>
        <p:spPr>
          <a:xfrm>
            <a:off x="381000" y="685800"/>
            <a:ext cx="6096000" cy="3429000"/>
          </a:xfrm>
          <a:prstGeom prst="rect">
            <a:avLst/>
          </a:prstGeom>
        </p:spPr>
        <p:txBody>
          <a:bodyPr/>
          <a:lstStyle/>
          <a:p>
            <a:endParaRPr/>
          </a:p>
        </p:txBody>
      </p:sp>
      <p:sp>
        <p:nvSpPr>
          <p:cNvPr id="176" name="Shape 176"/>
          <p:cNvSpPr>
            <a:spLocks noGrp="1"/>
          </p:cNvSpPr>
          <p:nvPr>
            <p:ph type="body" sz="quarter" idx="1"/>
          </p:nvPr>
        </p:nvSpPr>
        <p:spPr>
          <a:prstGeom prst="rect">
            <a:avLst/>
          </a:prstGeom>
        </p:spPr>
        <p:txBody>
          <a:bodyPr/>
          <a:lstStyle/>
          <a:p>
            <a:r>
              <a:t>God’s purpose is to heal humanity from the ravages of sin.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Shape 179"/>
          <p:cNvSpPr>
            <a:spLocks noGrp="1" noRot="1" noChangeAspect="1"/>
          </p:cNvSpPr>
          <p:nvPr>
            <p:ph type="sldImg"/>
          </p:nvPr>
        </p:nvSpPr>
        <p:spPr>
          <a:xfrm>
            <a:off x="381000" y="685800"/>
            <a:ext cx="6096000" cy="3429000"/>
          </a:xfrm>
          <a:prstGeom prst="rect">
            <a:avLst/>
          </a:prstGeom>
        </p:spPr>
        <p:txBody>
          <a:bodyPr/>
          <a:lstStyle/>
          <a:p>
            <a:endParaRPr/>
          </a:p>
        </p:txBody>
      </p:sp>
      <p:sp>
        <p:nvSpPr>
          <p:cNvPr id="180" name="Shape 180"/>
          <p:cNvSpPr>
            <a:spLocks noGrp="1"/>
          </p:cNvSpPr>
          <p:nvPr>
            <p:ph type="body" sz="quarter" idx="1"/>
          </p:nvPr>
        </p:nvSpPr>
        <p:spPr>
          <a:prstGeom prst="rect">
            <a:avLst/>
          </a:prstGeom>
        </p:spPr>
        <p:txBody>
          <a:bodyPr/>
          <a:lstStyle/>
          <a:p>
            <a:r>
              <a:t>Humility to God and to our fellow humans. It is through these relationships and our humility in them that we are changed.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 name="Shape 183"/>
          <p:cNvSpPr>
            <a:spLocks noGrp="1" noRot="1" noChangeAspect="1"/>
          </p:cNvSpPr>
          <p:nvPr>
            <p:ph type="sldImg"/>
          </p:nvPr>
        </p:nvSpPr>
        <p:spPr>
          <a:xfrm>
            <a:off x="381000" y="685800"/>
            <a:ext cx="6096000" cy="3429000"/>
          </a:xfrm>
          <a:prstGeom prst="rect">
            <a:avLst/>
          </a:prstGeom>
        </p:spPr>
        <p:txBody>
          <a:bodyPr/>
          <a:lstStyle/>
          <a:p>
            <a:endParaRPr/>
          </a:p>
        </p:txBody>
      </p:sp>
      <p:sp>
        <p:nvSpPr>
          <p:cNvPr id="184" name="Shape 184"/>
          <p:cNvSpPr>
            <a:spLocks noGrp="1"/>
          </p:cNvSpPr>
          <p:nvPr>
            <p:ph type="body" sz="quarter" idx="1"/>
          </p:nvPr>
        </p:nvSpPr>
        <p:spPr>
          <a:prstGeom prst="rect">
            <a:avLst/>
          </a:prstGeom>
        </p:spPr>
        <p:txBody>
          <a:bodyPr/>
          <a:lstStyle/>
          <a:p>
            <a:r>
              <a:t>Too many think that our goal is to go to heaven one day.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 name="Shape 188"/>
          <p:cNvSpPr>
            <a:spLocks noGrp="1" noRot="1" noChangeAspect="1"/>
          </p:cNvSpPr>
          <p:nvPr>
            <p:ph type="sldImg"/>
          </p:nvPr>
        </p:nvSpPr>
        <p:spPr>
          <a:xfrm>
            <a:off x="381000" y="685800"/>
            <a:ext cx="6096000" cy="3429000"/>
          </a:xfrm>
          <a:prstGeom prst="rect">
            <a:avLst/>
          </a:prstGeom>
        </p:spPr>
        <p:txBody>
          <a:bodyPr/>
          <a:lstStyle/>
          <a:p>
            <a:endParaRPr/>
          </a:p>
        </p:txBody>
      </p:sp>
      <p:sp>
        <p:nvSpPr>
          <p:cNvPr id="189" name="Shape 189"/>
          <p:cNvSpPr>
            <a:spLocks noGrp="1"/>
          </p:cNvSpPr>
          <p:nvPr>
            <p:ph type="body" sz="quarter" idx="1"/>
          </p:nvPr>
        </p:nvSpPr>
        <p:spPr>
          <a:prstGeom prst="rect">
            <a:avLst/>
          </a:prstGeom>
        </p:spPr>
        <p:txBody>
          <a:bodyPr/>
          <a:lstStyle/>
          <a:p>
            <a:r>
              <a:t>We talk about the sacrifice of the cross but not the new life of resurrection.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p:spTree>
      <p:nvGrpSpPr>
        <p:cNvPr id="1" name=""/>
        <p:cNvGrpSpPr/>
        <p:nvPr/>
      </p:nvGrpSpPr>
      <p:grpSpPr>
        <a:xfrm>
          <a:off x="0" y="0"/>
          <a:ext cx="0" cy="0"/>
          <a:chOff x="0" y="0"/>
          <a:chExt cx="0" cy="0"/>
        </a:xfrm>
      </p:grpSpPr>
      <p:sp>
        <p:nvSpPr>
          <p:cNvPr id="11" name="Author and Date"/>
          <p:cNvSpPr txBox="1">
            <a:spLocks noGrp="1"/>
          </p:cNvSpPr>
          <p:nvPr>
            <p:ph type="body" sz="quarter" idx="21" hasCustomPrompt="1"/>
          </p:nvPr>
        </p:nvSpPr>
        <p:spPr>
          <a:xfrm>
            <a:off x="1201340" y="11859862"/>
            <a:ext cx="21971003"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12" name="Presentation Title"/>
          <p:cNvSpPr txBox="1">
            <a:spLocks noGrp="1"/>
          </p:cNvSpPr>
          <p:nvPr>
            <p:ph type="title" hasCustomPrompt="1"/>
          </p:nvPr>
        </p:nvSpPr>
        <p:spPr>
          <a:xfrm>
            <a:off x="1206496" y="2574991"/>
            <a:ext cx="21971004" cy="4648201"/>
          </a:xfrm>
          <a:prstGeom prst="rect">
            <a:avLst/>
          </a:prstGeom>
        </p:spPr>
        <p:txBody>
          <a:bodyPr anchor="b"/>
          <a:lstStyle>
            <a:lvl1pPr>
              <a:defRPr sz="11600" spc="-232"/>
            </a:lvl1pPr>
          </a:lstStyle>
          <a:p>
            <a:r>
              <a:t>Presentation Title</a:t>
            </a:r>
          </a:p>
        </p:txBody>
      </p:sp>
      <p:sp>
        <p:nvSpPr>
          <p:cNvPr id="13" name="Body Level One…"/>
          <p:cNvSpPr txBox="1">
            <a:spLocks noGrp="1"/>
          </p:cNvSpPr>
          <p:nvPr>
            <p:ph type="body" sz="quarter" idx="1" hasCustomPrompt="1"/>
          </p:nvPr>
        </p:nvSpPr>
        <p:spPr>
          <a:xfrm>
            <a:off x="1201342" y="7223190"/>
            <a:ext cx="21971001" cy="1905001"/>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1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Statement">
    <p:spTree>
      <p:nvGrpSpPr>
        <p:cNvPr id="1" name=""/>
        <p:cNvGrpSpPr/>
        <p:nvPr/>
      </p:nvGrpSpPr>
      <p:grpSpPr>
        <a:xfrm>
          <a:off x="0" y="0"/>
          <a:ext cx="0" cy="0"/>
          <a:chOff x="0" y="0"/>
          <a:chExt cx="0" cy="0"/>
        </a:xfrm>
      </p:grpSpPr>
      <p:sp>
        <p:nvSpPr>
          <p:cNvPr id="98" name="Body Level One…"/>
          <p:cNvSpPr txBox="1">
            <a:spLocks noGrp="1"/>
          </p:cNvSpPr>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z="11600" spc="-232">
                <a:latin typeface="Helvetica Neue Medium"/>
                <a:ea typeface="Helvetica Neue Medium"/>
                <a:cs typeface="Helvetica Neue Medium"/>
                <a:sym typeface="Helvetica Neue Medium"/>
              </a:defRPr>
            </a:lvl1pPr>
            <a:lvl2pPr marL="0" indent="457200" algn="ctr">
              <a:lnSpc>
                <a:spcPct val="80000"/>
              </a:lnSpc>
              <a:spcBef>
                <a:spcPts val="0"/>
              </a:spcBef>
              <a:buSzTx/>
              <a:buNone/>
              <a:defRPr sz="11600" spc="-232">
                <a:latin typeface="Helvetica Neue Medium"/>
                <a:ea typeface="Helvetica Neue Medium"/>
                <a:cs typeface="Helvetica Neue Medium"/>
                <a:sym typeface="Helvetica Neue Medium"/>
              </a:defRPr>
            </a:lvl2pPr>
            <a:lvl3pPr marL="0" indent="914400" algn="ctr">
              <a:lnSpc>
                <a:spcPct val="80000"/>
              </a:lnSpc>
              <a:spcBef>
                <a:spcPts val="0"/>
              </a:spcBef>
              <a:buSzTx/>
              <a:buNone/>
              <a:defRPr sz="11600" spc="-232">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z="11600" spc="-232">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z="11600" spc="-232">
                <a:latin typeface="Helvetica Neue Medium"/>
                <a:ea typeface="Helvetica Neue Medium"/>
                <a:cs typeface="Helvetica Neue Medium"/>
                <a:sym typeface="Helvetica Neue Medium"/>
              </a:defRPr>
            </a:lvl5pPr>
          </a:lstStyle>
          <a:p>
            <a:r>
              <a:t>Statement</a:t>
            </a:r>
          </a:p>
          <a:p>
            <a:pPr lvl="1"/>
            <a:endParaRPr/>
          </a:p>
          <a:p>
            <a:pPr lvl="2"/>
            <a:endParaRPr/>
          </a:p>
          <a:p>
            <a:pPr lvl="3"/>
            <a:endParaRPr/>
          </a:p>
          <a:p>
            <a:pPr lvl="4"/>
            <a:endParaRPr/>
          </a:p>
        </p:txBody>
      </p:sp>
      <p:sp>
        <p:nvSpPr>
          <p:cNvPr id="9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ig Fact">
    <p:spTree>
      <p:nvGrpSpPr>
        <p:cNvPr id="1" name=""/>
        <p:cNvGrpSpPr/>
        <p:nvPr/>
      </p:nvGrpSpPr>
      <p:grpSpPr>
        <a:xfrm>
          <a:off x="0" y="0"/>
          <a:ext cx="0" cy="0"/>
          <a:chOff x="0" y="0"/>
          <a:chExt cx="0" cy="0"/>
        </a:xfrm>
      </p:grpSpPr>
      <p:sp>
        <p:nvSpPr>
          <p:cNvPr id="106" name="Body Level One…"/>
          <p:cNvSpPr txBox="1">
            <a:spLocks noGrp="1"/>
          </p:cNvSpPr>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sz="25000" b="1" spc="-250"/>
            </a:lvl1pPr>
            <a:lvl2pPr marL="0" indent="457200" algn="ctr">
              <a:lnSpc>
                <a:spcPct val="80000"/>
              </a:lnSpc>
              <a:spcBef>
                <a:spcPts val="0"/>
              </a:spcBef>
              <a:buSzTx/>
              <a:buNone/>
              <a:defRPr sz="25000" b="1" spc="-250"/>
            </a:lvl2pPr>
            <a:lvl3pPr marL="0" indent="914400" algn="ctr">
              <a:lnSpc>
                <a:spcPct val="80000"/>
              </a:lnSpc>
              <a:spcBef>
                <a:spcPts val="0"/>
              </a:spcBef>
              <a:buSzTx/>
              <a:buNone/>
              <a:defRPr sz="25000" b="1" spc="-250"/>
            </a:lvl3pPr>
            <a:lvl4pPr marL="0" indent="1371600" algn="ctr">
              <a:lnSpc>
                <a:spcPct val="80000"/>
              </a:lnSpc>
              <a:spcBef>
                <a:spcPts val="0"/>
              </a:spcBef>
              <a:buSzTx/>
              <a:buNone/>
              <a:defRPr sz="25000" b="1" spc="-250"/>
            </a:lvl4pPr>
            <a:lvl5pPr marL="0" indent="1828800" algn="ctr">
              <a:lnSpc>
                <a:spcPct val="80000"/>
              </a:lnSpc>
              <a:spcBef>
                <a:spcPts val="0"/>
              </a:spcBef>
              <a:buSzTx/>
              <a:buNone/>
              <a:defRPr sz="25000" b="1" spc="-250"/>
            </a:lvl5pPr>
          </a:lstStyle>
          <a:p>
            <a:r>
              <a:t>100%</a:t>
            </a:r>
          </a:p>
          <a:p>
            <a:pPr lvl="1"/>
            <a:endParaRPr/>
          </a:p>
          <a:p>
            <a:pPr lvl="2"/>
            <a:endParaRPr/>
          </a:p>
          <a:p>
            <a:pPr lvl="3"/>
            <a:endParaRPr/>
          </a:p>
          <a:p>
            <a:pPr lvl="4"/>
            <a:endParaRPr/>
          </a:p>
        </p:txBody>
      </p:sp>
      <p:sp>
        <p:nvSpPr>
          <p:cNvPr id="107" name="Fact information"/>
          <p:cNvSpPr txBox="1">
            <a:spLocks noGrp="1"/>
          </p:cNvSpPr>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sz="5500" b="1"/>
            </a:lvl1pPr>
          </a:lstStyle>
          <a:p>
            <a:r>
              <a:t>Fact information</a:t>
            </a:r>
          </a:p>
        </p:txBody>
      </p:sp>
      <p:sp>
        <p:nvSpPr>
          <p:cNvPr id="10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115" name="Attribution"/>
          <p:cNvSpPr txBox="1">
            <a:spLocks noGrp="1"/>
          </p:cNvSpPr>
          <p:nvPr>
            <p:ph type="body" sz="quarter" idx="21" hasCustomPrompt="1"/>
          </p:nvPr>
        </p:nvSpPr>
        <p:spPr>
          <a:xfrm>
            <a:off x="2430025" y="10675453"/>
            <a:ext cx="20200052"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Attribution</a:t>
            </a:r>
          </a:p>
        </p:txBody>
      </p:sp>
      <p:sp>
        <p:nvSpPr>
          <p:cNvPr id="116" name="Body Level One…"/>
          <p:cNvSpPr txBox="1">
            <a:spLocks noGrp="1"/>
          </p:cNvSpPr>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z="8500" spc="-170">
                <a:latin typeface="Helvetica Neue Medium"/>
                <a:ea typeface="Helvetica Neue Medium"/>
                <a:cs typeface="Helvetica Neue Medium"/>
                <a:sym typeface="Helvetica Neue Medium"/>
              </a:defRPr>
            </a:lvl1pPr>
            <a:lvl2pPr marL="638923" indent="-12700">
              <a:spcBef>
                <a:spcPts val="0"/>
              </a:spcBef>
              <a:buSzTx/>
              <a:buNone/>
              <a:defRPr sz="8500" spc="-170">
                <a:latin typeface="Helvetica Neue Medium"/>
                <a:ea typeface="Helvetica Neue Medium"/>
                <a:cs typeface="Helvetica Neue Medium"/>
                <a:sym typeface="Helvetica Neue Medium"/>
              </a:defRPr>
            </a:lvl2pPr>
            <a:lvl3pPr marL="638923" indent="444500">
              <a:spcBef>
                <a:spcPts val="0"/>
              </a:spcBef>
              <a:buSzTx/>
              <a:buNone/>
              <a:defRPr sz="8500" spc="-170">
                <a:latin typeface="Helvetica Neue Medium"/>
                <a:ea typeface="Helvetica Neue Medium"/>
                <a:cs typeface="Helvetica Neue Medium"/>
                <a:sym typeface="Helvetica Neue Medium"/>
              </a:defRPr>
            </a:lvl3pPr>
            <a:lvl4pPr marL="638923" indent="901700">
              <a:spcBef>
                <a:spcPts val="0"/>
              </a:spcBef>
              <a:buSzTx/>
              <a:buNone/>
              <a:defRPr sz="8500" spc="-170">
                <a:latin typeface="Helvetica Neue Medium"/>
                <a:ea typeface="Helvetica Neue Medium"/>
                <a:cs typeface="Helvetica Neue Medium"/>
                <a:sym typeface="Helvetica Neue Medium"/>
              </a:defRPr>
            </a:lvl4pPr>
            <a:lvl5pPr marL="638923" indent="1358900">
              <a:spcBef>
                <a:spcPts val="0"/>
              </a:spcBef>
              <a:buSzTx/>
              <a:buNone/>
              <a:defRPr sz="8500" spc="-170">
                <a:latin typeface="Helvetica Neue Medium"/>
                <a:ea typeface="Helvetica Neue Medium"/>
                <a:cs typeface="Helvetica Neue Medium"/>
                <a:sym typeface="Helvetica Neue Medium"/>
              </a:defRPr>
            </a:lvl5pPr>
          </a:lstStyle>
          <a:p>
            <a:r>
              <a:t>“Notable Quote”</a:t>
            </a:r>
          </a:p>
          <a:p>
            <a:pPr lvl="1"/>
            <a:endParaRPr/>
          </a:p>
          <a:p>
            <a:pPr lvl="2"/>
            <a:endParaRPr/>
          </a:p>
          <a:p>
            <a:pPr lvl="3"/>
            <a:endParaRPr/>
          </a:p>
          <a:p>
            <a:pPr lvl="4"/>
            <a:endParaRPr/>
          </a:p>
        </p:txBody>
      </p:sp>
      <p:sp>
        <p:nvSpPr>
          <p:cNvPr id="11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124" name="Image"/>
          <p:cNvSpPr>
            <a:spLocks noGrp="1"/>
          </p:cNvSpPr>
          <p:nvPr>
            <p:ph type="pic" sz="quarter" idx="21"/>
          </p:nvPr>
        </p:nvSpPr>
        <p:spPr>
          <a:xfrm>
            <a:off x="15760700" y="1016000"/>
            <a:ext cx="7439099" cy="5949678"/>
          </a:xfrm>
          <a:prstGeom prst="rect">
            <a:avLst/>
          </a:prstGeom>
        </p:spPr>
        <p:txBody>
          <a:bodyPr lIns="91439" tIns="45719" rIns="91439" bIns="45719">
            <a:noAutofit/>
          </a:bodyPr>
          <a:lstStyle/>
          <a:p>
            <a:endParaRPr/>
          </a:p>
        </p:txBody>
      </p:sp>
      <p:sp>
        <p:nvSpPr>
          <p:cNvPr id="125" name="Image"/>
          <p:cNvSpPr>
            <a:spLocks noGrp="1"/>
          </p:cNvSpPr>
          <p:nvPr>
            <p:ph type="pic" sz="half" idx="22"/>
          </p:nvPr>
        </p:nvSpPr>
        <p:spPr>
          <a:xfrm>
            <a:off x="13500100" y="3978275"/>
            <a:ext cx="10439400" cy="12150181"/>
          </a:xfrm>
          <a:prstGeom prst="rect">
            <a:avLst/>
          </a:prstGeom>
        </p:spPr>
        <p:txBody>
          <a:bodyPr lIns="91439" tIns="45719" rIns="91439" bIns="45719">
            <a:noAutofit/>
          </a:bodyPr>
          <a:lstStyle/>
          <a:p>
            <a:endParaRPr/>
          </a:p>
        </p:txBody>
      </p:sp>
      <p:sp>
        <p:nvSpPr>
          <p:cNvPr id="126" name="Image"/>
          <p:cNvSpPr>
            <a:spLocks noGrp="1"/>
          </p:cNvSpPr>
          <p:nvPr>
            <p:ph type="pic" idx="23"/>
          </p:nvPr>
        </p:nvSpPr>
        <p:spPr>
          <a:xfrm>
            <a:off x="-139700" y="495300"/>
            <a:ext cx="16611600" cy="12458700"/>
          </a:xfrm>
          <a:prstGeom prst="rect">
            <a:avLst/>
          </a:prstGeom>
        </p:spPr>
        <p:txBody>
          <a:bodyPr lIns="91439" tIns="45719" rIns="91439" bIns="45719">
            <a:noAutofit/>
          </a:bodyPr>
          <a:lstStyle/>
          <a:p>
            <a:endParaRPr/>
          </a:p>
        </p:txBody>
      </p:sp>
      <p:sp>
        <p:nvSpPr>
          <p:cNvPr id="127"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34" name="Image"/>
          <p:cNvSpPr>
            <a:spLocks noGrp="1"/>
          </p:cNvSpPr>
          <p:nvPr>
            <p:ph type="pic" idx="21"/>
          </p:nvPr>
        </p:nvSpPr>
        <p:spPr>
          <a:xfrm>
            <a:off x="-1333500" y="-5524500"/>
            <a:ext cx="27051000" cy="21640800"/>
          </a:xfrm>
          <a:prstGeom prst="rect">
            <a:avLst/>
          </a:prstGeom>
        </p:spPr>
        <p:txBody>
          <a:bodyPr lIns="91439" tIns="45719" rIns="91439" bIns="45719">
            <a:noAutofit/>
          </a:bodyPr>
          <a:lstStyle/>
          <a:p>
            <a:endParaRPr/>
          </a:p>
        </p:txBody>
      </p:sp>
      <p:sp>
        <p:nvSpPr>
          <p:cNvPr id="135" name="Slide Number"/>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4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mp; Photo">
    <p:spTree>
      <p:nvGrpSpPr>
        <p:cNvPr id="1" name=""/>
        <p:cNvGrpSpPr/>
        <p:nvPr/>
      </p:nvGrpSpPr>
      <p:grpSpPr>
        <a:xfrm>
          <a:off x="0" y="0"/>
          <a:ext cx="0" cy="0"/>
          <a:chOff x="0" y="0"/>
          <a:chExt cx="0" cy="0"/>
        </a:xfrm>
      </p:grpSpPr>
      <p:sp>
        <p:nvSpPr>
          <p:cNvPr id="21" name="666699290_02_crop_3159x1892.jpg"/>
          <p:cNvSpPr>
            <a:spLocks noGrp="1"/>
          </p:cNvSpPr>
          <p:nvPr>
            <p:ph type="pic" idx="21"/>
          </p:nvPr>
        </p:nvSpPr>
        <p:spPr>
          <a:xfrm>
            <a:off x="-1155700" y="-1295400"/>
            <a:ext cx="26746200" cy="16018933"/>
          </a:xfrm>
          <a:prstGeom prst="rect">
            <a:avLst/>
          </a:prstGeom>
        </p:spPr>
        <p:txBody>
          <a:bodyPr lIns="91439" tIns="45719" rIns="91439" bIns="45719">
            <a:noAutofit/>
          </a:bodyPr>
          <a:lstStyle/>
          <a:p>
            <a:endParaRPr/>
          </a:p>
        </p:txBody>
      </p:sp>
      <p:sp>
        <p:nvSpPr>
          <p:cNvPr id="22" name="Presentation Title"/>
          <p:cNvSpPr txBox="1">
            <a:spLocks noGrp="1"/>
          </p:cNvSpPr>
          <p:nvPr>
            <p:ph type="title" hasCustomPrompt="1"/>
          </p:nvPr>
        </p:nvSpPr>
        <p:spPr>
          <a:xfrm>
            <a:off x="1206500" y="7124700"/>
            <a:ext cx="21971000" cy="4648200"/>
          </a:xfrm>
          <a:prstGeom prst="rect">
            <a:avLst/>
          </a:prstGeom>
        </p:spPr>
        <p:txBody>
          <a:bodyPr anchor="b"/>
          <a:lstStyle>
            <a:lvl1pPr>
              <a:defRPr sz="11600" spc="-232"/>
            </a:lvl1pPr>
          </a:lstStyle>
          <a:p>
            <a:r>
              <a:t>Presentation Title</a:t>
            </a:r>
          </a:p>
        </p:txBody>
      </p:sp>
      <p:sp>
        <p:nvSpPr>
          <p:cNvPr id="23" name="Author and Date"/>
          <p:cNvSpPr txBox="1">
            <a:spLocks noGrp="1"/>
          </p:cNvSpPr>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sz="3600" b="1"/>
            </a:lvl1pPr>
          </a:lstStyle>
          <a:p>
            <a:r>
              <a:t>Author and Date</a:t>
            </a:r>
          </a:p>
        </p:txBody>
      </p:sp>
      <p:sp>
        <p:nvSpPr>
          <p:cNvPr id="24" name="Body Level One…"/>
          <p:cNvSpPr txBox="1">
            <a:spLocks noGrp="1"/>
          </p:cNvSpPr>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Presentation Subtitle</a:t>
            </a:r>
          </a:p>
          <a:p>
            <a:pPr lvl="1"/>
            <a:endParaRPr/>
          </a:p>
          <a:p>
            <a:pPr lvl="2"/>
            <a:endParaRPr/>
          </a:p>
          <a:p>
            <a:pPr lvl="3"/>
            <a:endParaRPr/>
          </a:p>
          <a:p>
            <a:pPr lvl="4"/>
            <a:endParaRPr/>
          </a:p>
        </p:txBody>
      </p:sp>
      <p:sp>
        <p:nvSpPr>
          <p:cNvPr id="2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mp; Photo Alt">
    <p:spTree>
      <p:nvGrpSpPr>
        <p:cNvPr id="1" name=""/>
        <p:cNvGrpSpPr/>
        <p:nvPr/>
      </p:nvGrpSpPr>
      <p:grpSpPr>
        <a:xfrm>
          <a:off x="0" y="0"/>
          <a:ext cx="0" cy="0"/>
          <a:chOff x="0" y="0"/>
          <a:chExt cx="0" cy="0"/>
        </a:xfrm>
      </p:grpSpPr>
      <p:sp>
        <p:nvSpPr>
          <p:cNvPr id="32" name="910457886_1434x1669.jpg"/>
          <p:cNvSpPr>
            <a:spLocks noGrp="1"/>
          </p:cNvSpPr>
          <p:nvPr>
            <p:ph type="pic" idx="21"/>
          </p:nvPr>
        </p:nvSpPr>
        <p:spPr>
          <a:xfrm>
            <a:off x="10972800" y="-203200"/>
            <a:ext cx="12144837" cy="14135100"/>
          </a:xfrm>
          <a:prstGeom prst="rect">
            <a:avLst/>
          </a:prstGeom>
        </p:spPr>
        <p:txBody>
          <a:bodyPr lIns="91439" tIns="45719" rIns="91439" bIns="45719">
            <a:noAutofit/>
          </a:bodyPr>
          <a:lstStyle/>
          <a:p>
            <a:endParaRPr/>
          </a:p>
        </p:txBody>
      </p:sp>
      <p:sp>
        <p:nvSpPr>
          <p:cNvPr id="33" name="Slide Title"/>
          <p:cNvSpPr txBox="1">
            <a:spLocks noGrp="1"/>
          </p:cNvSpPr>
          <p:nvPr>
            <p:ph type="title" hasCustomPrompt="1"/>
          </p:nvPr>
        </p:nvSpPr>
        <p:spPr>
          <a:xfrm>
            <a:off x="1206500" y="1270000"/>
            <a:ext cx="9779000" cy="5882273"/>
          </a:xfrm>
          <a:prstGeom prst="rect">
            <a:avLst/>
          </a:prstGeom>
        </p:spPr>
        <p:txBody>
          <a:bodyPr anchor="b"/>
          <a:lstStyle/>
          <a:p>
            <a:r>
              <a:t>Slide Title</a:t>
            </a:r>
          </a:p>
        </p:txBody>
      </p:sp>
      <p:sp>
        <p:nvSpPr>
          <p:cNvPr id="34" name="Body Level One…"/>
          <p:cNvSpPr txBox="1">
            <a:spLocks noGrp="1"/>
          </p:cNvSpPr>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sz="5500" b="1"/>
            </a:lvl1pPr>
            <a:lvl2pPr marL="0" indent="457200" defTabSz="825500">
              <a:lnSpc>
                <a:spcPct val="100000"/>
              </a:lnSpc>
              <a:spcBef>
                <a:spcPts val="0"/>
              </a:spcBef>
              <a:buSzTx/>
              <a:buNone/>
              <a:defRPr sz="5500" b="1"/>
            </a:lvl2pPr>
            <a:lvl3pPr marL="0" indent="914400" defTabSz="825500">
              <a:lnSpc>
                <a:spcPct val="100000"/>
              </a:lnSpc>
              <a:spcBef>
                <a:spcPts val="0"/>
              </a:spcBef>
              <a:buSzTx/>
              <a:buNone/>
              <a:defRPr sz="5500" b="1"/>
            </a:lvl3pPr>
            <a:lvl4pPr marL="0" indent="1371600" defTabSz="825500">
              <a:lnSpc>
                <a:spcPct val="100000"/>
              </a:lnSpc>
              <a:spcBef>
                <a:spcPts val="0"/>
              </a:spcBef>
              <a:buSzTx/>
              <a:buNone/>
              <a:defRPr sz="5500" b="1"/>
            </a:lvl4pPr>
            <a:lvl5pPr marL="0" indent="1828800" defTabSz="825500">
              <a:lnSpc>
                <a:spcPct val="100000"/>
              </a:lnSpc>
              <a:spcBef>
                <a:spcPts val="0"/>
              </a:spcBef>
              <a:buSzTx/>
              <a:buNone/>
              <a:defRPr sz="5500" b="1"/>
            </a:lvl5pPr>
          </a:lstStyle>
          <a:p>
            <a:r>
              <a:t>Slide Subtitle</a:t>
            </a:r>
          </a:p>
          <a:p>
            <a:pPr lvl="1"/>
            <a:endParaRPr/>
          </a:p>
          <a:p>
            <a:pPr lvl="2"/>
            <a:endParaRPr/>
          </a:p>
          <a:p>
            <a:pPr lvl="3"/>
            <a:endParaRPr/>
          </a:p>
          <a:p>
            <a:pPr lvl="4"/>
            <a:endParaRPr/>
          </a:p>
        </p:txBody>
      </p:sp>
      <p:sp>
        <p:nvSpPr>
          <p:cNvPr id="35"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42" name="Slide Title"/>
          <p:cNvSpPr txBox="1">
            <a:spLocks noGrp="1"/>
          </p:cNvSpPr>
          <p:nvPr>
            <p:ph type="title" hasCustomPrompt="1"/>
          </p:nvPr>
        </p:nvSpPr>
        <p:spPr>
          <a:prstGeom prst="rect">
            <a:avLst/>
          </a:prstGeom>
        </p:spPr>
        <p:txBody>
          <a:bodyPr/>
          <a:lstStyle/>
          <a:p>
            <a:r>
              <a:t>Slide Title</a:t>
            </a:r>
          </a:p>
        </p:txBody>
      </p:sp>
      <p:sp>
        <p:nvSpPr>
          <p:cNvPr id="43"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44" name="Body Level One…"/>
          <p:cNvSpPr txBox="1">
            <a:spLocks noGrp="1"/>
          </p:cNvSpPr>
          <p:nvPr>
            <p:ph type="body" idx="1" hasCustomPrompt="1"/>
          </p:nvPr>
        </p:nvSpPr>
        <p:spPr>
          <a:prstGeom prst="rect">
            <a:avLst/>
          </a:prstGeom>
        </p:spPr>
        <p:txBody>
          <a:bodyPr/>
          <a:lstStyle/>
          <a:p>
            <a:r>
              <a:t>Slide bullet text</a:t>
            </a:r>
          </a:p>
          <a:p>
            <a:pPr lvl="1"/>
            <a:endParaRPr/>
          </a:p>
          <a:p>
            <a:pPr lvl="2"/>
            <a:endParaRPr/>
          </a:p>
          <a:p>
            <a:pPr lvl="3"/>
            <a:endParaRPr/>
          </a:p>
          <a:p>
            <a:pPr lvl="4"/>
            <a:endParaRPr/>
          </a:p>
        </p:txBody>
      </p:sp>
      <p:sp>
        <p:nvSpPr>
          <p:cNvPr id="4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52" name="Body Level One…"/>
          <p:cNvSpPr txBox="1">
            <a:spLocks noGrp="1"/>
          </p:cNvSpPr>
          <p:nvPr>
            <p:ph type="body" idx="1" hasCustomPrompt="1"/>
          </p:nvPr>
        </p:nvSpPr>
        <p:spPr>
          <a:prstGeom prst="rect">
            <a:avLst/>
          </a:prstGeom>
        </p:spPr>
        <p:txBody>
          <a:bodyPr numCol="2" spcCol="1098550"/>
          <a:lstStyle/>
          <a:p>
            <a:r>
              <a:t>Slide bullet text</a:t>
            </a:r>
          </a:p>
          <a:p>
            <a:pPr lvl="1"/>
            <a:endParaRPr/>
          </a:p>
          <a:p>
            <a:pPr lvl="2"/>
            <a:endParaRPr/>
          </a:p>
          <a:p>
            <a:pPr lvl="3"/>
            <a:endParaRPr/>
          </a:p>
          <a:p>
            <a:pPr lvl="4"/>
            <a:endParaRPr/>
          </a:p>
        </p:txBody>
      </p:sp>
      <p:sp>
        <p:nvSpPr>
          <p:cNvPr id="5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0" name="Slide Subtitle"/>
          <p:cNvSpPr txBox="1">
            <a:spLocks noGrp="1"/>
          </p:cNvSpPr>
          <p:nvPr>
            <p:ph type="body" sz="quarter" idx="21" hasCustomPrompt="1"/>
          </p:nvPr>
        </p:nvSpPr>
        <p:spPr>
          <a:xfrm>
            <a:off x="1206500" y="2372962"/>
            <a:ext cx="9779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61" name="Body Level One…"/>
          <p:cNvSpPr txBox="1">
            <a:spLocks noGrp="1"/>
          </p:cNvSpPr>
          <p:nvPr>
            <p:ph type="body" sz="half" idx="1" hasCustomPrompt="1"/>
          </p:nvPr>
        </p:nvSpPr>
        <p:spPr>
          <a:xfrm>
            <a:off x="1206500" y="4248504"/>
            <a:ext cx="9779000" cy="8256630"/>
          </a:xfrm>
          <a:prstGeom prst="rect">
            <a:avLst/>
          </a:prstGeom>
        </p:spPr>
        <p:txBody>
          <a:bodyPr/>
          <a:lstStyle/>
          <a:p>
            <a:r>
              <a:t>Slide bullet text</a:t>
            </a:r>
          </a:p>
          <a:p>
            <a:pPr lvl="1"/>
            <a:endParaRPr/>
          </a:p>
          <a:p>
            <a:pPr lvl="2"/>
            <a:endParaRPr/>
          </a:p>
          <a:p>
            <a:pPr lvl="3"/>
            <a:endParaRPr/>
          </a:p>
          <a:p>
            <a:pPr lvl="4"/>
            <a:endParaRPr/>
          </a:p>
        </p:txBody>
      </p:sp>
      <p:sp>
        <p:nvSpPr>
          <p:cNvPr id="62" name="660384004_1290x1720.jpg"/>
          <p:cNvSpPr>
            <a:spLocks noGrp="1"/>
          </p:cNvSpPr>
          <p:nvPr>
            <p:ph type="pic" idx="22"/>
          </p:nvPr>
        </p:nvSpPr>
        <p:spPr>
          <a:xfrm>
            <a:off x="12192000" y="-407266"/>
            <a:ext cx="10916874" cy="14555832"/>
          </a:xfrm>
          <a:prstGeom prst="rect">
            <a:avLst/>
          </a:prstGeom>
        </p:spPr>
        <p:txBody>
          <a:bodyPr lIns="91439" tIns="45719" rIns="91439" bIns="45719">
            <a:noAutofit/>
          </a:bodyPr>
          <a:lstStyle/>
          <a:p>
            <a:endParaRPr/>
          </a:p>
        </p:txBody>
      </p:sp>
      <p:sp>
        <p:nvSpPr>
          <p:cNvPr id="63" name="Slide Title"/>
          <p:cNvSpPr txBox="1">
            <a:spLocks noGrp="1"/>
          </p:cNvSpPr>
          <p:nvPr>
            <p:ph type="title" hasCustomPrompt="1"/>
          </p:nvPr>
        </p:nvSpPr>
        <p:spPr>
          <a:xfrm>
            <a:off x="1206500" y="1079500"/>
            <a:ext cx="9779000" cy="1435100"/>
          </a:xfrm>
          <a:prstGeom prst="rect">
            <a:avLst/>
          </a:prstGeom>
        </p:spPr>
        <p:txBody>
          <a:bodyPr/>
          <a:lstStyle/>
          <a:p>
            <a:r>
              <a:t>Slide Title</a:t>
            </a:r>
          </a:p>
        </p:txBody>
      </p:sp>
      <p:sp>
        <p:nvSpPr>
          <p:cNvPr id="6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Section">
    <p:spTree>
      <p:nvGrpSpPr>
        <p:cNvPr id="1" name=""/>
        <p:cNvGrpSpPr/>
        <p:nvPr/>
      </p:nvGrpSpPr>
      <p:grpSpPr>
        <a:xfrm>
          <a:off x="0" y="0"/>
          <a:ext cx="0" cy="0"/>
          <a:chOff x="0" y="0"/>
          <a:chExt cx="0" cy="0"/>
        </a:xfrm>
      </p:grpSpPr>
      <p:sp>
        <p:nvSpPr>
          <p:cNvPr id="71" name="Section Title"/>
          <p:cNvSpPr txBox="1">
            <a:spLocks noGrp="1"/>
          </p:cNvSpPr>
          <p:nvPr>
            <p:ph type="title" hasCustomPrompt="1"/>
          </p:nvPr>
        </p:nvSpPr>
        <p:spPr>
          <a:xfrm>
            <a:off x="1206496" y="4533900"/>
            <a:ext cx="21971004" cy="4648200"/>
          </a:xfrm>
          <a:prstGeom prst="rect">
            <a:avLst/>
          </a:prstGeom>
        </p:spPr>
        <p:txBody>
          <a:bodyPr anchor="ctr"/>
          <a:lstStyle>
            <a:lvl1pPr>
              <a:defRPr sz="11600" b="0" spc="-232">
                <a:latin typeface="Helvetica Neue Medium"/>
                <a:ea typeface="Helvetica Neue Medium"/>
                <a:cs typeface="Helvetica Neue Medium"/>
                <a:sym typeface="Helvetica Neue Medium"/>
              </a:defRPr>
            </a:lvl1pPr>
          </a:lstStyle>
          <a:p>
            <a:r>
              <a:t>Section Title</a:t>
            </a:r>
          </a:p>
        </p:txBody>
      </p:sp>
      <p:sp>
        <p:nvSpPr>
          <p:cNvPr id="72" name="Slide Number"/>
          <p:cNvSpPr txBox="1">
            <a:spLocks noGrp="1"/>
          </p:cNvSpPr>
          <p:nvPr>
            <p:ph type="sldNum" sz="quarter" idx="2"/>
          </p:nvPr>
        </p:nvSpPr>
        <p:spPr>
          <a:xfrm>
            <a:off x="12001499" y="13085233"/>
            <a:ext cx="368505" cy="374600"/>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79" name="Slide Title"/>
          <p:cNvSpPr txBox="1">
            <a:spLocks noGrp="1"/>
          </p:cNvSpPr>
          <p:nvPr>
            <p:ph type="title" hasCustomPrompt="1"/>
          </p:nvPr>
        </p:nvSpPr>
        <p:spPr>
          <a:xfrm>
            <a:off x="1206500" y="1079500"/>
            <a:ext cx="21971000" cy="1434949"/>
          </a:xfrm>
          <a:prstGeom prst="rect">
            <a:avLst/>
          </a:prstGeom>
        </p:spPr>
        <p:txBody>
          <a:bodyPr/>
          <a:lstStyle/>
          <a:p>
            <a:r>
              <a:t>Slide Title</a:t>
            </a:r>
          </a:p>
        </p:txBody>
      </p:sp>
      <p:sp>
        <p:nvSpPr>
          <p:cNvPr id="80" name="Slide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Slide Subtitle</a:t>
            </a:r>
          </a:p>
        </p:txBody>
      </p:sp>
      <p:sp>
        <p:nvSpPr>
          <p:cNvPr id="8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Agenda">
    <p:spTree>
      <p:nvGrpSpPr>
        <p:cNvPr id="1" name=""/>
        <p:cNvGrpSpPr/>
        <p:nvPr/>
      </p:nvGrpSpPr>
      <p:grpSpPr>
        <a:xfrm>
          <a:off x="0" y="0"/>
          <a:ext cx="0" cy="0"/>
          <a:chOff x="0" y="0"/>
          <a:chExt cx="0" cy="0"/>
        </a:xfrm>
      </p:grpSpPr>
      <p:sp>
        <p:nvSpPr>
          <p:cNvPr id="88" name="Agenda Title"/>
          <p:cNvSpPr txBox="1">
            <a:spLocks noGrp="1"/>
          </p:cNvSpPr>
          <p:nvPr>
            <p:ph type="title" hasCustomPrompt="1"/>
          </p:nvPr>
        </p:nvSpPr>
        <p:spPr>
          <a:xfrm>
            <a:off x="1206500" y="1079500"/>
            <a:ext cx="21971000" cy="1435100"/>
          </a:xfrm>
          <a:prstGeom prst="rect">
            <a:avLst/>
          </a:prstGeom>
        </p:spPr>
        <p:txBody>
          <a:bodyPr/>
          <a:lstStyle/>
          <a:p>
            <a:r>
              <a:t>Agenda Title</a:t>
            </a:r>
          </a:p>
        </p:txBody>
      </p:sp>
      <p:sp>
        <p:nvSpPr>
          <p:cNvPr id="89" name="Agenda Subtitle"/>
          <p:cNvSpPr txBox="1">
            <a:spLocks noGrp="1"/>
          </p:cNvSpPr>
          <p:nvPr>
            <p:ph type="body" sz="quarter" idx="21" hasCustomPrompt="1"/>
          </p:nvPr>
        </p:nvSpPr>
        <p:spPr>
          <a:xfrm>
            <a:off x="1206500" y="2372962"/>
            <a:ext cx="21971000" cy="934780"/>
          </a:xfrm>
          <a:prstGeom prst="rect">
            <a:avLst/>
          </a:prstGeom>
        </p:spPr>
        <p:txBody>
          <a:bodyPr lIns="45719" tIns="45719" rIns="45719" bIns="45719"/>
          <a:lstStyle>
            <a:lvl1pPr marL="0" indent="0" defTabSz="825500">
              <a:lnSpc>
                <a:spcPct val="100000"/>
              </a:lnSpc>
              <a:spcBef>
                <a:spcPts val="0"/>
              </a:spcBef>
              <a:buSzTx/>
              <a:buNone/>
              <a:defRPr sz="5500" b="1"/>
            </a:lvl1pPr>
          </a:lstStyle>
          <a:p>
            <a:r>
              <a:t>Agenda Subtitle</a:t>
            </a:r>
          </a:p>
        </p:txBody>
      </p:sp>
      <p:sp>
        <p:nvSpPr>
          <p:cNvPr id="90" name="Body Level One…"/>
          <p:cNvSpPr txBox="1">
            <a:spLocks noGrp="1"/>
          </p:cNvSpPr>
          <p:nvPr>
            <p:ph type="body" idx="1" hasCustomPrompt="1"/>
          </p:nvPr>
        </p:nvSpPr>
        <p:spPr>
          <a:prstGeom prst="rect">
            <a:avLst/>
          </a:prstGeom>
        </p:spPr>
        <p:txBody>
          <a:bodyPr/>
          <a:lstStyle>
            <a:lvl1pPr marL="0" indent="0" defTabSz="825500">
              <a:lnSpc>
                <a:spcPct val="100000"/>
              </a:lnSpc>
              <a:spcBef>
                <a:spcPts val="1800"/>
              </a:spcBef>
              <a:buSzTx/>
              <a:buNone/>
              <a:defRPr sz="5500" spc="-55"/>
            </a:lvl1pPr>
            <a:lvl2pPr marL="0" indent="457200" defTabSz="825500">
              <a:lnSpc>
                <a:spcPct val="100000"/>
              </a:lnSpc>
              <a:spcBef>
                <a:spcPts val="1800"/>
              </a:spcBef>
              <a:buSzTx/>
              <a:buNone/>
              <a:defRPr sz="5500" spc="-55"/>
            </a:lvl2pPr>
            <a:lvl3pPr marL="0" indent="914400" defTabSz="825500">
              <a:lnSpc>
                <a:spcPct val="100000"/>
              </a:lnSpc>
              <a:spcBef>
                <a:spcPts val="1800"/>
              </a:spcBef>
              <a:buSzTx/>
              <a:buNone/>
              <a:defRPr sz="5500" spc="-55"/>
            </a:lvl3pPr>
            <a:lvl4pPr marL="0" indent="1371600" defTabSz="825500">
              <a:lnSpc>
                <a:spcPct val="100000"/>
              </a:lnSpc>
              <a:spcBef>
                <a:spcPts val="1800"/>
              </a:spcBef>
              <a:buSzTx/>
              <a:buNone/>
              <a:defRPr sz="5500" spc="-55"/>
            </a:lvl4pPr>
            <a:lvl5pPr marL="0" indent="1828800" defTabSz="825500">
              <a:lnSpc>
                <a:spcPct val="100000"/>
              </a:lnSpc>
              <a:spcBef>
                <a:spcPts val="1800"/>
              </a:spcBef>
              <a:buSzTx/>
              <a:buNone/>
              <a:defRPr sz="5500" spc="-55"/>
            </a:lvl5pPr>
          </a:lstStyle>
          <a:p>
            <a:r>
              <a:t>Agenda Topics</a:t>
            </a:r>
          </a:p>
          <a:p>
            <a:pPr lvl="1"/>
            <a:endParaRPr/>
          </a:p>
          <a:p>
            <a:pPr lvl="2"/>
            <a:endParaRPr/>
          </a:p>
          <a:p>
            <a:pPr lvl="3"/>
            <a:endParaRPr/>
          </a:p>
          <a:p>
            <a:pPr lvl="4"/>
            <a:endParaRPr/>
          </a:p>
        </p:txBody>
      </p:sp>
      <p:sp>
        <p:nvSpPr>
          <p:cNvPr id="9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Title"/>
          <p:cNvSpPr txBox="1">
            <a:spLocks noGrp="1"/>
          </p:cNvSpPr>
          <p:nvPr>
            <p:ph type="title" hasCustomPrompt="1"/>
          </p:nvPr>
        </p:nvSpPr>
        <p:spPr>
          <a:xfrm>
            <a:off x="1206500" y="1079500"/>
            <a:ext cx="21971000" cy="143316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Title</a:t>
            </a:r>
          </a:p>
        </p:txBody>
      </p:sp>
      <p:sp>
        <p:nvSpPr>
          <p:cNvPr id="3" name="Body Level One…"/>
          <p:cNvSpPr txBox="1">
            <a:spLocks noGrp="1"/>
          </p:cNvSpPr>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50800" tIns="50800" rIns="50800" bIns="50800">
            <a:normAutofit/>
          </a:bodyPr>
          <a:lstStyle/>
          <a:p>
            <a:r>
              <a:t>Slide bullet text</a:t>
            </a:r>
          </a:p>
          <a:p>
            <a:pPr lvl="1"/>
            <a:endParaRPr/>
          </a:p>
          <a:p>
            <a:pPr lvl="2"/>
            <a:endParaRPr/>
          </a:p>
          <a:p>
            <a:pPr lvl="3"/>
            <a:endParaRPr/>
          </a:p>
          <a:p>
            <a:pPr lvl="4"/>
            <a:endParaRPr/>
          </a:p>
        </p:txBody>
      </p:sp>
      <p:sp>
        <p:nvSpPr>
          <p:cNvPr id="4" name="Slide Number"/>
          <p:cNvSpPr txBox="1">
            <a:spLocks noGrp="1"/>
          </p:cNvSpPr>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med"/>
  <p:txStyles>
    <p:titleStyle>
      <a:lvl1pPr marL="0" marR="0" indent="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sz="8500" b="1" i="0" u="none" strike="noStrike" cap="none" spc="-170" baseline="0">
          <a:solidFill>
            <a:srgbClr val="000000"/>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sz="4800" b="0" i="0" u="none" strike="noStrike" cap="none" spc="0" baseline="0">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sz="1800" b="0" i="0" u="none" strike="noStrike" cap="none" spc="0" baseline="0">
          <a:solidFill>
            <a:schemeClr val="tx1"/>
          </a:solidFill>
          <a:uFillTx/>
          <a:latin typeface="+mn-lt"/>
          <a:ea typeface="+mn-ea"/>
          <a:cs typeface="+mn-cs"/>
          <a:sym typeface="Helvetica Neue"/>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4gonzo@mac.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Straight Connector 2">
            <a:extLst>
              <a:ext uri="{FF2B5EF4-FFF2-40B4-BE49-F238E27FC236}">
                <a16:creationId xmlns:a16="http://schemas.microsoft.com/office/drawing/2014/main" id="{2D6F52A7-4288-41C4-8615-5BE0AA10EA76}"/>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51" name="Cesar Gonzalez // c4gonzo@mac.com"/>
          <p:cNvSpPr txBox="1">
            <a:spLocks noGrp="1"/>
          </p:cNvSpPr>
          <p:nvPr>
            <p:ph type="body" idx="21"/>
          </p:nvPr>
        </p:nvSpPr>
        <p:spPr>
          <a:xfrm>
            <a:off x="1201342" y="11141009"/>
            <a:ext cx="8496113" cy="1299644"/>
          </a:xfrm>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normAutofit/>
          </a:bodyPr>
          <a:lstStyle/>
          <a:p>
            <a:r>
              <a:rPr dirty="0"/>
              <a:t>Cesar Gonzalez // </a:t>
            </a:r>
            <a:r>
              <a:rPr dirty="0">
                <a:hlinkClick r:id="rId3"/>
              </a:rPr>
              <a:t>c4gonzo@mac.com</a:t>
            </a:r>
            <a:endParaRPr lang="en-US" dirty="0"/>
          </a:p>
          <a:p>
            <a:r>
              <a:rPr lang="en-US" dirty="0"/>
              <a:t>Chesapeake Conference</a:t>
            </a:r>
            <a:endParaRPr dirty="0"/>
          </a:p>
        </p:txBody>
      </p:sp>
      <p:sp>
        <p:nvSpPr>
          <p:cNvPr id="152" name="Servant Missions"/>
          <p:cNvSpPr txBox="1">
            <a:spLocks noGrp="1"/>
          </p:cNvSpPr>
          <p:nvPr>
            <p:ph type="ctrTitle"/>
          </p:nvPr>
        </p:nvSpPr>
        <p:spPr>
          <a:xfrm>
            <a:off x="11053243" y="2877202"/>
            <a:ext cx="11739483" cy="2242118"/>
          </a:xfrm>
          <a:prstGeom prst="rect">
            <a:avLst/>
          </a:prstGeom>
        </p:spPr>
        <p:txBody>
          <a:bodyPr/>
          <a:lstStyle/>
          <a:p>
            <a:r>
              <a:rPr dirty="0"/>
              <a:t>Servant Missions</a:t>
            </a:r>
          </a:p>
        </p:txBody>
      </p:sp>
      <p:pic>
        <p:nvPicPr>
          <p:cNvPr id="5" name="Picture 4" descr="Logo&#10;&#10;Description automatically generated with medium confidence">
            <a:extLst>
              <a:ext uri="{FF2B5EF4-FFF2-40B4-BE49-F238E27FC236}">
                <a16:creationId xmlns:a16="http://schemas.microsoft.com/office/drawing/2014/main" id="{F5CEF79F-C650-B74D-864C-6642F36DC9FC}"/>
              </a:ext>
            </a:extLst>
          </p:cNvPr>
          <p:cNvPicPr/>
          <p:nvPr/>
        </p:nvPicPr>
        <p:blipFill>
          <a:blip r:embed="rId4"/>
          <a:stretch>
            <a:fillRect/>
          </a:stretch>
        </p:blipFill>
        <p:spPr>
          <a:xfrm>
            <a:off x="16601628" y="9903091"/>
            <a:ext cx="6867833" cy="2997364"/>
          </a:xfrm>
          <a:prstGeom prst="rect">
            <a:avLst/>
          </a:prstGeom>
        </p:spPr>
      </p:pic>
      <p:pic>
        <p:nvPicPr>
          <p:cNvPr id="2" name="Picture 1">
            <a:extLst>
              <a:ext uri="{FF2B5EF4-FFF2-40B4-BE49-F238E27FC236}">
                <a16:creationId xmlns:a16="http://schemas.microsoft.com/office/drawing/2014/main" id="{AEE4D6E7-FC8D-4243-89AA-573B461EAB1E}"/>
              </a:ext>
            </a:extLst>
          </p:cNvPr>
          <p:cNvPicPr>
            <a:picLocks noChangeAspect="1"/>
          </p:cNvPicPr>
          <p:nvPr/>
        </p:nvPicPr>
        <p:blipFill>
          <a:blip r:embed="rId5"/>
          <a:stretch>
            <a:fillRect/>
          </a:stretch>
        </p:blipFill>
        <p:spPr>
          <a:xfrm>
            <a:off x="648033" y="735596"/>
            <a:ext cx="9801149" cy="7157119"/>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570EB24-1B5E-40F0-9347-FBD8F97C360D}"/>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91" name="How does God work this transformation?"/>
          <p:cNvSpPr txBox="1">
            <a:spLocks noGrp="1"/>
          </p:cNvSpPr>
          <p:nvPr>
            <p:ph type="title"/>
          </p:nvPr>
        </p:nvSpPr>
        <p:spPr>
          <a:prstGeom prst="rect">
            <a:avLst/>
          </a:prstGeom>
        </p:spPr>
        <p:txBody>
          <a:bodyPr/>
          <a:lstStyle/>
          <a:p>
            <a:r>
              <a:t>How does God work this transformation?</a:t>
            </a:r>
          </a:p>
        </p:txBody>
      </p:sp>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A57C4A3-241A-43C1-87D2-FB7F35975E45}"/>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93" name="Transaction"/>
          <p:cNvSpPr txBox="1">
            <a:spLocks noGrp="1"/>
          </p:cNvSpPr>
          <p:nvPr>
            <p:ph type="title"/>
          </p:nvPr>
        </p:nvSpPr>
        <p:spPr>
          <a:prstGeom prst="rect">
            <a:avLst/>
          </a:prstGeom>
        </p:spPr>
        <p:txBody>
          <a:bodyPr/>
          <a:lstStyle/>
          <a:p>
            <a:r>
              <a:t>Transaction</a:t>
            </a:r>
          </a:p>
        </p:txBody>
      </p:sp>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3ECBB01-EB5B-4C3C-A553-BCDAFE478DD9}"/>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97" name="Transaction"/>
          <p:cNvSpPr txBox="1">
            <a:spLocks noGrp="1"/>
          </p:cNvSpPr>
          <p:nvPr>
            <p:ph type="title"/>
          </p:nvPr>
        </p:nvSpPr>
        <p:spPr>
          <a:prstGeom prst="rect">
            <a:avLst/>
          </a:prstGeom>
        </p:spPr>
        <p:txBody>
          <a:bodyPr/>
          <a:lstStyle/>
          <a:p>
            <a:r>
              <a:t>Transaction</a:t>
            </a:r>
          </a:p>
        </p:txBody>
      </p:sp>
      <p:sp>
        <p:nvSpPr>
          <p:cNvPr id="198" name="Pay tithe, study lesson, eat haystacks, voila!"/>
          <p:cNvSpPr txBox="1"/>
          <p:nvPr/>
        </p:nvSpPr>
        <p:spPr>
          <a:xfrm>
            <a:off x="1229265" y="8724320"/>
            <a:ext cx="7115709"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Pay tithe, study lesson, eat haystacks, voila!</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E78EB3A-9889-4D6D-8DC2-79D3B7B53D12}"/>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00" name="Relationship"/>
          <p:cNvSpPr txBox="1">
            <a:spLocks noGrp="1"/>
          </p:cNvSpPr>
          <p:nvPr>
            <p:ph type="title"/>
          </p:nvPr>
        </p:nvSpPr>
        <p:spPr>
          <a:prstGeom prst="rect">
            <a:avLst/>
          </a:prstGeom>
        </p:spPr>
        <p:txBody>
          <a:bodyPr/>
          <a:lstStyle/>
          <a:p>
            <a:r>
              <a:t>Relationship</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76D08471-ED98-4932-9F75-FC59FF8BC73B}"/>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04" name="We cannot be blessed by God without desiring to be a blessing."/>
          <p:cNvSpPr txBox="1">
            <a:spLocks noGrp="1"/>
          </p:cNvSpPr>
          <p:nvPr>
            <p:ph type="title"/>
          </p:nvPr>
        </p:nvSpPr>
        <p:spPr>
          <a:prstGeom prst="rect">
            <a:avLst/>
          </a:prstGeom>
        </p:spPr>
        <p:txBody>
          <a:bodyPr/>
          <a:lstStyle>
            <a:lvl1pPr>
              <a:defRPr sz="8500" b="1" spc="-170">
                <a:latin typeface="+mn-lt"/>
                <a:ea typeface="+mn-ea"/>
                <a:cs typeface="+mn-cs"/>
                <a:sym typeface="Helvetica Neue"/>
              </a:defRPr>
            </a:lvl1pPr>
          </a:lstStyle>
          <a:p>
            <a:r>
              <a:t>We cannot be blessed by God without desiring to be a blessing.</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8FF6BE4-692B-45AE-9C93-2C3A7003405F}"/>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08" name="Relationship"/>
          <p:cNvSpPr txBox="1">
            <a:spLocks noGrp="1"/>
          </p:cNvSpPr>
          <p:nvPr>
            <p:ph type="title"/>
          </p:nvPr>
        </p:nvSpPr>
        <p:spPr>
          <a:prstGeom prst="rect">
            <a:avLst/>
          </a:prstGeom>
        </p:spPr>
        <p:txBody>
          <a:bodyPr/>
          <a:lstStyle/>
          <a:p>
            <a:r>
              <a:t>Relationship</a:t>
            </a:r>
          </a:p>
        </p:txBody>
      </p:sp>
      <p:sp>
        <p:nvSpPr>
          <p:cNvPr id="209" name="Surrendering to the strength of the union is what makes you happy."/>
          <p:cNvSpPr txBox="1"/>
          <p:nvPr/>
        </p:nvSpPr>
        <p:spPr>
          <a:xfrm>
            <a:off x="1233728" y="8513710"/>
            <a:ext cx="10871201"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Surrendering to the strength of the union is what makes you happy. </a:t>
            </a:r>
          </a:p>
        </p:txBody>
      </p:sp>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EFD56C2-A313-4538-A08B-EDE2ADA29948}"/>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13" name="Transformed"/>
          <p:cNvSpPr txBox="1">
            <a:spLocks noGrp="1"/>
          </p:cNvSpPr>
          <p:nvPr>
            <p:ph type="title"/>
          </p:nvPr>
        </p:nvSpPr>
        <p:spPr>
          <a:prstGeom prst="rect">
            <a:avLst/>
          </a:prstGeom>
        </p:spPr>
        <p:txBody>
          <a:bodyPr/>
          <a:lstStyle/>
          <a:p>
            <a:r>
              <a:t>Transformed</a:t>
            </a:r>
          </a:p>
        </p:txBody>
      </p:sp>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B37216B-6CC5-44A2-87BE-CD89520EE17A}"/>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17" name="Pandemic Opportunity"/>
          <p:cNvSpPr txBox="1">
            <a:spLocks noGrp="1"/>
          </p:cNvSpPr>
          <p:nvPr>
            <p:ph type="title"/>
          </p:nvPr>
        </p:nvSpPr>
        <p:spPr>
          <a:prstGeom prst="rect">
            <a:avLst/>
          </a:prstGeom>
        </p:spPr>
        <p:txBody>
          <a:bodyPr/>
          <a:lstStyle/>
          <a:p>
            <a:r>
              <a:t>Pandemic Opportunity</a:t>
            </a:r>
          </a:p>
        </p:txBody>
      </p:sp>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F81EAD0-1843-4EF5-A497-B0689A97C414}"/>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21" name="Clean Slate"/>
          <p:cNvSpPr txBox="1">
            <a:spLocks noGrp="1"/>
          </p:cNvSpPr>
          <p:nvPr>
            <p:ph type="title"/>
          </p:nvPr>
        </p:nvSpPr>
        <p:spPr>
          <a:prstGeom prst="rect">
            <a:avLst/>
          </a:prstGeom>
        </p:spPr>
        <p:txBody>
          <a:bodyPr/>
          <a:lstStyle/>
          <a:p>
            <a:r>
              <a:t>Clean Slate</a:t>
            </a:r>
          </a:p>
        </p:txBody>
      </p:sp>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73D85D28-5ED0-4340-9EAE-AEBA4A07C10A}"/>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25" name="We have learned what is important and what is not."/>
          <p:cNvSpPr txBox="1">
            <a:spLocks noGrp="1"/>
          </p:cNvSpPr>
          <p:nvPr>
            <p:ph type="title"/>
          </p:nvPr>
        </p:nvSpPr>
        <p:spPr>
          <a:prstGeom prst="rect">
            <a:avLst/>
          </a:prstGeom>
        </p:spPr>
        <p:txBody>
          <a:bodyPr/>
          <a:lstStyle/>
          <a:p>
            <a:r>
              <a:t>We have learned what is important and what is not.</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75061E4-7939-4DE1-A36D-F965C0B72EE9}"/>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55" name="Servant Missions"/>
          <p:cNvSpPr txBox="1">
            <a:spLocks noGrp="1"/>
          </p:cNvSpPr>
          <p:nvPr>
            <p:ph type="title"/>
          </p:nvPr>
        </p:nvSpPr>
        <p:spPr>
          <a:prstGeom prst="rect">
            <a:avLst/>
          </a:prstGeom>
        </p:spPr>
        <p:txBody>
          <a:bodyPr/>
          <a:lstStyle/>
          <a:p>
            <a:r>
              <a:t>Servant Missions</a:t>
            </a:r>
          </a:p>
        </p:txBody>
      </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E30C4B1-F69D-4160-A3FB-5CCB059E10C2}"/>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29" name="Christ’s method alone"/>
          <p:cNvSpPr txBox="1">
            <a:spLocks noGrp="1"/>
          </p:cNvSpPr>
          <p:nvPr>
            <p:ph type="title"/>
          </p:nvPr>
        </p:nvSpPr>
        <p:spPr>
          <a:prstGeom prst="rect">
            <a:avLst/>
          </a:prstGeom>
        </p:spPr>
        <p:txBody>
          <a:bodyPr/>
          <a:lstStyle/>
          <a:p>
            <a:r>
              <a:t>Christ’s method alone</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58F6DDC-5A27-483A-9A07-752683597287}"/>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33" name="Christ’s method alone will give true success in reaching the people. The Savior mingled with people as one who desired their good. He showed sympathy for them, ministered to their needs, and won their confidence. Then He invited them, “Follow Me.”"/>
          <p:cNvSpPr txBox="1">
            <a:spLocks noGrp="1"/>
          </p:cNvSpPr>
          <p:nvPr>
            <p:ph type="title"/>
          </p:nvPr>
        </p:nvSpPr>
        <p:spPr>
          <a:prstGeom prst="rect">
            <a:avLst/>
          </a:prstGeom>
        </p:spPr>
        <p:txBody>
          <a:bodyPr/>
          <a:lstStyle>
            <a:lvl1pPr defTabSz="1999437">
              <a:defRPr sz="6969" b="1" spc="-139">
                <a:latin typeface="+mn-lt"/>
                <a:ea typeface="+mn-ea"/>
                <a:cs typeface="+mn-cs"/>
                <a:sym typeface="Helvetica Neue"/>
              </a:defRPr>
            </a:lvl1pPr>
          </a:lstStyle>
          <a:p>
            <a:r>
              <a:t>Christ’s method alone will give true success in reaching the people. The Savior mingled with people as one who desired their good. He showed sympathy for them, ministered to their needs, and won their confidence. Then He invited them, “Follow Me.”</a:t>
            </a:r>
          </a:p>
        </p:txBody>
      </p:sp>
      <p:sp>
        <p:nvSpPr>
          <p:cNvPr id="234" name="Ministry of Health and Healing 73.4"/>
          <p:cNvSpPr txBox="1"/>
          <p:nvPr/>
        </p:nvSpPr>
        <p:spPr>
          <a:xfrm>
            <a:off x="15175610" y="9777372"/>
            <a:ext cx="5686553"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Ministry of Health and Healing 73.4</a:t>
            </a:r>
          </a:p>
        </p:txBody>
      </p:sp>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50C10D2-753D-4F6B-9756-77A398012714}"/>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36" name="Christ’s method alone will give true success in reaching the people. The Savior mingled with people as one who desired their good. He showed sympathy for them, ministered to their needs, and won their confidence. Then He invited them, “Follow Me.”"/>
          <p:cNvSpPr txBox="1">
            <a:spLocks noGrp="1"/>
          </p:cNvSpPr>
          <p:nvPr>
            <p:ph type="title"/>
          </p:nvPr>
        </p:nvSpPr>
        <p:spPr>
          <a:prstGeom prst="rect">
            <a:avLst/>
          </a:prstGeom>
        </p:spPr>
        <p:txBody>
          <a:bodyPr/>
          <a:lstStyle/>
          <a:p>
            <a:pPr defTabSz="1999437">
              <a:defRPr sz="6969" b="1" spc="-139">
                <a:latin typeface="+mn-lt"/>
                <a:ea typeface="+mn-ea"/>
                <a:cs typeface="+mn-cs"/>
                <a:sym typeface="Helvetica Neue"/>
              </a:defRPr>
            </a:pPr>
            <a:r>
              <a:t>Christ’s method alone will give true success in reaching the people. The Savior mingled with people as one who desired their good. He showed sympathy for them, ministered to their needs, and won their confidence. </a:t>
            </a:r>
            <a:r>
              <a:rPr u="sng"/>
              <a:t>Then He invited them, “Follow Me.”</a:t>
            </a:r>
          </a:p>
        </p:txBody>
      </p:sp>
      <p:sp>
        <p:nvSpPr>
          <p:cNvPr id="237" name="Ministry of Health and Healing 73.4"/>
          <p:cNvSpPr txBox="1"/>
          <p:nvPr/>
        </p:nvSpPr>
        <p:spPr>
          <a:xfrm>
            <a:off x="15175610" y="9777372"/>
            <a:ext cx="5686553"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Ministry of Health and Healing 73.4</a:t>
            </a:r>
          </a:p>
        </p:txBody>
      </p:sp>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BD41374-C80F-4AB5-BA7F-AA7772F12573}"/>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41" name="Christ’s method alone will give true success in reaching the people. The Savior mingled with people as one who desired their good. He showed sympathy for them, ministered to their needs, and won their confidence. Then He invited them, “Follow Me.”"/>
          <p:cNvSpPr txBox="1">
            <a:spLocks noGrp="1"/>
          </p:cNvSpPr>
          <p:nvPr>
            <p:ph type="title"/>
          </p:nvPr>
        </p:nvSpPr>
        <p:spPr>
          <a:prstGeom prst="rect">
            <a:avLst/>
          </a:prstGeom>
        </p:spPr>
        <p:txBody>
          <a:bodyPr/>
          <a:lstStyle/>
          <a:p>
            <a:pPr defTabSz="1999437">
              <a:defRPr sz="6969" b="1" spc="-139">
                <a:latin typeface="+mn-lt"/>
                <a:ea typeface="+mn-ea"/>
                <a:cs typeface="+mn-cs"/>
                <a:sym typeface="Helvetica Neue"/>
              </a:defRPr>
            </a:pPr>
            <a:r>
              <a:t>Christ’s method alone will give true success in reaching the people. </a:t>
            </a:r>
            <a:r>
              <a:rPr u="sng"/>
              <a:t>The Savior mingled with people as one who desired their good. He showed sympathy for them, ministered to their needs, and won their confidence.</a:t>
            </a:r>
            <a:r>
              <a:t> Then He invited them, “Follow Me.”</a:t>
            </a:r>
          </a:p>
        </p:txBody>
      </p:sp>
      <p:sp>
        <p:nvSpPr>
          <p:cNvPr id="242" name="Ministry of Health and Healing 73.4"/>
          <p:cNvSpPr txBox="1"/>
          <p:nvPr/>
        </p:nvSpPr>
        <p:spPr>
          <a:xfrm>
            <a:off x="15175610" y="9777372"/>
            <a:ext cx="5686553"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Ministry of Health and Healing 73.4</a:t>
            </a:r>
          </a:p>
        </p:txBody>
      </p:sp>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CAFDD7E-B695-481B-AD05-3F45AD45CCF4}"/>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46" name="It transforms us."/>
          <p:cNvSpPr txBox="1">
            <a:spLocks noGrp="1"/>
          </p:cNvSpPr>
          <p:nvPr>
            <p:ph type="title"/>
          </p:nvPr>
        </p:nvSpPr>
        <p:spPr>
          <a:prstGeom prst="rect">
            <a:avLst/>
          </a:prstGeom>
        </p:spPr>
        <p:txBody>
          <a:bodyPr/>
          <a:lstStyle/>
          <a:p>
            <a:r>
              <a:t>It transforms </a:t>
            </a:r>
            <a:r>
              <a:rPr u="sng"/>
              <a:t>us.</a:t>
            </a: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75D4E91B-617D-489F-8EF7-872C667931A1}"/>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50" name="We’re ok with having relationships with people equal to us. We love having connections to people above us.…"/>
          <p:cNvSpPr txBox="1">
            <a:spLocks noGrp="1"/>
          </p:cNvSpPr>
          <p:nvPr>
            <p:ph type="title"/>
          </p:nvPr>
        </p:nvSpPr>
        <p:spPr>
          <a:prstGeom prst="rect">
            <a:avLst/>
          </a:prstGeom>
        </p:spPr>
        <p:txBody>
          <a:bodyPr/>
          <a:lstStyle/>
          <a:p>
            <a:pPr defTabSz="1487386">
              <a:defRPr sz="7076" spc="-141"/>
            </a:pPr>
            <a:r>
              <a:t>We’re ok with having relationships with people equal to us. We love having connections to people above us. </a:t>
            </a:r>
          </a:p>
          <a:p>
            <a:pPr defTabSz="1487386">
              <a:defRPr sz="7076" spc="-141"/>
            </a:pPr>
            <a:r>
              <a:t>We are not enthusiastic about relationships with people beneath us. </a:t>
            </a: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6F35EE44-DBFF-4249-9F44-916EF966EEB5}"/>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52" name="But Jesus is."/>
          <p:cNvSpPr txBox="1">
            <a:spLocks noGrp="1"/>
          </p:cNvSpPr>
          <p:nvPr>
            <p:ph type="title"/>
          </p:nvPr>
        </p:nvSpPr>
        <p:spPr>
          <a:prstGeom prst="rect">
            <a:avLst/>
          </a:prstGeom>
        </p:spPr>
        <p:txBody>
          <a:bodyPr/>
          <a:lstStyle/>
          <a:p>
            <a:r>
              <a:t>But Jesus is.</a:t>
            </a: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AF7F1C0-7E6D-4D36-B103-E5BCDF816CB3}"/>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54" name="We need to come close to the people by personal effort. If we would give less time to sermonizing and more time to personal ministry, greater results would be seen. The poor are to be relieved, the sick cared for, the sorrowing and the bereaved comforted"/>
          <p:cNvSpPr txBox="1">
            <a:spLocks noGrp="1"/>
          </p:cNvSpPr>
          <p:nvPr>
            <p:ph type="title"/>
          </p:nvPr>
        </p:nvSpPr>
        <p:spPr>
          <a:prstGeom prst="rect">
            <a:avLst/>
          </a:prstGeom>
        </p:spPr>
        <p:txBody>
          <a:bodyPr/>
          <a:lstStyle>
            <a:lvl1pPr defTabSz="1414236">
              <a:defRPr sz="4930" b="1" spc="-98">
                <a:latin typeface="+mn-lt"/>
                <a:ea typeface="+mn-ea"/>
                <a:cs typeface="+mn-cs"/>
                <a:sym typeface="Helvetica Neue"/>
              </a:defRPr>
            </a:lvl1pPr>
          </a:lstStyle>
          <a:p>
            <a:r>
              <a:t>We need to come close to the people by personal effort. If we would give less time to sermonizing and more time to personal ministry, greater results would be seen. The poor are to be relieved, the sick cared for, the sorrowing and the bereaved comforted, the ignorant instructed, the inexperienced counseled. We are to weep with those who weep and to rejoice with those who rejoice. Accompanied by the power of persuasion, the power of prayer, the power of the love of God, this work will not, cannot, be without fruit. </a:t>
            </a:r>
          </a:p>
        </p:txBody>
      </p:sp>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942D5B9E-0F3F-4F65-A6E8-2F239EF9586A}"/>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58" name="Your church is already doing it.…"/>
          <p:cNvSpPr txBox="1">
            <a:spLocks noGrp="1"/>
          </p:cNvSpPr>
          <p:nvPr>
            <p:ph type="title"/>
          </p:nvPr>
        </p:nvSpPr>
        <p:spPr>
          <a:prstGeom prst="rect">
            <a:avLst/>
          </a:prstGeom>
        </p:spPr>
        <p:txBody>
          <a:bodyPr/>
          <a:lstStyle/>
          <a:p>
            <a:pPr defTabSz="2365188">
              <a:defRPr sz="11252" spc="-225"/>
            </a:pPr>
            <a:r>
              <a:t>Your church is already doing it. </a:t>
            </a:r>
          </a:p>
          <a:p>
            <a:pPr defTabSz="2365188">
              <a:defRPr sz="11252" spc="-225"/>
            </a:pPr>
            <a:endParaRPr/>
          </a:p>
          <a:p>
            <a:pPr defTabSz="2365188">
              <a:defRPr sz="11252" spc="-225"/>
            </a:pPr>
            <a:r>
              <a:t>(sort of)</a:t>
            </a: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0F084FE-CE64-4A4E-92A0-E6906D0EDD77}"/>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62" name="You don’t have to start a bunch of new ministries. Just rethink how you are doing the ministries you already have."/>
          <p:cNvSpPr txBox="1">
            <a:spLocks noGrp="1"/>
          </p:cNvSpPr>
          <p:nvPr>
            <p:ph type="title"/>
          </p:nvPr>
        </p:nvSpPr>
        <p:spPr>
          <a:prstGeom prst="rect">
            <a:avLst/>
          </a:prstGeom>
        </p:spPr>
        <p:txBody>
          <a:bodyPr/>
          <a:lstStyle>
            <a:lvl1pPr>
              <a:defRPr sz="8500" b="1" spc="-170">
                <a:latin typeface="+mn-lt"/>
                <a:ea typeface="+mn-ea"/>
                <a:cs typeface="+mn-cs"/>
                <a:sym typeface="Helvetica Neue"/>
              </a:defRPr>
            </a:lvl1pPr>
          </a:lstStyle>
          <a:p>
            <a:r>
              <a:t>You don’t have to start a bunch of new ministries. Just rethink how you are doing the ministries you already have. </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EA8CB09-846C-4EBF-BDDC-42B8E21627B5}"/>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59" name="Servant Missions"/>
          <p:cNvSpPr txBox="1">
            <a:spLocks noGrp="1"/>
          </p:cNvSpPr>
          <p:nvPr>
            <p:ph type="title"/>
          </p:nvPr>
        </p:nvSpPr>
        <p:spPr>
          <a:prstGeom prst="rect">
            <a:avLst/>
          </a:prstGeom>
        </p:spPr>
        <p:txBody>
          <a:bodyPr/>
          <a:lstStyle/>
          <a:p>
            <a:r>
              <a:rPr u="sng"/>
              <a:t>Servant</a:t>
            </a:r>
            <a:r>
              <a:t> Missions</a:t>
            </a:r>
          </a:p>
        </p:txBody>
      </p:sp>
      <p:sp>
        <p:nvSpPr>
          <p:cNvPr id="160" name="So many Christians are not interested in being a servant."/>
          <p:cNvSpPr txBox="1"/>
          <p:nvPr/>
        </p:nvSpPr>
        <p:spPr>
          <a:xfrm>
            <a:off x="1163814" y="8958331"/>
            <a:ext cx="9092134" cy="5234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So many Christians are not interested in being a servant.</a:t>
            </a:r>
          </a:p>
        </p:txBody>
      </p:sp>
    </p:spTree>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3243D22-7D60-4D53-9760-1C08EF977614}"/>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64" name="Pathfinders, youth, health, personal, sabbath school, young adult, etc."/>
          <p:cNvSpPr txBox="1">
            <a:spLocks noGrp="1"/>
          </p:cNvSpPr>
          <p:nvPr>
            <p:ph type="title"/>
          </p:nvPr>
        </p:nvSpPr>
        <p:spPr>
          <a:prstGeom prst="rect">
            <a:avLst/>
          </a:prstGeom>
        </p:spPr>
        <p:txBody>
          <a:bodyPr/>
          <a:lstStyle>
            <a:lvl1pPr defTabSz="2365188">
              <a:defRPr sz="11252" spc="-225"/>
            </a:lvl1pPr>
          </a:lstStyle>
          <a:p>
            <a:r>
              <a:t>Pathfinders, youth, health, personal, sabbath school, young adult, etc.</a:t>
            </a:r>
          </a:p>
        </p:txBody>
      </p:sp>
    </p:spTree>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0401E69-AD2F-40F3-B414-83513FC53605}"/>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66" name="How can I do my ministry in a way that it helps my community?"/>
          <p:cNvSpPr txBox="1">
            <a:spLocks noGrp="1"/>
          </p:cNvSpPr>
          <p:nvPr>
            <p:ph type="title"/>
          </p:nvPr>
        </p:nvSpPr>
        <p:spPr>
          <a:prstGeom prst="rect">
            <a:avLst/>
          </a:prstGeom>
        </p:spPr>
        <p:txBody>
          <a:bodyPr/>
          <a:lstStyle/>
          <a:p>
            <a:r>
              <a:t>How can I do my ministry in a way that it helps my community?</a:t>
            </a:r>
          </a:p>
        </p:txBody>
      </p:sp>
    </p:spTree>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33FCC13-8754-4EB0-8664-64067A76BB77}"/>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68" name="Redefine “community”"/>
          <p:cNvSpPr txBox="1">
            <a:spLocks noGrp="1"/>
          </p:cNvSpPr>
          <p:nvPr>
            <p:ph type="title"/>
          </p:nvPr>
        </p:nvSpPr>
        <p:spPr>
          <a:prstGeom prst="rect">
            <a:avLst/>
          </a:prstGeom>
        </p:spPr>
        <p:txBody>
          <a:bodyPr/>
          <a:lstStyle/>
          <a:p>
            <a:r>
              <a:t>Redefine “community”</a:t>
            </a:r>
          </a:p>
        </p:txBody>
      </p:sp>
    </p:spTree>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4EE7AC38-7F55-4A76-ADF9-1719DBFDF71C}"/>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70" name="Building // People"/>
          <p:cNvSpPr txBox="1">
            <a:spLocks noGrp="1"/>
          </p:cNvSpPr>
          <p:nvPr>
            <p:ph type="title"/>
          </p:nvPr>
        </p:nvSpPr>
        <p:spPr>
          <a:prstGeom prst="rect">
            <a:avLst/>
          </a:prstGeom>
        </p:spPr>
        <p:txBody>
          <a:bodyPr/>
          <a:lstStyle/>
          <a:p>
            <a:r>
              <a:t>Building // People</a:t>
            </a:r>
          </a:p>
        </p:txBody>
      </p:sp>
    </p:spTree>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D6E38010-BA84-42CC-A0B0-2C877C728102}"/>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74" name="Survey your resources."/>
          <p:cNvSpPr txBox="1">
            <a:spLocks noGrp="1"/>
          </p:cNvSpPr>
          <p:nvPr>
            <p:ph type="title"/>
          </p:nvPr>
        </p:nvSpPr>
        <p:spPr>
          <a:prstGeom prst="rect">
            <a:avLst/>
          </a:prstGeom>
        </p:spPr>
        <p:txBody>
          <a:bodyPr/>
          <a:lstStyle/>
          <a:p>
            <a:r>
              <a:t>Survey your resources.</a:t>
            </a:r>
          </a:p>
        </p:txBody>
      </p:sp>
    </p:spTree>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AEDE93D8-2318-4A0C-B518-F68B71EEDEC7}"/>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78" name="Make connections"/>
          <p:cNvSpPr txBox="1">
            <a:spLocks noGrp="1"/>
          </p:cNvSpPr>
          <p:nvPr>
            <p:ph type="title"/>
          </p:nvPr>
        </p:nvSpPr>
        <p:spPr>
          <a:prstGeom prst="rect">
            <a:avLst/>
          </a:prstGeom>
        </p:spPr>
        <p:txBody>
          <a:bodyPr/>
          <a:lstStyle/>
          <a:p>
            <a:r>
              <a:t>Make connections</a:t>
            </a:r>
          </a:p>
        </p:txBody>
      </p:sp>
    </p:spTree>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C4CEE887-B1FD-4EAB-A142-85BE0DE2B9C8}"/>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82" name="Mayor’s office, health department, police department, local schools, emergency office, hospitals, other churches, etc."/>
          <p:cNvSpPr txBox="1">
            <a:spLocks noGrp="1"/>
          </p:cNvSpPr>
          <p:nvPr>
            <p:ph type="title"/>
          </p:nvPr>
        </p:nvSpPr>
        <p:spPr>
          <a:prstGeom prst="rect">
            <a:avLst/>
          </a:prstGeom>
        </p:spPr>
        <p:txBody>
          <a:bodyPr>
            <a:normAutofit fontScale="90000"/>
          </a:bodyPr>
          <a:lstStyle>
            <a:lvl1pPr defTabSz="1999437">
              <a:defRPr sz="9512" spc="-190"/>
            </a:lvl1pPr>
          </a:lstStyle>
          <a:p>
            <a:r>
              <a:t>Mayor’s office, health department, police department, local schools, emergency office, hospitals, other churches, etc. </a:t>
            </a:r>
          </a:p>
        </p:txBody>
      </p:sp>
    </p:spTree>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07658046-9505-42C1-807D-72C0A6EE33A4}"/>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86" name="YOU ARE NOT INTRUDING."/>
          <p:cNvSpPr txBox="1">
            <a:spLocks noGrp="1"/>
          </p:cNvSpPr>
          <p:nvPr>
            <p:ph type="title"/>
          </p:nvPr>
        </p:nvSpPr>
        <p:spPr>
          <a:prstGeom prst="rect">
            <a:avLst/>
          </a:prstGeom>
        </p:spPr>
        <p:txBody>
          <a:bodyPr/>
          <a:lstStyle/>
          <a:p>
            <a:r>
              <a:t>YOU ARE NOT INTRUDING.</a:t>
            </a:r>
          </a:p>
        </p:txBody>
      </p:sp>
    </p:spTree>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8D2408B0-646D-4C80-9C61-AC75042ED24B}"/>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88" name="RED CROSS, ACS."/>
          <p:cNvSpPr txBox="1">
            <a:spLocks noGrp="1"/>
          </p:cNvSpPr>
          <p:nvPr>
            <p:ph type="title"/>
          </p:nvPr>
        </p:nvSpPr>
        <p:spPr>
          <a:prstGeom prst="rect">
            <a:avLst/>
          </a:prstGeom>
        </p:spPr>
        <p:txBody>
          <a:bodyPr/>
          <a:lstStyle/>
          <a:p>
            <a:r>
              <a:t>RED CROSS, ACS.</a:t>
            </a:r>
          </a:p>
        </p:txBody>
      </p:sp>
    </p:spTree>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81DF2813-16E9-42A3-A5DC-590D4D8614FB}"/>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92" name="Tell your people!"/>
          <p:cNvSpPr txBox="1">
            <a:spLocks noGrp="1"/>
          </p:cNvSpPr>
          <p:nvPr>
            <p:ph type="title"/>
          </p:nvPr>
        </p:nvSpPr>
        <p:spPr>
          <a:prstGeom prst="rect">
            <a:avLst/>
          </a:prstGeom>
        </p:spPr>
        <p:txBody>
          <a:bodyPr/>
          <a:lstStyle/>
          <a:p>
            <a:r>
              <a:t>Tell your people!</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BF44CAFC-EFE6-4577-8FC0-1D072ED8E35A}"/>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64" name="Servant Missions"/>
          <p:cNvSpPr txBox="1">
            <a:spLocks noGrp="1"/>
          </p:cNvSpPr>
          <p:nvPr>
            <p:ph type="title"/>
          </p:nvPr>
        </p:nvSpPr>
        <p:spPr>
          <a:prstGeom prst="rect">
            <a:avLst/>
          </a:prstGeom>
        </p:spPr>
        <p:txBody>
          <a:bodyPr/>
          <a:lstStyle/>
          <a:p>
            <a:r>
              <a:t>Servant </a:t>
            </a:r>
            <a:r>
              <a:rPr u="sng"/>
              <a:t>Missions</a:t>
            </a:r>
          </a:p>
        </p:txBody>
      </p:sp>
      <p:sp>
        <p:nvSpPr>
          <p:cNvPr id="165" name="Too many Christians  misunderstand our purpose"/>
          <p:cNvSpPr txBox="1"/>
          <p:nvPr/>
        </p:nvSpPr>
        <p:spPr>
          <a:xfrm>
            <a:off x="6610582" y="8968326"/>
            <a:ext cx="7933233"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Too many Christians  misunderstand our purpose</a:t>
            </a:r>
          </a:p>
        </p:txBody>
      </p:sp>
    </p:spTree>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1D6F6E58-5EDA-44CE-8B96-9476B92F5D20}"/>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296" name="Money, oh money."/>
          <p:cNvSpPr txBox="1">
            <a:spLocks noGrp="1"/>
          </p:cNvSpPr>
          <p:nvPr>
            <p:ph type="title"/>
          </p:nvPr>
        </p:nvSpPr>
        <p:spPr>
          <a:prstGeom prst="rect">
            <a:avLst/>
          </a:prstGeom>
        </p:spPr>
        <p:txBody>
          <a:bodyPr/>
          <a:lstStyle/>
          <a:p>
            <a:r>
              <a:t>Money, oh money. </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7948FE3A-592D-4BAB-A9A0-8CD842367478}"/>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69" name="The purpose of the gospel is to heal."/>
          <p:cNvSpPr txBox="1">
            <a:spLocks noGrp="1"/>
          </p:cNvSpPr>
          <p:nvPr>
            <p:ph type="title"/>
          </p:nvPr>
        </p:nvSpPr>
        <p:spPr>
          <a:prstGeom prst="rect">
            <a:avLst/>
          </a:prstGeom>
        </p:spPr>
        <p:txBody>
          <a:bodyPr/>
          <a:lstStyle>
            <a:lvl1pPr>
              <a:defRPr sz="8500" b="1" spc="-170">
                <a:latin typeface="+mn-lt"/>
                <a:ea typeface="+mn-ea"/>
                <a:cs typeface="+mn-cs"/>
                <a:sym typeface="Helvetica Neue"/>
              </a:defRPr>
            </a:lvl1pPr>
          </a:lstStyle>
          <a:p>
            <a:r>
              <a:t>The purpose of the gospel is to heal.</a:t>
            </a:r>
          </a:p>
        </p:txBody>
      </p:sp>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13AF1AC-9F1A-4789-A345-9AFD20C2F6CE}"/>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73" name="The purpose of the gospel is to heal."/>
          <p:cNvSpPr txBox="1">
            <a:spLocks noGrp="1"/>
          </p:cNvSpPr>
          <p:nvPr>
            <p:ph type="title"/>
          </p:nvPr>
        </p:nvSpPr>
        <p:spPr>
          <a:prstGeom prst="rect">
            <a:avLst/>
          </a:prstGeom>
        </p:spPr>
        <p:txBody>
          <a:bodyPr/>
          <a:lstStyle>
            <a:lvl1pPr>
              <a:defRPr sz="8500" b="1" spc="-170">
                <a:latin typeface="+mn-lt"/>
                <a:ea typeface="+mn-ea"/>
                <a:cs typeface="+mn-cs"/>
                <a:sym typeface="Helvetica Neue"/>
              </a:defRPr>
            </a:lvl1pPr>
          </a:lstStyle>
          <a:p>
            <a:r>
              <a:t>The purpose of the gospel is to heal.</a:t>
            </a:r>
          </a:p>
        </p:txBody>
      </p:sp>
      <p:sp>
        <p:nvSpPr>
          <p:cNvPr id="174" name="salvation // redemption // sanctification"/>
          <p:cNvSpPr txBox="1"/>
          <p:nvPr/>
        </p:nvSpPr>
        <p:spPr>
          <a:xfrm>
            <a:off x="1403243" y="8724320"/>
            <a:ext cx="6311698" cy="52344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lgn="l">
              <a:defRPr sz="2800"/>
            </a:lvl1pPr>
          </a:lstStyle>
          <a:p>
            <a:r>
              <a:t>salvation // redemption // sanctification</a:t>
            </a:r>
          </a:p>
        </p:txBody>
      </p:sp>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FD10CAC8-8560-4CB4-9EAA-0AE170E5BB84}"/>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78" name="Humility"/>
          <p:cNvSpPr txBox="1">
            <a:spLocks noGrp="1"/>
          </p:cNvSpPr>
          <p:nvPr>
            <p:ph type="title"/>
          </p:nvPr>
        </p:nvSpPr>
        <p:spPr>
          <a:prstGeom prst="rect">
            <a:avLst/>
          </a:prstGeom>
        </p:spPr>
        <p:txBody>
          <a:bodyPr/>
          <a:lstStyle/>
          <a:p>
            <a:r>
              <a:t>Humility </a:t>
            </a:r>
          </a:p>
        </p:txBody>
      </p:sp>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2EC63DC5-01CA-4CD2-99C0-8F5695F4CDE8}"/>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82" name="We are not here to achieve something, we are here to become something."/>
          <p:cNvSpPr txBox="1">
            <a:spLocks noGrp="1"/>
          </p:cNvSpPr>
          <p:nvPr>
            <p:ph type="title"/>
          </p:nvPr>
        </p:nvSpPr>
        <p:spPr>
          <a:prstGeom prst="rect">
            <a:avLst/>
          </a:prstGeom>
        </p:spPr>
        <p:txBody>
          <a:bodyPr/>
          <a:lstStyle>
            <a:lvl1pPr defTabSz="2365188">
              <a:defRPr sz="11252" spc="-225"/>
            </a:lvl1pPr>
          </a:lstStyle>
          <a:p>
            <a:r>
              <a:t>We are not here to achieve something, we are here to become something. </a:t>
            </a: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 name="Straight Connector 1">
            <a:extLst>
              <a:ext uri="{FF2B5EF4-FFF2-40B4-BE49-F238E27FC236}">
                <a16:creationId xmlns:a16="http://schemas.microsoft.com/office/drawing/2014/main" id="{5691AC57-8373-4B5F-9264-A4DCA4A34408}"/>
              </a:ext>
            </a:extLst>
          </p:cNvPr>
          <p:cNvCxnSpPr/>
          <p:nvPr/>
        </p:nvCxnSpPr>
        <p:spPr>
          <a:xfrm>
            <a:off x="0" y="0"/>
            <a:ext cx="914400" cy="0"/>
          </a:xfrm>
          <a:prstGeom prst="line">
            <a:avLst/>
          </a:prstGeom>
          <a:noFill/>
          <a:ln w="0" cap="flat" cmpd="sng" algn="ctr">
            <a:solidFill>
              <a:srgbClr val="FBFFFF"/>
            </a:solidFill>
            <a:prstDash val="solid"/>
            <a:miter lim="400000"/>
            <a:headEnd type="none" w="med" len="med"/>
            <a:tailEnd type="none" w="med" len="med"/>
          </a:ln>
          <a:effectLst/>
          <a:extLst>
            <a:ext uri="{AF507438-7753-43E0-B8FC-AC1667EBCBE1}">
              <a14:hiddenEffects xmlns:a14="http://schemas.microsoft.com/office/drawing/2010/main">
                <a:effectLst>
                  <a:outerShdw blurRad="63500" rotWithShape="0">
                    <a:scrgbClr r="0" g="0" b="0"/>
                  </a:outerShdw>
                </a:effectLst>
              </a14:hiddenEffects>
            </a:ext>
            <a:ext uri="{E45631CC-5BF2-4C18-A39C-3461C7D3F71A}">
              <a14:hiddenSp3d xmlns:a14="http://schemas.microsoft.com/office/drawing/2010/main"/>
            </a:ext>
          </a:extLst>
        </p:spPr>
        <p:style>
          <a:lnRef idx="0">
            <a:scrgbClr r="0" g="0" b="0"/>
          </a:lnRef>
          <a:fillRef idx="0">
            <a:scrgbClr r="0" g="0" b="0"/>
          </a:fillRef>
          <a:effectRef idx="0">
            <a:scrgbClr r="0" g="0" b="0"/>
          </a:effectRef>
          <a:fontRef idx="none"/>
        </p:style>
      </p:cxnSp>
      <p:sp>
        <p:nvSpPr>
          <p:cNvPr id="186" name="We are not here to achieve something, we are here to become something."/>
          <p:cNvSpPr txBox="1">
            <a:spLocks noGrp="1"/>
          </p:cNvSpPr>
          <p:nvPr>
            <p:ph type="title"/>
          </p:nvPr>
        </p:nvSpPr>
        <p:spPr>
          <a:prstGeom prst="rect">
            <a:avLst/>
          </a:prstGeom>
        </p:spPr>
        <p:txBody>
          <a:bodyPr/>
          <a:lstStyle>
            <a:lvl1pPr defTabSz="2365188">
              <a:defRPr sz="11252" spc="-225"/>
            </a:lvl1pPr>
          </a:lstStyle>
          <a:p>
            <a:r>
              <a:t>We are not here to achieve something, we are here to become something. </a:t>
            </a:r>
          </a:p>
        </p:txBody>
      </p:sp>
      <p:sp>
        <p:nvSpPr>
          <p:cNvPr id="187" name="Achievement is an earthly mindset, transformation is a divine gift."/>
          <p:cNvSpPr txBox="1"/>
          <p:nvPr/>
        </p:nvSpPr>
        <p:spPr>
          <a:xfrm>
            <a:off x="1234918" y="9753970"/>
            <a:ext cx="10541204" cy="5234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50800" tIns="50800" rIns="50800" bIns="50800" anchor="ctr">
            <a:spAutoFit/>
          </a:bodyPr>
          <a:lstStyle>
            <a:lvl1pPr>
              <a:defRPr sz="2800"/>
            </a:lvl1pPr>
          </a:lstStyle>
          <a:p>
            <a:r>
              <a:t>Achievement is an earthly mindset, transformation is a divine gift. </a:t>
            </a:r>
          </a:p>
        </p:txBody>
      </p:sp>
    </p:spTree>
  </p:cSld>
  <p:clrMapOvr>
    <a:masterClrMapping/>
  </p:clrMapOvr>
  <p:transition spd="med"/>
</p:sld>
</file>

<file path=ppt/theme/theme1.xml><?xml version="1.0" encoding="utf-8"?>
<a:theme xmlns:a="http://schemas.openxmlformats.org/drawingml/2006/main" name="21_BasicWhite">
  <a:themeElements>
    <a:clrScheme name="21_BasicWhite">
      <a:dk1>
        <a:srgbClr val="5E5E5E"/>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1_BasicWhite">
  <a:themeElements>
    <a:clrScheme name="21_BasicWhite">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21_BasicWhite">
      <a:majorFont>
        <a:latin typeface="Helvetica Neue"/>
        <a:ea typeface="Helvetica Neue"/>
        <a:cs typeface="Helvetica Neue"/>
      </a:majorFont>
      <a:minorFont>
        <a:latin typeface="Helvetica Neue"/>
        <a:ea typeface="Helvetica Neue"/>
        <a:cs typeface="Helvetica Neue"/>
      </a:minorFont>
    </a:fontScheme>
    <a:fmtScheme name="21_Basic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2438338"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1237</Words>
  <Application>Microsoft Office PowerPoint</Application>
  <PresentationFormat>Custom</PresentationFormat>
  <Paragraphs>84</Paragraphs>
  <Slides>40</Slides>
  <Notes>30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Helvetica Neue</vt:lpstr>
      <vt:lpstr>Helvetica Neue Medium</vt:lpstr>
      <vt:lpstr>21_BasicWhite</vt:lpstr>
      <vt:lpstr>Servant Missions</vt:lpstr>
      <vt:lpstr>Servant Missions</vt:lpstr>
      <vt:lpstr>Servant Missions</vt:lpstr>
      <vt:lpstr>Servant Missions</vt:lpstr>
      <vt:lpstr>The purpose of the gospel is to heal.</vt:lpstr>
      <vt:lpstr>The purpose of the gospel is to heal.</vt:lpstr>
      <vt:lpstr>Humility </vt:lpstr>
      <vt:lpstr>We are not here to achieve something, we are here to become something. </vt:lpstr>
      <vt:lpstr>We are not here to achieve something, we are here to become something. </vt:lpstr>
      <vt:lpstr>How does God work this transformation?</vt:lpstr>
      <vt:lpstr>Transaction</vt:lpstr>
      <vt:lpstr>Transaction</vt:lpstr>
      <vt:lpstr>Relationship</vt:lpstr>
      <vt:lpstr>We cannot be blessed by God without desiring to be a blessing.</vt:lpstr>
      <vt:lpstr>Relationship</vt:lpstr>
      <vt:lpstr>Transformed</vt:lpstr>
      <vt:lpstr>Pandemic Opportunity</vt:lpstr>
      <vt:lpstr>Clean Slate</vt:lpstr>
      <vt:lpstr>We have learned what is important and what is not.</vt:lpstr>
      <vt:lpstr>Christ’s method alone</vt:lpstr>
      <vt:lpstr>Christ’s method alone will give true success in reaching the people. The Savior mingled with people as one who desired their good. He showed sympathy for them, ministered to their needs, and won their confidence. Then He invited them, “Follow Me.”</vt:lpstr>
      <vt:lpstr>Christ’s method alone will give true success in reaching the people. The Savior mingled with people as one who desired their good. He showed sympathy for them, ministered to their needs, and won their confidence. Then He invited them, “Follow Me.”</vt:lpstr>
      <vt:lpstr>Christ’s method alone will give true success in reaching the people. The Savior mingled with people as one who desired their good. He showed sympathy for them, ministered to their needs, and won their confidence. Then He invited them, “Follow Me.”</vt:lpstr>
      <vt:lpstr>It transforms us.</vt:lpstr>
      <vt:lpstr>We’re ok with having relationships with people equal to us. We love having connections to people above us.  We are not enthusiastic about relationships with people beneath us. </vt:lpstr>
      <vt:lpstr>But Jesus is.</vt:lpstr>
      <vt:lpstr>We need to come close to the people by personal effort. If we would give less time to sermonizing and more time to personal ministry, greater results would be seen. The poor are to be relieved, the sick cared for, the sorrowing and the bereaved comforted, the ignorant instructed, the inexperienced counseled. We are to weep with those who weep and to rejoice with those who rejoice. Accompanied by the power of persuasion, the power of prayer, the power of the love of God, this work will not, cannot, be without fruit. </vt:lpstr>
      <vt:lpstr>Your church is already doing it.   (sort of)</vt:lpstr>
      <vt:lpstr>You don’t have to start a bunch of new ministries. Just rethink how you are doing the ministries you already have. </vt:lpstr>
      <vt:lpstr>Pathfinders, youth, health, personal, sabbath school, young adult, etc.</vt:lpstr>
      <vt:lpstr>How can I do my ministry in a way that it helps my community?</vt:lpstr>
      <vt:lpstr>Redefine “community”</vt:lpstr>
      <vt:lpstr>Building // People</vt:lpstr>
      <vt:lpstr>Survey your resources.</vt:lpstr>
      <vt:lpstr>Make connections</vt:lpstr>
      <vt:lpstr>Mayor’s office, health department, police department, local schools, emergency office, hospitals, other churches, etc. </vt:lpstr>
      <vt:lpstr>YOU ARE NOT INTRUDING.</vt:lpstr>
      <vt:lpstr>RED CROSS, ACS.</vt:lpstr>
      <vt:lpstr>Tell your people!</vt:lpstr>
      <vt:lpstr>Money, oh money.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Servant Missions</dc:title>
  <cp:lastModifiedBy>David Berthiaume</cp:lastModifiedBy>
  <cp:revision>4</cp:revision>
  <dcterms:modified xsi:type="dcterms:W3CDTF">2022-01-14T14:06:57Z</dcterms:modified>
</cp:coreProperties>
</file>