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4"/>
  </p:notesMasterIdLst>
  <p:sldIdLst>
    <p:sldId id="365" r:id="rId2"/>
    <p:sldId id="256" r:id="rId3"/>
    <p:sldId id="330" r:id="rId4"/>
    <p:sldId id="263" r:id="rId5"/>
    <p:sldId id="311" r:id="rId6"/>
    <p:sldId id="257" r:id="rId7"/>
    <p:sldId id="258" r:id="rId8"/>
    <p:sldId id="260" r:id="rId9"/>
    <p:sldId id="279" r:id="rId10"/>
    <p:sldId id="259" r:id="rId11"/>
    <p:sldId id="261" r:id="rId12"/>
    <p:sldId id="343" r:id="rId13"/>
    <p:sldId id="351" r:id="rId14"/>
    <p:sldId id="267" r:id="rId15"/>
    <p:sldId id="360" r:id="rId16"/>
    <p:sldId id="352" r:id="rId17"/>
    <p:sldId id="268" r:id="rId18"/>
    <p:sldId id="345" r:id="rId19"/>
    <p:sldId id="353" r:id="rId20"/>
    <p:sldId id="269" r:id="rId21"/>
    <p:sldId id="346" r:id="rId22"/>
    <p:sldId id="354" r:id="rId23"/>
    <p:sldId id="262" r:id="rId24"/>
    <p:sldId id="347" r:id="rId25"/>
    <p:sldId id="355" r:id="rId26"/>
    <p:sldId id="270" r:id="rId27"/>
    <p:sldId id="348" r:id="rId28"/>
    <p:sldId id="356" r:id="rId29"/>
    <p:sldId id="271" r:id="rId30"/>
    <p:sldId id="349" r:id="rId31"/>
    <p:sldId id="357" r:id="rId32"/>
    <p:sldId id="350" r:id="rId33"/>
    <p:sldId id="281" r:id="rId34"/>
    <p:sldId id="278" r:id="rId35"/>
    <p:sldId id="364" r:id="rId36"/>
    <p:sldId id="339" r:id="rId37"/>
    <p:sldId id="292" r:id="rId38"/>
    <p:sldId id="318" r:id="rId39"/>
    <p:sldId id="319" r:id="rId40"/>
    <p:sldId id="320" r:id="rId41"/>
    <p:sldId id="321" r:id="rId42"/>
    <p:sldId id="291" r:id="rId43"/>
    <p:sldId id="293" r:id="rId44"/>
    <p:sldId id="323" r:id="rId45"/>
    <p:sldId id="322" r:id="rId46"/>
    <p:sldId id="333" r:id="rId47"/>
    <p:sldId id="324" r:id="rId48"/>
    <p:sldId id="327" r:id="rId49"/>
    <p:sldId id="337" r:id="rId50"/>
    <p:sldId id="325" r:id="rId51"/>
    <p:sldId id="328" r:id="rId52"/>
    <p:sldId id="340" r:id="rId53"/>
    <p:sldId id="326" r:id="rId54"/>
    <p:sldId id="329" r:id="rId55"/>
    <p:sldId id="341" r:id="rId56"/>
    <p:sldId id="314" r:id="rId57"/>
    <p:sldId id="297" r:id="rId58"/>
    <p:sldId id="332" r:id="rId59"/>
    <p:sldId id="313" r:id="rId60"/>
    <p:sldId id="362" r:id="rId61"/>
    <p:sldId id="290" r:id="rId62"/>
    <p:sldId id="363" r:id="rId6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868"/>
    <p:restoredTop sz="77259"/>
  </p:normalViewPr>
  <p:slideViewPr>
    <p:cSldViewPr snapToGrid="0" snapToObjects="1">
      <p:cViewPr varScale="1">
        <p:scale>
          <a:sx n="61" d="100"/>
          <a:sy n="61" d="100"/>
        </p:scale>
        <p:origin x="248" y="72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33D2E24-31C0-AD4B-BC1B-FA71E1BE5246}" type="datetimeFigureOut">
              <a:rPr lang="en-US" smtClean="0"/>
              <a:t>3/15/21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8C96663-B408-7440-B126-72533A1CAC2A}" type="slidenum">
              <a:rPr lang="en-US" smtClean="0"/>
              <a:t>‹#›</a:t>
            </a:fld>
            <a:endParaRPr lang="en-US"/>
          </a:p>
        </p:txBody>
      </p:sp>
    </p:spTree>
    <p:extLst>
      <p:ext uri="{BB962C8B-B14F-4D97-AF65-F5344CB8AC3E}">
        <p14:creationId xmlns:p14="http://schemas.microsoft.com/office/powerpoint/2010/main" val="7359092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dirty="0">
                <a:solidFill>
                  <a:schemeClr val="tx1"/>
                </a:solidFill>
                <a:effectLst/>
                <a:latin typeface="+mn-lt"/>
                <a:ea typeface="+mn-ea"/>
                <a:cs typeface="+mn-cs"/>
              </a:rPr>
              <a:t>Frontal lobes</a:t>
            </a:r>
            <a:r>
              <a:rPr lang="en-US" sz="1200" b="0" i="0" kern="1200" dirty="0">
                <a:solidFill>
                  <a:schemeClr val="tx1"/>
                </a:solidFill>
                <a:effectLst/>
                <a:latin typeface="+mn-lt"/>
                <a:ea typeface="+mn-ea"/>
                <a:cs typeface="+mn-cs"/>
              </a:rPr>
              <a:t> are involved in motor </a:t>
            </a:r>
            <a:r>
              <a:rPr lang="en-US" sz="1200" b="1" i="0" kern="1200" dirty="0">
                <a:solidFill>
                  <a:schemeClr val="tx1"/>
                </a:solidFill>
                <a:effectLst/>
                <a:latin typeface="+mn-lt"/>
                <a:ea typeface="+mn-ea"/>
                <a:cs typeface="+mn-cs"/>
              </a:rPr>
              <a:t>function</a:t>
            </a:r>
            <a:r>
              <a:rPr lang="en-US" sz="1200" b="0" i="0" kern="1200" dirty="0">
                <a:solidFill>
                  <a:schemeClr val="tx1"/>
                </a:solidFill>
                <a:effectLst/>
                <a:latin typeface="+mn-lt"/>
                <a:ea typeface="+mn-ea"/>
                <a:cs typeface="+mn-cs"/>
              </a:rPr>
              <a:t>, problem solving, spontaneity, memory, language, initiation, judgement, impulse control, and social and sexual behavior.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dirty="0">
                <a:solidFill>
                  <a:schemeClr val="tx1"/>
                </a:solidFill>
                <a:effectLst/>
                <a:latin typeface="+mn-lt"/>
                <a:ea typeface="+mn-ea"/>
                <a:cs typeface="+mn-cs"/>
              </a:rPr>
              <a:t>Parietal lobe</a:t>
            </a:r>
            <a:r>
              <a:rPr lang="en-US" sz="1200" b="0" i="0" kern="1200" dirty="0">
                <a:solidFill>
                  <a:schemeClr val="tx1"/>
                </a:solidFill>
                <a:effectLst/>
                <a:latin typeface="+mn-lt"/>
                <a:ea typeface="+mn-ea"/>
                <a:cs typeface="+mn-cs"/>
              </a:rPr>
              <a:t> - Integration of sight, smell, tough, taste, hearing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a:solidFill>
                  <a:schemeClr val="tx1"/>
                </a:solidFill>
                <a:effectLst/>
                <a:latin typeface="+mn-lt"/>
                <a:ea typeface="+mn-ea"/>
                <a:cs typeface="+mn-cs"/>
              </a:rPr>
              <a:t>Occipital lobe</a:t>
            </a:r>
            <a:r>
              <a:rPr lang="en-US" sz="1200" b="0" i="0" kern="1200">
                <a:solidFill>
                  <a:schemeClr val="tx1"/>
                </a:solidFill>
                <a:effectLst/>
                <a:latin typeface="+mn-lt"/>
                <a:ea typeface="+mn-ea"/>
                <a:cs typeface="+mn-cs"/>
              </a:rPr>
              <a:t> is the visual processing center of the mammalian brain containing most of the anatomical region of the visual cortex</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a:t>
            </a:r>
            <a:r>
              <a:rPr lang="en-US" sz="1200" b="1" i="0" kern="1200" dirty="0">
                <a:solidFill>
                  <a:schemeClr val="tx1"/>
                </a:solidFill>
                <a:effectLst/>
                <a:latin typeface="+mn-lt"/>
                <a:ea typeface="+mn-ea"/>
                <a:cs typeface="+mn-cs"/>
              </a:rPr>
              <a:t>emporal lobe</a:t>
            </a:r>
            <a:r>
              <a:rPr lang="en-US" sz="1200" b="0" i="0" kern="1200" dirty="0">
                <a:solidFill>
                  <a:schemeClr val="tx1"/>
                </a:solidFill>
                <a:effectLst/>
                <a:latin typeface="+mn-lt"/>
                <a:ea typeface="+mn-ea"/>
                <a:cs typeface="+mn-cs"/>
              </a:rPr>
              <a:t> -The primary auditory processing for production of speech, comprehension, and recognition</a:t>
            </a:r>
          </a:p>
          <a:p>
            <a:r>
              <a:rPr lang="en-US" sz="1200" b="1" i="0" kern="1200" dirty="0">
                <a:solidFill>
                  <a:schemeClr val="tx1"/>
                </a:solidFill>
                <a:effectLst/>
                <a:latin typeface="+mn-lt"/>
                <a:ea typeface="+mn-ea"/>
                <a:cs typeface="+mn-cs"/>
              </a:rPr>
              <a:t>Cerebellum</a:t>
            </a:r>
            <a:r>
              <a:rPr lang="en-US" sz="1200" b="0" i="0" kern="1200" dirty="0">
                <a:solidFill>
                  <a:schemeClr val="tx1"/>
                </a:solidFill>
                <a:effectLst/>
                <a:latin typeface="+mn-lt"/>
                <a:ea typeface="+mn-ea"/>
                <a:cs typeface="+mn-cs"/>
              </a:rPr>
              <a:t> - receives information from the sensory systems, the spinal cord, and other parts of the brain and then regulates motor movements</a:t>
            </a:r>
            <a:endParaRPr lang="en-US" dirty="0"/>
          </a:p>
        </p:txBody>
      </p:sp>
      <p:sp>
        <p:nvSpPr>
          <p:cNvPr id="4" name="Slide Number Placeholder 3"/>
          <p:cNvSpPr>
            <a:spLocks noGrp="1"/>
          </p:cNvSpPr>
          <p:nvPr>
            <p:ph type="sldNum" sz="quarter" idx="10"/>
          </p:nvPr>
        </p:nvSpPr>
        <p:spPr/>
        <p:txBody>
          <a:bodyPr/>
          <a:lstStyle/>
          <a:p>
            <a:fld id="{F8C96663-B408-7440-B126-72533A1CAC2A}" type="slidenum">
              <a:rPr lang="en-US" smtClean="0"/>
              <a:t>3</a:t>
            </a:fld>
            <a:endParaRPr lang="en-US"/>
          </a:p>
        </p:txBody>
      </p:sp>
    </p:spTree>
    <p:extLst>
      <p:ext uri="{BB962C8B-B14F-4D97-AF65-F5344CB8AC3E}">
        <p14:creationId xmlns:p14="http://schemas.microsoft.com/office/powerpoint/2010/main" val="2580616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Have someone read the slide</a:t>
            </a:r>
          </a:p>
        </p:txBody>
      </p:sp>
      <p:sp>
        <p:nvSpPr>
          <p:cNvPr id="4" name="Slide Number Placeholder 3"/>
          <p:cNvSpPr>
            <a:spLocks noGrp="1"/>
          </p:cNvSpPr>
          <p:nvPr>
            <p:ph type="sldNum" sz="quarter" idx="10"/>
          </p:nvPr>
        </p:nvSpPr>
        <p:spPr/>
        <p:txBody>
          <a:bodyPr/>
          <a:lstStyle/>
          <a:p>
            <a:fld id="{F8C96663-B408-7440-B126-72533A1CAC2A}" type="slidenum">
              <a:rPr lang="en-US" smtClean="0"/>
              <a:t>12</a:t>
            </a:fld>
            <a:endParaRPr lang="en-US"/>
          </a:p>
        </p:txBody>
      </p:sp>
    </p:spTree>
    <p:extLst>
      <p:ext uri="{BB962C8B-B14F-4D97-AF65-F5344CB8AC3E}">
        <p14:creationId xmlns:p14="http://schemas.microsoft.com/office/powerpoint/2010/main" val="10888905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Have someone read the slide</a:t>
            </a:r>
          </a:p>
          <a:p>
            <a:endParaRPr lang="en-US" dirty="0"/>
          </a:p>
        </p:txBody>
      </p:sp>
      <p:sp>
        <p:nvSpPr>
          <p:cNvPr id="4" name="Slide Number Placeholder 3"/>
          <p:cNvSpPr>
            <a:spLocks noGrp="1"/>
          </p:cNvSpPr>
          <p:nvPr>
            <p:ph type="sldNum" sz="quarter" idx="10"/>
          </p:nvPr>
        </p:nvSpPr>
        <p:spPr/>
        <p:txBody>
          <a:bodyPr/>
          <a:lstStyle/>
          <a:p>
            <a:fld id="{F8C96663-B408-7440-B126-72533A1CAC2A}" type="slidenum">
              <a:rPr lang="en-US" smtClean="0"/>
              <a:t>14</a:t>
            </a:fld>
            <a:endParaRPr lang="en-US"/>
          </a:p>
        </p:txBody>
      </p:sp>
    </p:spTree>
    <p:extLst>
      <p:ext uri="{BB962C8B-B14F-4D97-AF65-F5344CB8AC3E}">
        <p14:creationId xmlns:p14="http://schemas.microsoft.com/office/powerpoint/2010/main" val="16495085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Have someone read the slide</a:t>
            </a:r>
          </a:p>
          <a:p>
            <a:endParaRPr lang="en-US" dirty="0"/>
          </a:p>
        </p:txBody>
      </p:sp>
      <p:sp>
        <p:nvSpPr>
          <p:cNvPr id="4" name="Slide Number Placeholder 3"/>
          <p:cNvSpPr>
            <a:spLocks noGrp="1"/>
          </p:cNvSpPr>
          <p:nvPr>
            <p:ph type="sldNum" sz="quarter" idx="10"/>
          </p:nvPr>
        </p:nvSpPr>
        <p:spPr/>
        <p:txBody>
          <a:bodyPr/>
          <a:lstStyle/>
          <a:p>
            <a:fld id="{F8C96663-B408-7440-B126-72533A1CAC2A}" type="slidenum">
              <a:rPr lang="en-US" smtClean="0"/>
              <a:t>15</a:t>
            </a:fld>
            <a:endParaRPr lang="en-US"/>
          </a:p>
        </p:txBody>
      </p:sp>
    </p:spTree>
    <p:extLst>
      <p:ext uri="{BB962C8B-B14F-4D97-AF65-F5344CB8AC3E}">
        <p14:creationId xmlns:p14="http://schemas.microsoft.com/office/powerpoint/2010/main" val="33019523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Have someone read the slide</a:t>
            </a:r>
          </a:p>
          <a:p>
            <a:endParaRPr lang="en-US" dirty="0"/>
          </a:p>
        </p:txBody>
      </p:sp>
      <p:sp>
        <p:nvSpPr>
          <p:cNvPr id="4" name="Slide Number Placeholder 3"/>
          <p:cNvSpPr>
            <a:spLocks noGrp="1"/>
          </p:cNvSpPr>
          <p:nvPr>
            <p:ph type="sldNum" sz="quarter" idx="10"/>
          </p:nvPr>
        </p:nvSpPr>
        <p:spPr/>
        <p:txBody>
          <a:bodyPr/>
          <a:lstStyle/>
          <a:p>
            <a:fld id="{F8C96663-B408-7440-B126-72533A1CAC2A}" type="slidenum">
              <a:rPr lang="en-US" smtClean="0"/>
              <a:t>17</a:t>
            </a:fld>
            <a:endParaRPr lang="en-US"/>
          </a:p>
        </p:txBody>
      </p:sp>
    </p:spTree>
    <p:extLst>
      <p:ext uri="{BB962C8B-B14F-4D97-AF65-F5344CB8AC3E}">
        <p14:creationId xmlns:p14="http://schemas.microsoft.com/office/powerpoint/2010/main" val="14232965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Have someone read the slide</a:t>
            </a:r>
          </a:p>
          <a:p>
            <a:endParaRPr lang="en-US" dirty="0"/>
          </a:p>
        </p:txBody>
      </p:sp>
      <p:sp>
        <p:nvSpPr>
          <p:cNvPr id="4" name="Slide Number Placeholder 3"/>
          <p:cNvSpPr>
            <a:spLocks noGrp="1"/>
          </p:cNvSpPr>
          <p:nvPr>
            <p:ph type="sldNum" sz="quarter" idx="10"/>
          </p:nvPr>
        </p:nvSpPr>
        <p:spPr/>
        <p:txBody>
          <a:bodyPr/>
          <a:lstStyle/>
          <a:p>
            <a:fld id="{F8C96663-B408-7440-B126-72533A1CAC2A}" type="slidenum">
              <a:rPr lang="en-US" smtClean="0"/>
              <a:t>18</a:t>
            </a:fld>
            <a:endParaRPr lang="en-US"/>
          </a:p>
        </p:txBody>
      </p:sp>
    </p:spTree>
    <p:extLst>
      <p:ext uri="{BB962C8B-B14F-4D97-AF65-F5344CB8AC3E}">
        <p14:creationId xmlns:p14="http://schemas.microsoft.com/office/powerpoint/2010/main" val="32179870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Have someone read the slide</a:t>
            </a:r>
          </a:p>
          <a:p>
            <a:endParaRPr lang="en-US" dirty="0"/>
          </a:p>
        </p:txBody>
      </p:sp>
      <p:sp>
        <p:nvSpPr>
          <p:cNvPr id="4" name="Slide Number Placeholder 3"/>
          <p:cNvSpPr>
            <a:spLocks noGrp="1"/>
          </p:cNvSpPr>
          <p:nvPr>
            <p:ph type="sldNum" sz="quarter" idx="10"/>
          </p:nvPr>
        </p:nvSpPr>
        <p:spPr/>
        <p:txBody>
          <a:bodyPr/>
          <a:lstStyle/>
          <a:p>
            <a:fld id="{F8C96663-B408-7440-B126-72533A1CAC2A}" type="slidenum">
              <a:rPr lang="en-US" smtClean="0"/>
              <a:t>20</a:t>
            </a:fld>
            <a:endParaRPr lang="en-US"/>
          </a:p>
        </p:txBody>
      </p:sp>
    </p:spTree>
    <p:extLst>
      <p:ext uri="{BB962C8B-B14F-4D97-AF65-F5344CB8AC3E}">
        <p14:creationId xmlns:p14="http://schemas.microsoft.com/office/powerpoint/2010/main" val="5242172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Have someone read the slide</a:t>
            </a:r>
          </a:p>
          <a:p>
            <a:endParaRPr lang="en-US" dirty="0"/>
          </a:p>
        </p:txBody>
      </p:sp>
      <p:sp>
        <p:nvSpPr>
          <p:cNvPr id="4" name="Slide Number Placeholder 3"/>
          <p:cNvSpPr>
            <a:spLocks noGrp="1"/>
          </p:cNvSpPr>
          <p:nvPr>
            <p:ph type="sldNum" sz="quarter" idx="10"/>
          </p:nvPr>
        </p:nvSpPr>
        <p:spPr/>
        <p:txBody>
          <a:bodyPr/>
          <a:lstStyle/>
          <a:p>
            <a:fld id="{F8C96663-B408-7440-B126-72533A1CAC2A}" type="slidenum">
              <a:rPr lang="en-US" smtClean="0"/>
              <a:t>21</a:t>
            </a:fld>
            <a:endParaRPr lang="en-US"/>
          </a:p>
        </p:txBody>
      </p:sp>
    </p:spTree>
    <p:extLst>
      <p:ext uri="{BB962C8B-B14F-4D97-AF65-F5344CB8AC3E}">
        <p14:creationId xmlns:p14="http://schemas.microsoft.com/office/powerpoint/2010/main" val="21181743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Have someone read the slide</a:t>
            </a:r>
          </a:p>
          <a:p>
            <a:endParaRPr lang="en-US" dirty="0"/>
          </a:p>
        </p:txBody>
      </p:sp>
      <p:sp>
        <p:nvSpPr>
          <p:cNvPr id="4" name="Slide Number Placeholder 3"/>
          <p:cNvSpPr>
            <a:spLocks noGrp="1"/>
          </p:cNvSpPr>
          <p:nvPr>
            <p:ph type="sldNum" sz="quarter" idx="10"/>
          </p:nvPr>
        </p:nvSpPr>
        <p:spPr/>
        <p:txBody>
          <a:bodyPr/>
          <a:lstStyle/>
          <a:p>
            <a:fld id="{F8C96663-B408-7440-B126-72533A1CAC2A}" type="slidenum">
              <a:rPr lang="en-US" smtClean="0"/>
              <a:t>23</a:t>
            </a:fld>
            <a:endParaRPr lang="en-US"/>
          </a:p>
        </p:txBody>
      </p:sp>
    </p:spTree>
    <p:extLst>
      <p:ext uri="{BB962C8B-B14F-4D97-AF65-F5344CB8AC3E}">
        <p14:creationId xmlns:p14="http://schemas.microsoft.com/office/powerpoint/2010/main" val="15420058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Have someone read the slide</a:t>
            </a:r>
          </a:p>
          <a:p>
            <a:endParaRPr lang="en-US" dirty="0"/>
          </a:p>
        </p:txBody>
      </p:sp>
      <p:sp>
        <p:nvSpPr>
          <p:cNvPr id="4" name="Slide Number Placeholder 3"/>
          <p:cNvSpPr>
            <a:spLocks noGrp="1"/>
          </p:cNvSpPr>
          <p:nvPr>
            <p:ph type="sldNum" sz="quarter" idx="10"/>
          </p:nvPr>
        </p:nvSpPr>
        <p:spPr/>
        <p:txBody>
          <a:bodyPr/>
          <a:lstStyle/>
          <a:p>
            <a:fld id="{F8C96663-B408-7440-B126-72533A1CAC2A}" type="slidenum">
              <a:rPr lang="en-US" smtClean="0"/>
              <a:t>24</a:t>
            </a:fld>
            <a:endParaRPr lang="en-US"/>
          </a:p>
        </p:txBody>
      </p:sp>
    </p:spTree>
    <p:extLst>
      <p:ext uri="{BB962C8B-B14F-4D97-AF65-F5344CB8AC3E}">
        <p14:creationId xmlns:p14="http://schemas.microsoft.com/office/powerpoint/2010/main" val="42458907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Have someone read the slide</a:t>
            </a:r>
          </a:p>
          <a:p>
            <a:endParaRPr lang="en-US" dirty="0"/>
          </a:p>
        </p:txBody>
      </p:sp>
      <p:sp>
        <p:nvSpPr>
          <p:cNvPr id="4" name="Slide Number Placeholder 3"/>
          <p:cNvSpPr>
            <a:spLocks noGrp="1"/>
          </p:cNvSpPr>
          <p:nvPr>
            <p:ph type="sldNum" sz="quarter" idx="10"/>
          </p:nvPr>
        </p:nvSpPr>
        <p:spPr/>
        <p:txBody>
          <a:bodyPr/>
          <a:lstStyle/>
          <a:p>
            <a:fld id="{F8C96663-B408-7440-B126-72533A1CAC2A}" type="slidenum">
              <a:rPr lang="en-US" smtClean="0"/>
              <a:t>26</a:t>
            </a:fld>
            <a:endParaRPr lang="en-US"/>
          </a:p>
        </p:txBody>
      </p:sp>
    </p:spTree>
    <p:extLst>
      <p:ext uri="{BB962C8B-B14F-4D97-AF65-F5344CB8AC3E}">
        <p14:creationId xmlns:p14="http://schemas.microsoft.com/office/powerpoint/2010/main" val="6589630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left and right switching</a:t>
            </a:r>
            <a:r>
              <a:rPr lang="en-US" baseline="0" dirty="0"/>
              <a:t> back and forth</a:t>
            </a:r>
            <a:endParaRPr lang="en-US" dirty="0"/>
          </a:p>
        </p:txBody>
      </p:sp>
      <p:sp>
        <p:nvSpPr>
          <p:cNvPr id="4" name="Slide Number Placeholder 3"/>
          <p:cNvSpPr>
            <a:spLocks noGrp="1"/>
          </p:cNvSpPr>
          <p:nvPr>
            <p:ph type="sldNum" sz="quarter" idx="10"/>
          </p:nvPr>
        </p:nvSpPr>
        <p:spPr/>
        <p:txBody>
          <a:bodyPr/>
          <a:lstStyle/>
          <a:p>
            <a:fld id="{F8C96663-B408-7440-B126-72533A1CAC2A}" type="slidenum">
              <a:rPr lang="en-US" smtClean="0"/>
              <a:t>4</a:t>
            </a:fld>
            <a:endParaRPr lang="en-US"/>
          </a:p>
        </p:txBody>
      </p:sp>
    </p:spTree>
    <p:extLst>
      <p:ext uri="{BB962C8B-B14F-4D97-AF65-F5344CB8AC3E}">
        <p14:creationId xmlns:p14="http://schemas.microsoft.com/office/powerpoint/2010/main" val="39892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Have someone read the slide</a:t>
            </a:r>
          </a:p>
          <a:p>
            <a:endParaRPr lang="en-US" dirty="0"/>
          </a:p>
        </p:txBody>
      </p:sp>
      <p:sp>
        <p:nvSpPr>
          <p:cNvPr id="4" name="Slide Number Placeholder 3"/>
          <p:cNvSpPr>
            <a:spLocks noGrp="1"/>
          </p:cNvSpPr>
          <p:nvPr>
            <p:ph type="sldNum" sz="quarter" idx="10"/>
          </p:nvPr>
        </p:nvSpPr>
        <p:spPr/>
        <p:txBody>
          <a:bodyPr/>
          <a:lstStyle/>
          <a:p>
            <a:fld id="{F8C96663-B408-7440-B126-72533A1CAC2A}" type="slidenum">
              <a:rPr lang="en-US" smtClean="0"/>
              <a:t>27</a:t>
            </a:fld>
            <a:endParaRPr lang="en-US"/>
          </a:p>
        </p:txBody>
      </p:sp>
    </p:spTree>
    <p:extLst>
      <p:ext uri="{BB962C8B-B14F-4D97-AF65-F5344CB8AC3E}">
        <p14:creationId xmlns:p14="http://schemas.microsoft.com/office/powerpoint/2010/main" val="35963997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Have someone read the slide</a:t>
            </a:r>
          </a:p>
          <a:p>
            <a:endParaRPr lang="en-US" dirty="0"/>
          </a:p>
        </p:txBody>
      </p:sp>
      <p:sp>
        <p:nvSpPr>
          <p:cNvPr id="4" name="Slide Number Placeholder 3"/>
          <p:cNvSpPr>
            <a:spLocks noGrp="1"/>
          </p:cNvSpPr>
          <p:nvPr>
            <p:ph type="sldNum" sz="quarter" idx="10"/>
          </p:nvPr>
        </p:nvSpPr>
        <p:spPr/>
        <p:txBody>
          <a:bodyPr/>
          <a:lstStyle/>
          <a:p>
            <a:fld id="{F8C96663-B408-7440-B126-72533A1CAC2A}" type="slidenum">
              <a:rPr lang="en-US" smtClean="0"/>
              <a:t>29</a:t>
            </a:fld>
            <a:endParaRPr lang="en-US"/>
          </a:p>
        </p:txBody>
      </p:sp>
    </p:spTree>
    <p:extLst>
      <p:ext uri="{BB962C8B-B14F-4D97-AF65-F5344CB8AC3E}">
        <p14:creationId xmlns:p14="http://schemas.microsoft.com/office/powerpoint/2010/main" val="6189818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Have someone read the slide</a:t>
            </a:r>
          </a:p>
          <a:p>
            <a:endParaRPr lang="en-US" dirty="0"/>
          </a:p>
        </p:txBody>
      </p:sp>
      <p:sp>
        <p:nvSpPr>
          <p:cNvPr id="4" name="Slide Number Placeholder 3"/>
          <p:cNvSpPr>
            <a:spLocks noGrp="1"/>
          </p:cNvSpPr>
          <p:nvPr>
            <p:ph type="sldNum" sz="quarter" idx="10"/>
          </p:nvPr>
        </p:nvSpPr>
        <p:spPr/>
        <p:txBody>
          <a:bodyPr/>
          <a:lstStyle/>
          <a:p>
            <a:fld id="{F8C96663-B408-7440-B126-72533A1CAC2A}" type="slidenum">
              <a:rPr lang="en-US" smtClean="0"/>
              <a:t>30</a:t>
            </a:fld>
            <a:endParaRPr lang="en-US"/>
          </a:p>
        </p:txBody>
      </p:sp>
    </p:spTree>
    <p:extLst>
      <p:ext uri="{BB962C8B-B14F-4D97-AF65-F5344CB8AC3E}">
        <p14:creationId xmlns:p14="http://schemas.microsoft.com/office/powerpoint/2010/main" val="1348703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Pass </a:t>
            </a:r>
            <a:r>
              <a:rPr lang="en-US"/>
              <a:t>out handouts</a:t>
            </a:r>
            <a:endParaRPr lang="en-US" dirty="0"/>
          </a:p>
        </p:txBody>
      </p:sp>
      <p:sp>
        <p:nvSpPr>
          <p:cNvPr id="4" name="Slide Number Placeholder 3"/>
          <p:cNvSpPr>
            <a:spLocks noGrp="1"/>
          </p:cNvSpPr>
          <p:nvPr>
            <p:ph type="sldNum" sz="quarter" idx="10"/>
          </p:nvPr>
        </p:nvSpPr>
        <p:spPr/>
        <p:txBody>
          <a:bodyPr/>
          <a:lstStyle/>
          <a:p>
            <a:fld id="{F8C96663-B408-7440-B126-72533A1CAC2A}" type="slidenum">
              <a:rPr lang="en-US" smtClean="0"/>
              <a:t>34</a:t>
            </a:fld>
            <a:endParaRPr lang="en-US"/>
          </a:p>
        </p:txBody>
      </p:sp>
    </p:spTree>
    <p:extLst>
      <p:ext uri="{BB962C8B-B14F-4D97-AF65-F5344CB8AC3E}">
        <p14:creationId xmlns:p14="http://schemas.microsoft.com/office/powerpoint/2010/main" val="5001633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left and right switching</a:t>
            </a:r>
            <a:r>
              <a:rPr lang="en-US" baseline="0" dirty="0"/>
              <a:t> back and forth</a:t>
            </a:r>
            <a:endParaRPr lang="en-US" dirty="0"/>
          </a:p>
        </p:txBody>
      </p:sp>
      <p:sp>
        <p:nvSpPr>
          <p:cNvPr id="4" name="Slide Number Placeholder 3"/>
          <p:cNvSpPr>
            <a:spLocks noGrp="1"/>
          </p:cNvSpPr>
          <p:nvPr>
            <p:ph type="sldNum" sz="quarter" idx="10"/>
          </p:nvPr>
        </p:nvSpPr>
        <p:spPr/>
        <p:txBody>
          <a:bodyPr/>
          <a:lstStyle/>
          <a:p>
            <a:fld id="{F8C96663-B408-7440-B126-72533A1CAC2A}" type="slidenum">
              <a:rPr lang="en-US" smtClean="0"/>
              <a:t>36</a:t>
            </a:fld>
            <a:endParaRPr lang="en-US"/>
          </a:p>
        </p:txBody>
      </p:sp>
    </p:spTree>
    <p:extLst>
      <p:ext uri="{BB962C8B-B14F-4D97-AF65-F5344CB8AC3E}">
        <p14:creationId xmlns:p14="http://schemas.microsoft.com/office/powerpoint/2010/main" val="27614039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C96663-B408-7440-B126-72533A1CAC2A}" type="slidenum">
              <a:rPr lang="en-US" smtClean="0"/>
              <a:t>44</a:t>
            </a:fld>
            <a:endParaRPr lang="en-US"/>
          </a:p>
        </p:txBody>
      </p:sp>
    </p:spTree>
    <p:extLst>
      <p:ext uri="{BB962C8B-B14F-4D97-AF65-F5344CB8AC3E}">
        <p14:creationId xmlns:p14="http://schemas.microsoft.com/office/powerpoint/2010/main" val="6883663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Pass </a:t>
            </a:r>
            <a:r>
              <a:rPr lang="en-US"/>
              <a:t>out handouts</a:t>
            </a:r>
            <a:endParaRPr lang="en-US" dirty="0"/>
          </a:p>
        </p:txBody>
      </p:sp>
      <p:sp>
        <p:nvSpPr>
          <p:cNvPr id="4" name="Slide Number Placeholder 3"/>
          <p:cNvSpPr>
            <a:spLocks noGrp="1"/>
          </p:cNvSpPr>
          <p:nvPr>
            <p:ph type="sldNum" sz="quarter" idx="10"/>
          </p:nvPr>
        </p:nvSpPr>
        <p:spPr/>
        <p:txBody>
          <a:bodyPr/>
          <a:lstStyle/>
          <a:p>
            <a:fld id="{F8C96663-B408-7440-B126-72533A1CAC2A}" type="slidenum">
              <a:rPr lang="en-US" smtClean="0"/>
              <a:t>60</a:t>
            </a:fld>
            <a:endParaRPr lang="en-US"/>
          </a:p>
        </p:txBody>
      </p:sp>
    </p:spTree>
    <p:extLst>
      <p:ext uri="{BB962C8B-B14F-4D97-AF65-F5344CB8AC3E}">
        <p14:creationId xmlns:p14="http://schemas.microsoft.com/office/powerpoint/2010/main" val="23757482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Interpretation </a:t>
            </a:r>
          </a:p>
        </p:txBody>
      </p:sp>
      <p:sp>
        <p:nvSpPr>
          <p:cNvPr id="4" name="Slide Number Placeholder 3"/>
          <p:cNvSpPr>
            <a:spLocks noGrp="1"/>
          </p:cNvSpPr>
          <p:nvPr>
            <p:ph type="sldNum" sz="quarter" idx="5"/>
          </p:nvPr>
        </p:nvSpPr>
        <p:spPr/>
        <p:txBody>
          <a:bodyPr/>
          <a:lstStyle/>
          <a:p>
            <a:fld id="{F8C96663-B408-7440-B126-72533A1CAC2A}" type="slidenum">
              <a:rPr lang="en-US" smtClean="0"/>
              <a:t>5</a:t>
            </a:fld>
            <a:endParaRPr lang="en-US"/>
          </a:p>
        </p:txBody>
      </p:sp>
    </p:spTree>
    <p:extLst>
      <p:ext uri="{BB962C8B-B14F-4D97-AF65-F5344CB8AC3E}">
        <p14:creationId xmlns:p14="http://schemas.microsoft.com/office/powerpoint/2010/main" val="22269061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does</a:t>
            </a:r>
            <a:r>
              <a:rPr lang="en-US" baseline="0" dirty="0"/>
              <a:t> the combine work?</a:t>
            </a:r>
            <a:endParaRPr lang="en-US" dirty="0"/>
          </a:p>
        </p:txBody>
      </p:sp>
      <p:sp>
        <p:nvSpPr>
          <p:cNvPr id="4" name="Slide Number Placeholder 3"/>
          <p:cNvSpPr>
            <a:spLocks noGrp="1"/>
          </p:cNvSpPr>
          <p:nvPr>
            <p:ph type="sldNum" sz="quarter" idx="10"/>
          </p:nvPr>
        </p:nvSpPr>
        <p:spPr/>
        <p:txBody>
          <a:bodyPr/>
          <a:lstStyle/>
          <a:p>
            <a:fld id="{F8C96663-B408-7440-B126-72533A1CAC2A}" type="slidenum">
              <a:rPr lang="en-US" smtClean="0"/>
              <a:t>6</a:t>
            </a:fld>
            <a:endParaRPr lang="en-US"/>
          </a:p>
        </p:txBody>
      </p:sp>
    </p:spTree>
    <p:extLst>
      <p:ext uri="{BB962C8B-B14F-4D97-AF65-F5344CB8AC3E}">
        <p14:creationId xmlns:p14="http://schemas.microsoft.com/office/powerpoint/2010/main" val="6109201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does Aural</a:t>
            </a:r>
            <a:r>
              <a:rPr lang="en-US" baseline="0" dirty="0"/>
              <a:t> &amp; Logic come into play?</a:t>
            </a:r>
          </a:p>
          <a:p>
            <a:r>
              <a:rPr lang="en-US" baseline="0" dirty="0"/>
              <a:t>How does Social &amp; Solitary come into play?</a:t>
            </a:r>
            <a:endParaRPr lang="en-US" dirty="0"/>
          </a:p>
        </p:txBody>
      </p:sp>
      <p:sp>
        <p:nvSpPr>
          <p:cNvPr id="4" name="Slide Number Placeholder 3"/>
          <p:cNvSpPr>
            <a:spLocks noGrp="1"/>
          </p:cNvSpPr>
          <p:nvPr>
            <p:ph type="sldNum" sz="quarter" idx="10"/>
          </p:nvPr>
        </p:nvSpPr>
        <p:spPr/>
        <p:txBody>
          <a:bodyPr/>
          <a:lstStyle/>
          <a:p>
            <a:fld id="{F8C96663-B408-7440-B126-72533A1CAC2A}" type="slidenum">
              <a:rPr lang="en-US" smtClean="0"/>
              <a:t>7</a:t>
            </a:fld>
            <a:endParaRPr lang="en-US"/>
          </a:p>
        </p:txBody>
      </p:sp>
    </p:spTree>
    <p:extLst>
      <p:ext uri="{BB962C8B-B14F-4D97-AF65-F5344CB8AC3E}">
        <p14:creationId xmlns:p14="http://schemas.microsoft.com/office/powerpoint/2010/main" val="7837952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more one</a:t>
            </a:r>
            <a:r>
              <a:rPr lang="en-US" baseline="0" dirty="0"/>
              <a:t> uses the better the learning curve</a:t>
            </a:r>
            <a:endParaRPr lang="en-US" dirty="0"/>
          </a:p>
        </p:txBody>
      </p:sp>
      <p:sp>
        <p:nvSpPr>
          <p:cNvPr id="4" name="Slide Number Placeholder 3"/>
          <p:cNvSpPr>
            <a:spLocks noGrp="1"/>
          </p:cNvSpPr>
          <p:nvPr>
            <p:ph type="sldNum" sz="quarter" idx="10"/>
          </p:nvPr>
        </p:nvSpPr>
        <p:spPr/>
        <p:txBody>
          <a:bodyPr/>
          <a:lstStyle/>
          <a:p>
            <a:fld id="{F8C96663-B408-7440-B126-72533A1CAC2A}" type="slidenum">
              <a:rPr lang="en-US" smtClean="0"/>
              <a:t>8</a:t>
            </a:fld>
            <a:endParaRPr lang="en-US"/>
          </a:p>
        </p:txBody>
      </p:sp>
    </p:spTree>
    <p:extLst>
      <p:ext uri="{BB962C8B-B14F-4D97-AF65-F5344CB8AC3E}">
        <p14:creationId xmlns:p14="http://schemas.microsoft.com/office/powerpoint/2010/main" val="3151852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more one</a:t>
            </a:r>
            <a:r>
              <a:rPr lang="en-US" baseline="0" dirty="0"/>
              <a:t> uses the better the learning curve</a:t>
            </a:r>
            <a:endParaRPr lang="en-US" dirty="0"/>
          </a:p>
        </p:txBody>
      </p:sp>
      <p:sp>
        <p:nvSpPr>
          <p:cNvPr id="4" name="Slide Number Placeholder 3"/>
          <p:cNvSpPr>
            <a:spLocks noGrp="1"/>
          </p:cNvSpPr>
          <p:nvPr>
            <p:ph type="sldNum" sz="quarter" idx="10"/>
          </p:nvPr>
        </p:nvSpPr>
        <p:spPr/>
        <p:txBody>
          <a:bodyPr/>
          <a:lstStyle/>
          <a:p>
            <a:fld id="{F8C96663-B408-7440-B126-72533A1CAC2A}" type="slidenum">
              <a:rPr lang="en-US" smtClean="0"/>
              <a:t>9</a:t>
            </a:fld>
            <a:endParaRPr lang="en-US"/>
          </a:p>
        </p:txBody>
      </p:sp>
    </p:spTree>
    <p:extLst>
      <p:ext uri="{BB962C8B-B14F-4D97-AF65-F5344CB8AC3E}">
        <p14:creationId xmlns:p14="http://schemas.microsoft.com/office/powerpoint/2010/main" val="26959273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Have someone read each</a:t>
            </a:r>
          </a:p>
        </p:txBody>
      </p:sp>
      <p:sp>
        <p:nvSpPr>
          <p:cNvPr id="4" name="Slide Number Placeholder 3"/>
          <p:cNvSpPr>
            <a:spLocks noGrp="1"/>
          </p:cNvSpPr>
          <p:nvPr>
            <p:ph type="sldNum" sz="quarter" idx="10"/>
          </p:nvPr>
        </p:nvSpPr>
        <p:spPr/>
        <p:txBody>
          <a:bodyPr/>
          <a:lstStyle/>
          <a:p>
            <a:fld id="{F8C96663-B408-7440-B126-72533A1CAC2A}" type="slidenum">
              <a:rPr lang="en-US" smtClean="0"/>
              <a:t>10</a:t>
            </a:fld>
            <a:endParaRPr lang="en-US"/>
          </a:p>
        </p:txBody>
      </p:sp>
    </p:spTree>
    <p:extLst>
      <p:ext uri="{BB962C8B-B14F-4D97-AF65-F5344CB8AC3E}">
        <p14:creationId xmlns:p14="http://schemas.microsoft.com/office/powerpoint/2010/main" val="12700517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Have someone read the slide</a:t>
            </a:r>
          </a:p>
        </p:txBody>
      </p:sp>
      <p:sp>
        <p:nvSpPr>
          <p:cNvPr id="4" name="Slide Number Placeholder 3"/>
          <p:cNvSpPr>
            <a:spLocks noGrp="1"/>
          </p:cNvSpPr>
          <p:nvPr>
            <p:ph type="sldNum" sz="quarter" idx="10"/>
          </p:nvPr>
        </p:nvSpPr>
        <p:spPr/>
        <p:txBody>
          <a:bodyPr/>
          <a:lstStyle/>
          <a:p>
            <a:fld id="{F8C96663-B408-7440-B126-72533A1CAC2A}" type="slidenum">
              <a:rPr lang="en-US" smtClean="0"/>
              <a:t>11</a:t>
            </a:fld>
            <a:endParaRPr lang="en-US"/>
          </a:p>
        </p:txBody>
      </p:sp>
    </p:spTree>
    <p:extLst>
      <p:ext uri="{BB962C8B-B14F-4D97-AF65-F5344CB8AC3E}">
        <p14:creationId xmlns:p14="http://schemas.microsoft.com/office/powerpoint/2010/main" val="75280750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785"/>
            <a:ext cx="8689976" cy="2509213"/>
          </a:xfrm>
        </p:spPr>
        <p:txBody>
          <a:bodyPr anchor="b">
            <a:normAutofit/>
          </a:bodyPr>
          <a:lstStyle>
            <a:lvl1pPr algn="ctr">
              <a:defRPr sz="4800"/>
            </a:lvl1pPr>
          </a:lstStyle>
          <a:p>
            <a:r>
              <a:rPr lang="en-US"/>
              <a:t>Click to edit Master title style</a:t>
            </a:r>
            <a:endParaRPr lang="en-US" dirty="0"/>
          </a:p>
        </p:txBody>
      </p:sp>
      <p:sp>
        <p:nvSpPr>
          <p:cNvPr id="3" name="Subtitle 2"/>
          <p:cNvSpPr>
            <a:spLocks noGrp="1"/>
          </p:cNvSpPr>
          <p:nvPr>
            <p:ph type="subTitle" idx="1"/>
          </p:nvPr>
        </p:nvSpPr>
        <p:spPr>
          <a:xfrm>
            <a:off x="1751012" y="3886200"/>
            <a:ext cx="8689976"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3/15/21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94" y="4289374"/>
            <a:ext cx="10364432" cy="81161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84744" y="698261"/>
            <a:ext cx="9822532" cy="3214136"/>
          </a:xfrm>
          <a:prstGeom prst="roundRect">
            <a:avLst>
              <a:gd name="adj" fmla="val 4944"/>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3/15/21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599"/>
            <a:ext cx="10364452" cy="3427245"/>
          </a:xfrm>
        </p:spPr>
        <p:txBody>
          <a:bodyPr anchor="ctr"/>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3/15/21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74" y="4372796"/>
            <a:ext cx="10364452"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3/15/21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13" name="TextBox 12"/>
          <p:cNvSpPr txBox="1"/>
          <p:nvPr/>
        </p:nvSpPr>
        <p:spPr>
          <a:xfrm>
            <a:off x="1001488" y="75416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557558" y="299357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2138721"/>
            <a:ext cx="10364452" cy="2511835"/>
          </a:xfrm>
        </p:spPr>
        <p:txBody>
          <a:bodyPr anchor="b"/>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3/15/21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4" y="609600"/>
            <a:ext cx="10364452" cy="1605094"/>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774" y="2943355"/>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1348" y="2943355"/>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73298" y="2943355"/>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3/15/21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74" y="610772"/>
            <a:ext cx="10364452" cy="1603922"/>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Drag picture to placeholder or click icon to add</a:t>
            </a:r>
            <a:endParaRPr lang="en-US" dirty="0"/>
          </a:p>
        </p:txBody>
      </p:sp>
      <p:sp>
        <p:nvSpPr>
          <p:cNvPr id="21" name="Text Placeholder 3"/>
          <p:cNvSpPr>
            <a:spLocks noGrp="1"/>
          </p:cNvSpPr>
          <p:nvPr>
            <p:ph type="body" sz="half" idx="18"/>
          </p:nvPr>
        </p:nvSpPr>
        <p:spPr>
          <a:xfrm>
            <a:off x="913774" y="4781082"/>
            <a:ext cx="3296409"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Drag picture to placeholder or click icon to add</a:t>
            </a:r>
            <a:endParaRPr lang="en-US" dirty="0"/>
          </a:p>
        </p:txBody>
      </p:sp>
      <p:sp>
        <p:nvSpPr>
          <p:cNvPr id="24" name="Text Placeholder 3"/>
          <p:cNvSpPr>
            <a:spLocks noGrp="1"/>
          </p:cNvSpPr>
          <p:nvPr>
            <p:ph type="body" sz="half" idx="19"/>
          </p:nvPr>
        </p:nvSpPr>
        <p:spPr>
          <a:xfrm>
            <a:off x="4441348" y="4781080"/>
            <a:ext cx="3303352"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Drag picture to placeholder or click icon to add</a:t>
            </a:r>
            <a:endParaRPr lang="en-US" dirty="0"/>
          </a:p>
        </p:txBody>
      </p:sp>
      <p:sp>
        <p:nvSpPr>
          <p:cNvPr id="27" name="Text Placeholder 3"/>
          <p:cNvSpPr>
            <a:spLocks noGrp="1"/>
          </p:cNvSpPr>
          <p:nvPr>
            <p:ph type="body" sz="half" idx="20"/>
          </p:nvPr>
        </p:nvSpPr>
        <p:spPr>
          <a:xfrm>
            <a:off x="7973173" y="4781078"/>
            <a:ext cx="3305053"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3/15/21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1" name="Vertical Text Placeholder 2"/>
          <p:cNvSpPr>
            <a:spLocks noGrp="1"/>
          </p:cNvSpPr>
          <p:nvPr>
            <p:ph type="body" orient="vert" sz="quarter" idx="13"/>
          </p:nvPr>
        </p:nvSpPr>
        <p:spPr>
          <a:xfrm>
            <a:off x="913775" y="2367093"/>
            <a:ext cx="10364452" cy="342410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3/15/21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0" y="609601"/>
            <a:ext cx="2553326" cy="5181599"/>
          </a:xfrm>
        </p:spPr>
        <p:txBody>
          <a:bodyPr vert="eaVert"/>
          <a:lstStyle>
            <a:lvl1pPr algn="l">
              <a:defRPr/>
            </a:lvl1pPr>
          </a:lstStyle>
          <a:p>
            <a:r>
              <a:rPr lang="en-US"/>
              <a:t>Click to edit Master title style</a:t>
            </a:r>
            <a:endParaRPr lang="en-US" dirty="0"/>
          </a:p>
        </p:txBody>
      </p:sp>
      <p:sp>
        <p:nvSpPr>
          <p:cNvPr id="8" name="Vertical Text Placeholder 2"/>
          <p:cNvSpPr>
            <a:spLocks noGrp="1"/>
          </p:cNvSpPr>
          <p:nvPr>
            <p:ph type="body" orient="vert" sz="quarter" idx="13"/>
          </p:nvPr>
        </p:nvSpPr>
        <p:spPr>
          <a:xfrm>
            <a:off x="913775" y="609601"/>
            <a:ext cx="7658724" cy="518159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3/15/21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3/15/21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828563"/>
            <a:ext cx="10351752" cy="2736819"/>
          </a:xfrm>
        </p:spPr>
        <p:txBody>
          <a:bodyPr anchor="b">
            <a:normAutofit/>
          </a:bodyPr>
          <a:lstStyle>
            <a:lvl1pPr>
              <a:defRPr sz="4000"/>
            </a:lvl1pPr>
          </a:lstStyle>
          <a:p>
            <a:r>
              <a:rPr lang="en-US"/>
              <a:t>Click to edit Master title style</a:t>
            </a:r>
            <a:endParaRPr lang="en-US" dirty="0"/>
          </a:p>
        </p:txBody>
      </p:sp>
      <p:sp>
        <p:nvSpPr>
          <p:cNvPr id="3" name="Text Placeholder 2"/>
          <p:cNvSpPr>
            <a:spLocks noGrp="1"/>
          </p:cNvSpPr>
          <p:nvPr>
            <p:ph type="body" idx="1"/>
          </p:nvPr>
        </p:nvSpPr>
        <p:spPr>
          <a:xfrm>
            <a:off x="913774" y="3657457"/>
            <a:ext cx="10351752"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dirty="0"/>
              <a:t>3/15/21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3/15/21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3"/>
          <p:cNvSpPr>
            <a:spLocks noGrp="1"/>
          </p:cNvSpPr>
          <p:nvPr>
            <p:ph sz="quarter" idx="13"/>
          </p:nvPr>
        </p:nvSpPr>
        <p:spPr>
          <a:xfrm>
            <a:off x="913774" y="3051012"/>
            <a:ext cx="5106027" cy="2740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5"/>
          <p:cNvSpPr>
            <a:spLocks noGrp="1"/>
          </p:cNvSpPr>
          <p:nvPr>
            <p:ph sz="quarter" idx="14"/>
          </p:nvPr>
        </p:nvSpPr>
        <p:spPr>
          <a:xfrm>
            <a:off x="6172200" y="3051012"/>
            <a:ext cx="5105401" cy="2740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3/15/21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3/15/21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48A87A34-81AB-432B-8DAE-1953F412C126}" type="datetimeFigureOut">
              <a:rPr lang="en-US" dirty="0"/>
              <a:t>3/15/21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en-US"/>
              <a:t>Click to edit Master title style</a:t>
            </a:r>
            <a:endParaRPr lang="en-US" dirty="0"/>
          </a:p>
        </p:txBody>
      </p:sp>
      <p:sp>
        <p:nvSpPr>
          <p:cNvPr id="10" name="Content Placeholder 2"/>
          <p:cNvSpPr>
            <a:spLocks noGrp="1"/>
          </p:cNvSpPr>
          <p:nvPr>
            <p:ph sz="quarter" idx="13"/>
          </p:nvPr>
        </p:nvSpPr>
        <p:spPr>
          <a:xfrm>
            <a:off x="5078062" y="609600"/>
            <a:ext cx="6200163" cy="51815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3/15/21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600"/>
            <a:ext cx="5934969" cy="2023254"/>
          </a:xfrm>
        </p:spPr>
        <p:txBody>
          <a:bodyPr anchor="b"/>
          <a:lstStyle>
            <a:lvl1pPr algn="ct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3/15/21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19">
            <a:alphaModFix/>
            <a:extLst>
              <a:ext uri="{28A0092B-C50C-407E-A947-70E740481C1C}">
                <a14:useLocalDpi xmlns:a14="http://schemas.microsoft.com/office/drawing/2010/main"/>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13775" y="618517"/>
            <a:ext cx="10364451" cy="159617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75" y="2367093"/>
            <a:ext cx="10364452" cy="34241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7" y="5883275"/>
            <a:ext cx="2743200" cy="365125"/>
          </a:xfrm>
          <a:prstGeom prst="rect">
            <a:avLst/>
          </a:prstGeom>
        </p:spPr>
        <p:txBody>
          <a:bodyPr vert="horz" lIns="91440" tIns="45720" rIns="91440" bIns="45720" rtlCol="0" anchor="ctr"/>
          <a:lstStyle>
            <a:lvl1pPr algn="r">
              <a:defRPr sz="1000">
                <a:solidFill>
                  <a:schemeClr val="tx1"/>
                </a:solidFill>
              </a:defRPr>
            </a:lvl1pPr>
          </a:lstStyle>
          <a:p>
            <a:fld id="{48A87A34-81AB-432B-8DAE-1953F412C126}" type="datetimeFigureOut">
              <a:rPr lang="en-US" dirty="0"/>
              <a:pPr/>
              <a:t>3/15/21</a:t>
            </a:fld>
            <a:endParaRPr lang="en-US" dirty="0"/>
          </a:p>
        </p:txBody>
      </p:sp>
      <p:sp>
        <p:nvSpPr>
          <p:cNvPr id="5" name="Footer Placeholder 4"/>
          <p:cNvSpPr>
            <a:spLocks noGrp="1"/>
          </p:cNvSpPr>
          <p:nvPr>
            <p:ph type="ftr" sz="quarter" idx="3"/>
          </p:nvPr>
        </p:nvSpPr>
        <p:spPr>
          <a:xfrm>
            <a:off x="913774" y="5883275"/>
            <a:ext cx="6672887" cy="365125"/>
          </a:xfrm>
          <a:prstGeom prst="rect">
            <a:avLst/>
          </a:prstGeom>
        </p:spPr>
        <p:txBody>
          <a:bodyPr vert="horz" lIns="91440" tIns="45720" rIns="91440" bIns="45720" rtlCol="0" anchor="ctr"/>
          <a:lstStyle>
            <a:lvl1pPr algn="l">
              <a:defRPr sz="1000">
                <a:solidFill>
                  <a:schemeClr val="tx1"/>
                </a:solidFill>
              </a:defRPr>
            </a:lvl1pPr>
          </a:lstStyle>
          <a:p>
            <a:endParaRPr lang="en-US" dirty="0"/>
          </a:p>
        </p:txBody>
      </p:sp>
      <p:sp>
        <p:nvSpPr>
          <p:cNvPr id="6" name="Slide Number Placeholder 5"/>
          <p:cNvSpPr>
            <a:spLocks noGrp="1"/>
          </p:cNvSpPr>
          <p:nvPr>
            <p:ph type="sldNum" sz="quarter" idx="4"/>
          </p:nvPr>
        </p:nvSpPr>
        <p:spPr>
          <a:xfrm>
            <a:off x="10514011" y="5883275"/>
            <a:ext cx="764215" cy="365125"/>
          </a:xfrm>
          <a:prstGeom prst="rect">
            <a:avLst/>
          </a:prstGeom>
        </p:spPr>
        <p:txBody>
          <a:bodyPr vert="horz" lIns="91440" tIns="45720" rIns="91440" bIns="45720" rtlCol="0" anchor="ctr"/>
          <a:lstStyle>
            <a:lvl1pPr algn="r">
              <a:defRPr sz="1000">
                <a:solidFill>
                  <a:schemeClr val="tx1"/>
                </a:solidFill>
              </a:defRPr>
            </a:lvl1pPr>
          </a:lstStyle>
          <a:p>
            <a:fld id="{6D22F896-40B5-4ADD-8801-0D06FADFA09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hyperlink" Target="https://www.learning-styles-online.com/overview/" TargetMode="External"/><Relationship Id="rId1" Type="http://schemas.openxmlformats.org/officeDocument/2006/relationships/slideLayout" Target="../slideLayouts/slideLayout1.xml"/><Relationship Id="rId4" Type="http://schemas.openxmlformats.org/officeDocument/2006/relationships/image" Target="../media/image7.tiff"/></Relationships>
</file>

<file path=ppt/slides/_rels/slide2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hyperlink" Target="https://www.learning-styles-online.com/overview/" TargetMode="Externa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hyperlink" Target="https://www.learning-styles-online.com/overview/" TargetMode="External"/><Relationship Id="rId1" Type="http://schemas.openxmlformats.org/officeDocument/2006/relationships/slideLayout" Target="../slideLayouts/slideLayout1.xml"/><Relationship Id="rId4" Type="http://schemas.openxmlformats.org/officeDocument/2006/relationships/image" Target="../media/image7.tiff"/></Relationships>
</file>

<file path=ppt/slides/_rels/slide3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9.tif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0.tif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1.tif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2.tif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2.tif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3.tif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4.tif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5.tif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6.tif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6.tiff"/><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7.tiff"/><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7.tiff"/><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28.tiff"/><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28.tiff"/><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29.tiff"/><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0.tiff"/><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19.tiff"/><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31.tif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32.tiff"/><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3.tif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www.learning-styles-online.com/overview/"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2.emf"/><Relationship Id="rId4" Type="http://schemas.openxmlformats.org/officeDocument/2006/relationships/image" Target="../media/image6.jpeg"/></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D4DD4CF-9732-4771-98FE-77886DC915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2">
            <a:extLst>
              <a:ext uri="{FF2B5EF4-FFF2-40B4-BE49-F238E27FC236}">
                <a16:creationId xmlns:a16="http://schemas.microsoft.com/office/drawing/2014/main" id="{0917E639-5738-4605-929E-1222198314A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extLst>
              <a:ext uri="{28A0092B-C50C-407E-A947-70E740481C1C}">
                <a14:useLocalDpi xmlns:a14="http://schemas.microsoft.com/office/drawing/2010/main" val="0"/>
              </a:ext>
            </a:extLst>
          </a:blip>
          <a:srcRect/>
          <a:stretch>
            <a:fillRect/>
          </a:stretch>
        </p:blipFill>
        <p:spPr bwMode="auto">
          <a:xfrm>
            <a:off x="-3" y="-1"/>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61208A70-6988-644B-B32B-FB4FBBAB0102}"/>
              </a:ext>
            </a:extLst>
          </p:cNvPr>
          <p:cNvSpPr>
            <a:spLocks noGrp="1"/>
          </p:cNvSpPr>
          <p:nvPr>
            <p:ph type="title"/>
          </p:nvPr>
        </p:nvSpPr>
        <p:spPr>
          <a:xfrm>
            <a:off x="643463" y="640831"/>
            <a:ext cx="3352128" cy="1573863"/>
          </a:xfrm>
        </p:spPr>
        <p:txBody>
          <a:bodyPr>
            <a:normAutofit/>
          </a:bodyPr>
          <a:lstStyle/>
          <a:p>
            <a:r>
              <a:rPr lang="en-US" sz="2400" dirty="0"/>
              <a:t>Understanding Teaching &amp; Learning Styles</a:t>
            </a:r>
          </a:p>
        </p:txBody>
      </p:sp>
      <p:sp>
        <p:nvSpPr>
          <p:cNvPr id="3" name="Content Placeholder 2">
            <a:extLst>
              <a:ext uri="{FF2B5EF4-FFF2-40B4-BE49-F238E27FC236}">
                <a16:creationId xmlns:a16="http://schemas.microsoft.com/office/drawing/2014/main" id="{C95EBC79-9C7F-314A-A720-CB4325C4F0F7}"/>
              </a:ext>
            </a:extLst>
          </p:cNvPr>
          <p:cNvSpPr>
            <a:spLocks noGrp="1"/>
          </p:cNvSpPr>
          <p:nvPr>
            <p:ph sz="quarter" idx="13"/>
          </p:nvPr>
        </p:nvSpPr>
        <p:spPr>
          <a:xfrm>
            <a:off x="643463" y="5419163"/>
            <a:ext cx="3352128" cy="959225"/>
          </a:xfrm>
        </p:spPr>
        <p:txBody>
          <a:bodyPr>
            <a:normAutofit/>
          </a:bodyPr>
          <a:lstStyle/>
          <a:p>
            <a:pPr marL="0" indent="0" algn="ctr">
              <a:buNone/>
            </a:pPr>
            <a:r>
              <a:rPr lang="en-US" sz="1800" dirty="0"/>
              <a:t>By Carl Rodriguez</a:t>
            </a:r>
          </a:p>
          <a:p>
            <a:pPr marL="0" indent="0" algn="ctr">
              <a:buNone/>
            </a:pPr>
            <a:r>
              <a:rPr lang="en-US" sz="1800" dirty="0"/>
              <a:t>Chesapeake Conference</a:t>
            </a:r>
          </a:p>
        </p:txBody>
      </p:sp>
      <p:sp>
        <p:nvSpPr>
          <p:cNvPr id="13" name="Rectangle 12">
            <a:extLst>
              <a:ext uri="{FF2B5EF4-FFF2-40B4-BE49-F238E27FC236}">
                <a16:creationId xmlns:a16="http://schemas.microsoft.com/office/drawing/2014/main" id="{A2861A9C-C970-4FFE-B67C-222B6F5732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1525" y="-2"/>
            <a:ext cx="81313" cy="6858002"/>
          </a:xfrm>
          <a:prstGeom prst="rect">
            <a:avLst/>
          </a:prstGeom>
          <a:gradFill flip="none" rotWithShape="1">
            <a:gsLst>
              <a:gs pos="84000">
                <a:srgbClr val="B5B5B5"/>
              </a:gs>
              <a:gs pos="60159">
                <a:srgbClr val="D5D5D5"/>
              </a:gs>
              <a:gs pos="50447">
                <a:srgbClr val="E6E6E6"/>
              </a:gs>
              <a:gs pos="44260">
                <a:srgbClr val="D5D5D5"/>
              </a:gs>
              <a:gs pos="15928">
                <a:srgbClr val="B5B5B5"/>
              </a:gs>
              <a:gs pos="7000">
                <a:srgbClr val="8A8A8A"/>
              </a:gs>
              <a:gs pos="0">
                <a:srgbClr val="BBBBBB"/>
              </a:gs>
              <a:gs pos="93000">
                <a:srgbClr val="8A8A8A"/>
              </a:gs>
              <a:gs pos="100000">
                <a:srgbClr val="BBBBB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MASTERGU">
            <a:extLst>
              <a:ext uri="{FF2B5EF4-FFF2-40B4-BE49-F238E27FC236}">
                <a16:creationId xmlns:a16="http://schemas.microsoft.com/office/drawing/2014/main" id="{21F3FA10-F3E0-7D42-8E43-30EA83130F01}"/>
              </a:ext>
            </a:extLst>
          </p:cNvPr>
          <p:cNvPicPr/>
          <p:nvPr/>
        </p:nvPicPr>
        <p:blipFill rotWithShape="1">
          <a:blip r:embed="rId3">
            <a:extLst>
              <a:ext uri="{28A0092B-C50C-407E-A947-70E740481C1C}">
                <a14:useLocalDpi xmlns:a14="http://schemas.microsoft.com/office/drawing/2010/main" val="0"/>
              </a:ext>
            </a:extLst>
          </a:blip>
          <a:srcRect t="45" r="2" b="3752"/>
          <a:stretch/>
        </p:blipFill>
        <p:spPr bwMode="auto">
          <a:xfrm>
            <a:off x="4712842" y="10"/>
            <a:ext cx="7479157" cy="6857990"/>
          </a:xfrm>
          <a:prstGeom prst="rect">
            <a:avLst/>
          </a:prstGeom>
          <a:noFill/>
        </p:spPr>
      </p:pic>
      <p:pic>
        <p:nvPicPr>
          <p:cNvPr id="15" name="Picture 14">
            <a:extLst>
              <a:ext uri="{FF2B5EF4-FFF2-40B4-BE49-F238E27FC236}">
                <a16:creationId xmlns:a16="http://schemas.microsoft.com/office/drawing/2014/main" id="{D2FDF82E-EBD8-4EC5-AD10-CD9E70EE85C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8150"/>
          <a:stretch/>
        </p:blipFill>
        <p:spPr>
          <a:xfrm>
            <a:off x="4651242" y="0"/>
            <a:ext cx="7540758" cy="6858000"/>
          </a:xfrm>
          <a:prstGeom prst="rect">
            <a:avLst/>
          </a:prstGeom>
        </p:spPr>
      </p:pic>
      <p:pic>
        <p:nvPicPr>
          <p:cNvPr id="5" name="Picture 4">
            <a:extLst>
              <a:ext uri="{FF2B5EF4-FFF2-40B4-BE49-F238E27FC236}">
                <a16:creationId xmlns:a16="http://schemas.microsoft.com/office/drawing/2014/main" id="{354DCF29-A7AA-F243-9D0D-BAA4A4B5FBB5}"/>
              </a:ext>
            </a:extLst>
          </p:cNvPr>
          <p:cNvPicPr>
            <a:picLocks noChangeAspect="1"/>
          </p:cNvPicPr>
          <p:nvPr/>
        </p:nvPicPr>
        <p:blipFill>
          <a:blip r:embed="rId5"/>
          <a:stretch>
            <a:fillRect/>
          </a:stretch>
        </p:blipFill>
        <p:spPr>
          <a:xfrm>
            <a:off x="972736" y="2214694"/>
            <a:ext cx="2686050" cy="2686050"/>
          </a:xfrm>
          <a:prstGeom prst="rect">
            <a:avLst/>
          </a:prstGeom>
        </p:spPr>
      </p:pic>
    </p:spTree>
    <p:extLst>
      <p:ext uri="{BB962C8B-B14F-4D97-AF65-F5344CB8AC3E}">
        <p14:creationId xmlns:p14="http://schemas.microsoft.com/office/powerpoint/2010/main" val="22864057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304174" y="3007173"/>
            <a:ext cx="2225666" cy="1442908"/>
          </a:xfrm>
        </p:spPr>
        <p:txBody>
          <a:bodyPr>
            <a:norm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800" dirty="0"/>
              <a:t>FROM A CHILD’S PRESPECTIVE</a:t>
            </a:r>
          </a:p>
        </p:txBody>
      </p:sp>
      <p:pic>
        <p:nvPicPr>
          <p:cNvPr id="4" name="Picture 3"/>
          <p:cNvPicPr/>
          <p:nvPr/>
        </p:nvPicPr>
        <p:blipFill>
          <a:blip r:embed="rId3">
            <a:extLst>
              <a:ext uri="{28A0092B-C50C-407E-A947-70E740481C1C}">
                <a14:useLocalDpi xmlns:a14="http://schemas.microsoft.com/office/drawing/2010/main"/>
              </a:ext>
            </a:extLst>
          </a:blip>
          <a:srcRect/>
          <a:stretch>
            <a:fillRect/>
          </a:stretch>
        </p:blipFill>
        <p:spPr bwMode="auto">
          <a:xfrm>
            <a:off x="2667000" y="466090"/>
            <a:ext cx="9220200" cy="6087110"/>
          </a:xfrm>
          <a:prstGeom prst="rect">
            <a:avLst/>
          </a:prstGeom>
          <a:noFill/>
          <a:ln>
            <a:noFill/>
          </a:ln>
        </p:spPr>
      </p:pic>
    </p:spTree>
    <p:extLst>
      <p:ext uri="{BB962C8B-B14F-4D97-AF65-F5344CB8AC3E}">
        <p14:creationId xmlns:p14="http://schemas.microsoft.com/office/powerpoint/2010/main" val="21312001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05780" y="193094"/>
            <a:ext cx="7084979" cy="1248545"/>
          </a:xfrm>
        </p:spPr>
        <p:txBody>
          <a:bodyPr>
            <a:noAutofit/>
          </a:bodyPr>
          <a:lstStyle/>
          <a:p>
            <a:r>
              <a:rPr lang="en-US" b="1" dirty="0"/>
              <a:t>Visual (SPATICAL) </a:t>
            </a:r>
            <a:r>
              <a:rPr lang="en-US" dirty="0"/>
              <a:t>Breakdown</a:t>
            </a:r>
          </a:p>
        </p:txBody>
      </p:sp>
      <p:sp>
        <p:nvSpPr>
          <p:cNvPr id="3" name="Content Placeholder 2"/>
          <p:cNvSpPr>
            <a:spLocks noGrp="1"/>
          </p:cNvSpPr>
          <p:nvPr>
            <p:ph sz="quarter" idx="13"/>
          </p:nvPr>
        </p:nvSpPr>
        <p:spPr>
          <a:xfrm>
            <a:off x="533400" y="1320776"/>
            <a:ext cx="5196840" cy="3652481"/>
          </a:xfrm>
        </p:spPr>
        <p:txBody>
          <a:bodyPr>
            <a:noAutofit/>
          </a:bodyPr>
          <a:lstStyle/>
          <a:p>
            <a:pPr marL="0" indent="0">
              <a:buNone/>
            </a:pPr>
            <a:r>
              <a:rPr lang="en-US" sz="3200" dirty="0">
                <a:solidFill>
                  <a:schemeClr val="tx2">
                    <a:lumMod val="50000"/>
                  </a:schemeClr>
                </a:solidFill>
              </a:rPr>
              <a:t>The occipital lobes at the back of the brain manage the visual sense. Both the occipital and parietal lobes manage spatial orientation. </a:t>
            </a:r>
          </a:p>
          <a:p>
            <a:pPr marL="0" indent="0">
              <a:buNone/>
            </a:pPr>
            <a:endParaRPr lang="en-US" sz="2400" dirty="0"/>
          </a:p>
        </p:txBody>
      </p:sp>
      <p:pic>
        <p:nvPicPr>
          <p:cNvPr id="4" name="Picture 3"/>
          <p:cNvPicPr/>
          <p:nvPr/>
        </p:nvPicPr>
        <p:blipFill>
          <a:blip r:embed="rId3">
            <a:extLst>
              <a:ext uri="{28A0092B-C50C-407E-A947-70E740481C1C}">
                <a14:useLocalDpi xmlns:a14="http://schemas.microsoft.com/office/drawing/2010/main"/>
              </a:ext>
            </a:extLst>
          </a:blip>
          <a:srcRect/>
          <a:stretch>
            <a:fillRect/>
          </a:stretch>
        </p:blipFill>
        <p:spPr bwMode="auto">
          <a:xfrm>
            <a:off x="106530" y="5265369"/>
            <a:ext cx="1955800" cy="1460500"/>
          </a:xfrm>
          <a:prstGeom prst="rect">
            <a:avLst/>
          </a:prstGeom>
          <a:noFill/>
          <a:ln>
            <a:noFill/>
          </a:ln>
        </p:spPr>
      </p:pic>
      <p:sp>
        <p:nvSpPr>
          <p:cNvPr id="5" name="Content Placeholder 2">
            <a:extLst>
              <a:ext uri="{FF2B5EF4-FFF2-40B4-BE49-F238E27FC236}">
                <a16:creationId xmlns:a16="http://schemas.microsoft.com/office/drawing/2014/main" id="{0642478E-E5DF-9D40-B68A-A807E4413901}"/>
              </a:ext>
            </a:extLst>
          </p:cNvPr>
          <p:cNvSpPr txBox="1">
            <a:spLocks/>
          </p:cNvSpPr>
          <p:nvPr/>
        </p:nvSpPr>
        <p:spPr>
          <a:xfrm>
            <a:off x="5790304" y="1276203"/>
            <a:ext cx="6295166" cy="5449666"/>
          </a:xfrm>
          <a:prstGeom prst="rect">
            <a:avLst/>
          </a:prstGeom>
        </p:spPr>
        <p:txBody>
          <a:bodyPr vert="horz" lIns="91440" tIns="45720" rIns="91440" bIns="45720" rtlCol="0">
            <a:noAutofit/>
          </a:bodyPr>
          <a:lst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a:lstStyle>
          <a:p>
            <a:pPr marL="0" indent="0">
              <a:buFont typeface="Arial" panose="020B0604020202020204" pitchFamily="34" charset="0"/>
              <a:buNone/>
            </a:pPr>
            <a:r>
              <a:rPr lang="en-US" sz="3200" dirty="0">
                <a:solidFill>
                  <a:schemeClr val="tx2">
                    <a:lumMod val="50000"/>
                  </a:schemeClr>
                </a:solidFill>
              </a:rPr>
              <a:t>a right-brained learner is typically good at deciphering visual data in the form of </a:t>
            </a:r>
            <a:r>
              <a:rPr lang="en-US" sz="3200" u="sng" dirty="0">
                <a:solidFill>
                  <a:schemeClr val="tx2">
                    <a:lumMod val="50000"/>
                  </a:schemeClr>
                </a:solidFill>
              </a:rPr>
              <a:t>maps and graphs</a:t>
            </a:r>
            <a:r>
              <a:rPr lang="en-US" sz="3200" dirty="0">
                <a:solidFill>
                  <a:schemeClr val="tx2">
                    <a:lumMod val="50000"/>
                  </a:schemeClr>
                </a:solidFill>
              </a:rPr>
              <a:t>. While they excel at subjects such as geometry, they struggle with arithmetic and numbers in general.</a:t>
            </a:r>
          </a:p>
          <a:p>
            <a:endParaRPr lang="en-US" sz="2400" dirty="0"/>
          </a:p>
        </p:txBody>
      </p:sp>
    </p:spTree>
    <p:extLst>
      <p:ext uri="{BB962C8B-B14F-4D97-AF65-F5344CB8AC3E}">
        <p14:creationId xmlns:p14="http://schemas.microsoft.com/office/powerpoint/2010/main" val="17912301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0" y="405157"/>
            <a:ext cx="4618346" cy="1326366"/>
          </a:xfrm>
        </p:spPr>
        <p:txBody>
          <a:bodyPr>
            <a:noAutofit/>
          </a:bodyPr>
          <a:lstStyle/>
          <a:p>
            <a:r>
              <a:rPr lang="en-US" b="1" dirty="0"/>
              <a:t>Visual (SPATICAL) </a:t>
            </a:r>
            <a:r>
              <a:rPr lang="en-US" dirty="0"/>
              <a:t>Breakdown</a:t>
            </a:r>
          </a:p>
        </p:txBody>
      </p:sp>
      <p:sp>
        <p:nvSpPr>
          <p:cNvPr id="3" name="Content Placeholder 2"/>
          <p:cNvSpPr>
            <a:spLocks noGrp="1"/>
          </p:cNvSpPr>
          <p:nvPr>
            <p:ph sz="quarter" idx="13"/>
          </p:nvPr>
        </p:nvSpPr>
        <p:spPr>
          <a:xfrm>
            <a:off x="1117867" y="2003898"/>
            <a:ext cx="10341316" cy="4190676"/>
          </a:xfrm>
        </p:spPr>
        <p:txBody>
          <a:bodyPr>
            <a:noAutofit/>
          </a:bodyPr>
          <a:lstStyle/>
          <a:p>
            <a:pPr marL="0" indent="0">
              <a:buNone/>
            </a:pPr>
            <a:r>
              <a:rPr lang="en-US" sz="3200" dirty="0"/>
              <a:t>Incorrectly labelled as “</a:t>
            </a:r>
            <a:r>
              <a:rPr lang="en-US" sz="3200" u="sng" dirty="0"/>
              <a:t>late bloomers</a:t>
            </a:r>
            <a:r>
              <a:rPr lang="en-US" sz="3200" dirty="0"/>
              <a:t>” for their </a:t>
            </a:r>
            <a:r>
              <a:rPr lang="en-US" sz="3200" u="sng" dirty="0"/>
              <a:t>struggles with reading and writing</a:t>
            </a:r>
            <a:r>
              <a:rPr lang="en-US" sz="3200" dirty="0"/>
              <a:t>, these learners simply see the world in a different manner. </a:t>
            </a:r>
          </a:p>
          <a:p>
            <a:pPr marL="0" indent="0">
              <a:buNone/>
            </a:pPr>
            <a:endParaRPr lang="en-US" sz="1050" dirty="0"/>
          </a:p>
          <a:p>
            <a:pPr marL="0" indent="0">
              <a:buNone/>
            </a:pPr>
            <a:r>
              <a:rPr lang="en-US" sz="3200" dirty="0"/>
              <a:t>They are imaginative, </a:t>
            </a:r>
            <a:r>
              <a:rPr lang="en-US" sz="3200" u="sng" dirty="0"/>
              <a:t>think outside of the box </a:t>
            </a:r>
            <a:r>
              <a:rPr lang="en-US" sz="3200" dirty="0"/>
              <a:t>and quickly process what they see rather than what they hear.</a:t>
            </a:r>
          </a:p>
          <a:p>
            <a:endParaRPr lang="en-US" sz="2400" dirty="0"/>
          </a:p>
        </p:txBody>
      </p:sp>
      <p:pic>
        <p:nvPicPr>
          <p:cNvPr id="4" name="Picture 3"/>
          <p:cNvPicPr/>
          <p:nvPr/>
        </p:nvPicPr>
        <p:blipFill>
          <a:blip r:embed="rId3">
            <a:extLst>
              <a:ext uri="{28A0092B-C50C-407E-A947-70E740481C1C}">
                <a14:useLocalDpi xmlns:a14="http://schemas.microsoft.com/office/drawing/2010/main"/>
              </a:ext>
            </a:extLst>
          </a:blip>
          <a:srcRect/>
          <a:stretch>
            <a:fillRect/>
          </a:stretch>
        </p:blipFill>
        <p:spPr bwMode="auto">
          <a:xfrm>
            <a:off x="10739718" y="199390"/>
            <a:ext cx="1332902" cy="1181175"/>
          </a:xfrm>
          <a:prstGeom prst="rect">
            <a:avLst/>
          </a:prstGeom>
          <a:noFill/>
          <a:ln>
            <a:noFill/>
          </a:ln>
        </p:spPr>
      </p:pic>
    </p:spTree>
    <p:extLst>
      <p:ext uri="{BB962C8B-B14F-4D97-AF65-F5344CB8AC3E}">
        <p14:creationId xmlns:p14="http://schemas.microsoft.com/office/powerpoint/2010/main" val="13992484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E4B371-72D5-D945-88CF-5583BFE33BCC}"/>
              </a:ext>
            </a:extLst>
          </p:cNvPr>
          <p:cNvSpPr>
            <a:spLocks noGrp="1"/>
          </p:cNvSpPr>
          <p:nvPr>
            <p:ph type="title"/>
          </p:nvPr>
        </p:nvSpPr>
        <p:spPr>
          <a:xfrm>
            <a:off x="938488" y="741406"/>
            <a:ext cx="10364451" cy="929591"/>
          </a:xfrm>
        </p:spPr>
        <p:txBody>
          <a:bodyPr/>
          <a:lstStyle/>
          <a:p>
            <a:r>
              <a:rPr lang="en-US" dirty="0"/>
              <a:t>Planning for </a:t>
            </a:r>
            <a:r>
              <a:rPr lang="en-US" b="1" dirty="0"/>
              <a:t>Visual (SPATICAL)</a:t>
            </a:r>
            <a:r>
              <a:rPr lang="en-US" dirty="0"/>
              <a:t> people</a:t>
            </a:r>
          </a:p>
        </p:txBody>
      </p:sp>
      <p:sp>
        <p:nvSpPr>
          <p:cNvPr id="3" name="Content Placeholder 2">
            <a:extLst>
              <a:ext uri="{FF2B5EF4-FFF2-40B4-BE49-F238E27FC236}">
                <a16:creationId xmlns:a16="http://schemas.microsoft.com/office/drawing/2014/main" id="{6476379D-1725-E24C-A309-BDC518F0B874}"/>
              </a:ext>
            </a:extLst>
          </p:cNvPr>
          <p:cNvSpPr>
            <a:spLocks noGrp="1"/>
          </p:cNvSpPr>
          <p:nvPr>
            <p:ph sz="quarter" idx="13"/>
          </p:nvPr>
        </p:nvSpPr>
        <p:spPr>
          <a:xfrm>
            <a:off x="913774" y="2051222"/>
            <a:ext cx="10363826" cy="4399005"/>
          </a:xfrm>
        </p:spPr>
        <p:txBody>
          <a:bodyPr>
            <a:normAutofit/>
          </a:bodyPr>
          <a:lstStyle/>
          <a:p>
            <a:pPr marL="0" indent="0">
              <a:buNone/>
            </a:pPr>
            <a:r>
              <a:rPr lang="en-US" sz="3200" b="1" dirty="0"/>
              <a:t>Please give examples </a:t>
            </a:r>
          </a:p>
          <a:p>
            <a:pPr marL="0" indent="0">
              <a:buNone/>
            </a:pPr>
            <a:r>
              <a:rPr lang="en-US" sz="3200" b="1" dirty="0"/>
              <a:t>1- </a:t>
            </a:r>
          </a:p>
          <a:p>
            <a:pPr marL="0" indent="0">
              <a:buNone/>
            </a:pPr>
            <a:r>
              <a:rPr lang="en-US" sz="3200" b="1" dirty="0"/>
              <a:t>2- </a:t>
            </a:r>
          </a:p>
          <a:p>
            <a:pPr marL="0" indent="0">
              <a:buNone/>
            </a:pPr>
            <a:r>
              <a:rPr lang="en-US" sz="3200" b="1" dirty="0"/>
              <a:t>3- </a:t>
            </a:r>
          </a:p>
          <a:p>
            <a:pPr marL="0" indent="0">
              <a:buNone/>
            </a:pPr>
            <a:r>
              <a:rPr lang="en-US" sz="3200" b="1" dirty="0"/>
              <a:t>4- </a:t>
            </a:r>
          </a:p>
          <a:p>
            <a:pPr marL="0" indent="0">
              <a:buNone/>
            </a:pPr>
            <a:r>
              <a:rPr lang="en-US" sz="3200" b="1" dirty="0"/>
              <a:t>5- </a:t>
            </a:r>
          </a:p>
        </p:txBody>
      </p:sp>
    </p:spTree>
    <p:extLst>
      <p:ext uri="{BB962C8B-B14F-4D97-AF65-F5344CB8AC3E}">
        <p14:creationId xmlns:p14="http://schemas.microsoft.com/office/powerpoint/2010/main" val="4788465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74842" y="340468"/>
            <a:ext cx="9088878" cy="856033"/>
          </a:xfrm>
        </p:spPr>
        <p:txBody>
          <a:bodyPr>
            <a:noAutofit/>
          </a:bodyPr>
          <a:lstStyle/>
          <a:p>
            <a:r>
              <a:rPr lang="en-US" b="1" dirty="0"/>
              <a:t>Aural (AUDITORY/MUSIC)</a:t>
            </a:r>
            <a:r>
              <a:rPr lang="en-US" dirty="0"/>
              <a:t> Breakdown</a:t>
            </a:r>
          </a:p>
        </p:txBody>
      </p:sp>
      <p:sp>
        <p:nvSpPr>
          <p:cNvPr id="3" name="Content Placeholder 2"/>
          <p:cNvSpPr>
            <a:spLocks noGrp="1"/>
          </p:cNvSpPr>
          <p:nvPr>
            <p:ph sz="quarter" idx="13"/>
          </p:nvPr>
        </p:nvSpPr>
        <p:spPr>
          <a:xfrm>
            <a:off x="445201" y="1196501"/>
            <a:ext cx="5974080" cy="5265609"/>
          </a:xfrm>
        </p:spPr>
        <p:txBody>
          <a:bodyPr>
            <a:noAutofit/>
          </a:bodyPr>
          <a:lstStyle/>
          <a:p>
            <a:pPr marL="0" lvl="0" indent="0">
              <a:buNone/>
            </a:pPr>
            <a:r>
              <a:rPr lang="en-US" sz="3200" dirty="0"/>
              <a:t>The temporal lobes handle aural content. The right temporal lobe is especially important for music.</a:t>
            </a:r>
          </a:p>
          <a:p>
            <a:pPr marL="0" indent="0">
              <a:buNone/>
            </a:pPr>
            <a:r>
              <a:rPr lang="en-US" sz="3200" u="sng" dirty="0"/>
              <a:t>thinks in sounds </a:t>
            </a:r>
            <a:r>
              <a:rPr lang="en-US" sz="3200" dirty="0"/>
              <a:t>rather than images. They </a:t>
            </a:r>
            <a:r>
              <a:rPr lang="en-US" sz="3200" u="sng" dirty="0"/>
              <a:t>think chronologically </a:t>
            </a:r>
            <a:r>
              <a:rPr lang="en-US" sz="3200" dirty="0"/>
              <a:t>and learn best through step-by-step methods. </a:t>
            </a:r>
          </a:p>
        </p:txBody>
      </p:sp>
      <p:pic>
        <p:nvPicPr>
          <p:cNvPr id="4" name="Picture 3"/>
          <p:cNvPicPr/>
          <p:nvPr/>
        </p:nvPicPr>
        <p:blipFill>
          <a:blip r:embed="rId3">
            <a:extLst>
              <a:ext uri="{28A0092B-C50C-407E-A947-70E740481C1C}">
                <a14:useLocalDpi xmlns:a14="http://schemas.microsoft.com/office/drawing/2010/main"/>
              </a:ext>
            </a:extLst>
          </a:blip>
          <a:srcRect/>
          <a:stretch>
            <a:fillRect/>
          </a:stretch>
        </p:blipFill>
        <p:spPr bwMode="auto">
          <a:xfrm>
            <a:off x="165100" y="153670"/>
            <a:ext cx="1145540" cy="852170"/>
          </a:xfrm>
          <a:prstGeom prst="rect">
            <a:avLst/>
          </a:prstGeom>
          <a:noFill/>
          <a:ln>
            <a:noFill/>
          </a:ln>
        </p:spPr>
      </p:pic>
      <p:sp>
        <p:nvSpPr>
          <p:cNvPr id="6" name="Content Placeholder 2">
            <a:extLst>
              <a:ext uri="{FF2B5EF4-FFF2-40B4-BE49-F238E27FC236}">
                <a16:creationId xmlns:a16="http://schemas.microsoft.com/office/drawing/2014/main" id="{7D69EFBD-0EED-C849-A6DC-84C1D0E4B794}"/>
              </a:ext>
            </a:extLst>
          </p:cNvPr>
          <p:cNvSpPr txBox="1">
            <a:spLocks/>
          </p:cNvSpPr>
          <p:nvPr/>
        </p:nvSpPr>
        <p:spPr>
          <a:xfrm>
            <a:off x="6419281" y="1379703"/>
            <a:ext cx="5506502" cy="2918299"/>
          </a:xfrm>
          <a:prstGeom prst="rect">
            <a:avLst/>
          </a:prstGeom>
        </p:spPr>
        <p:txBody>
          <a:bodyPr vert="horz" lIns="91440" tIns="45720" rIns="91440" bIns="45720" rtlCol="0">
            <a:noAutofit/>
          </a:bodyPr>
          <a:lst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a:lstStyle>
          <a:p>
            <a:pPr marL="0" indent="0">
              <a:buFont typeface="Arial" panose="020B0604020202020204" pitchFamily="34" charset="0"/>
              <a:buNone/>
            </a:pPr>
            <a:r>
              <a:rPr lang="en-US" sz="3200" dirty="0"/>
              <a:t>Unlike visual learners, they have an impeccable memory for conversations and enjoy debates and discussions. They have </a:t>
            </a:r>
            <a:r>
              <a:rPr lang="en-US" sz="3200" u="sng" dirty="0"/>
              <a:t>strong language skills and perform well on oral exams</a:t>
            </a:r>
            <a:r>
              <a:rPr lang="en-US" sz="3200" dirty="0"/>
              <a:t>. </a:t>
            </a:r>
          </a:p>
        </p:txBody>
      </p:sp>
    </p:spTree>
    <p:extLst>
      <p:ext uri="{BB962C8B-B14F-4D97-AF65-F5344CB8AC3E}">
        <p14:creationId xmlns:p14="http://schemas.microsoft.com/office/powerpoint/2010/main" val="9271077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3379" y="1157754"/>
            <a:ext cx="8385242" cy="494003"/>
          </a:xfrm>
        </p:spPr>
        <p:txBody>
          <a:bodyPr>
            <a:noAutofit/>
          </a:bodyPr>
          <a:lstStyle/>
          <a:p>
            <a:r>
              <a:rPr lang="en-US" b="1" dirty="0"/>
              <a:t>Aural (AUDITORY/MUSIC)</a:t>
            </a:r>
            <a:r>
              <a:rPr lang="en-US" dirty="0"/>
              <a:t> Breakdown</a:t>
            </a:r>
          </a:p>
        </p:txBody>
      </p:sp>
      <p:sp>
        <p:nvSpPr>
          <p:cNvPr id="3" name="Content Placeholder 2"/>
          <p:cNvSpPr>
            <a:spLocks noGrp="1"/>
          </p:cNvSpPr>
          <p:nvPr>
            <p:ph sz="quarter" idx="13"/>
          </p:nvPr>
        </p:nvSpPr>
        <p:spPr>
          <a:xfrm>
            <a:off x="1195854" y="2297674"/>
            <a:ext cx="10546080" cy="3237689"/>
          </a:xfrm>
        </p:spPr>
        <p:txBody>
          <a:bodyPr>
            <a:noAutofit/>
          </a:bodyPr>
          <a:lstStyle/>
          <a:p>
            <a:pPr marL="0" indent="0">
              <a:buNone/>
            </a:pPr>
            <a:r>
              <a:rPr lang="en-US" sz="3200" dirty="0"/>
              <a:t>As the name suggests, they also have musical talents and are able to discern individual notes, rhythms and tones. On the downside, they </a:t>
            </a:r>
            <a:r>
              <a:rPr lang="en-US" sz="3200" u="sng" dirty="0"/>
              <a:t>have difficulty interpreting facial expressions and gestures</a:t>
            </a:r>
            <a:r>
              <a:rPr lang="en-US" sz="3200" dirty="0"/>
              <a:t>, as well as complex graphs and charts.</a:t>
            </a:r>
          </a:p>
          <a:p>
            <a:pPr lvl="0"/>
            <a:endParaRPr lang="en-US" sz="2600" dirty="0"/>
          </a:p>
        </p:txBody>
      </p:sp>
      <p:pic>
        <p:nvPicPr>
          <p:cNvPr id="4" name="Picture 3"/>
          <p:cNvPicPr/>
          <p:nvPr/>
        </p:nvPicPr>
        <p:blipFill>
          <a:blip r:embed="rId3">
            <a:extLst>
              <a:ext uri="{28A0092B-C50C-407E-A947-70E740481C1C}">
                <a14:useLocalDpi xmlns:a14="http://schemas.microsoft.com/office/drawing/2010/main"/>
              </a:ext>
            </a:extLst>
          </a:blip>
          <a:srcRect/>
          <a:stretch>
            <a:fillRect/>
          </a:stretch>
        </p:blipFill>
        <p:spPr bwMode="auto">
          <a:xfrm>
            <a:off x="165100" y="153670"/>
            <a:ext cx="1145540" cy="852170"/>
          </a:xfrm>
          <a:prstGeom prst="rect">
            <a:avLst/>
          </a:prstGeom>
          <a:noFill/>
          <a:ln>
            <a:noFill/>
          </a:ln>
        </p:spPr>
      </p:pic>
    </p:spTree>
    <p:extLst>
      <p:ext uri="{BB962C8B-B14F-4D97-AF65-F5344CB8AC3E}">
        <p14:creationId xmlns:p14="http://schemas.microsoft.com/office/powerpoint/2010/main" val="22451185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E4B371-72D5-D945-88CF-5583BFE33BCC}"/>
              </a:ext>
            </a:extLst>
          </p:cNvPr>
          <p:cNvSpPr>
            <a:spLocks noGrp="1"/>
          </p:cNvSpPr>
          <p:nvPr>
            <p:ph type="title"/>
          </p:nvPr>
        </p:nvSpPr>
        <p:spPr>
          <a:xfrm>
            <a:off x="938488" y="741406"/>
            <a:ext cx="10364451" cy="929591"/>
          </a:xfrm>
        </p:spPr>
        <p:txBody>
          <a:bodyPr/>
          <a:lstStyle/>
          <a:p>
            <a:r>
              <a:rPr lang="en-US" dirty="0"/>
              <a:t>Planning for </a:t>
            </a:r>
            <a:r>
              <a:rPr lang="en-US" b="1" dirty="0"/>
              <a:t>Aural (AUDITORY/MUSIC)</a:t>
            </a:r>
            <a:r>
              <a:rPr lang="en-US" dirty="0"/>
              <a:t> people</a:t>
            </a:r>
          </a:p>
        </p:txBody>
      </p:sp>
      <p:sp>
        <p:nvSpPr>
          <p:cNvPr id="3" name="Content Placeholder 2">
            <a:extLst>
              <a:ext uri="{FF2B5EF4-FFF2-40B4-BE49-F238E27FC236}">
                <a16:creationId xmlns:a16="http://schemas.microsoft.com/office/drawing/2014/main" id="{6476379D-1725-E24C-A309-BDC518F0B874}"/>
              </a:ext>
            </a:extLst>
          </p:cNvPr>
          <p:cNvSpPr>
            <a:spLocks noGrp="1"/>
          </p:cNvSpPr>
          <p:nvPr>
            <p:ph sz="quarter" idx="13"/>
          </p:nvPr>
        </p:nvSpPr>
        <p:spPr>
          <a:xfrm>
            <a:off x="913774" y="2051222"/>
            <a:ext cx="10363826" cy="4399005"/>
          </a:xfrm>
        </p:spPr>
        <p:txBody>
          <a:bodyPr>
            <a:normAutofit/>
          </a:bodyPr>
          <a:lstStyle/>
          <a:p>
            <a:pPr marL="0" indent="0">
              <a:buNone/>
            </a:pPr>
            <a:r>
              <a:rPr lang="en-US" sz="3200" b="1" dirty="0"/>
              <a:t>Please give examples </a:t>
            </a:r>
          </a:p>
          <a:p>
            <a:pPr marL="0" indent="0">
              <a:buNone/>
            </a:pPr>
            <a:r>
              <a:rPr lang="en-US" sz="3200" b="1" dirty="0"/>
              <a:t>1- </a:t>
            </a:r>
          </a:p>
          <a:p>
            <a:pPr marL="0" indent="0">
              <a:buNone/>
            </a:pPr>
            <a:r>
              <a:rPr lang="en-US" sz="3200" b="1" dirty="0"/>
              <a:t>2- </a:t>
            </a:r>
          </a:p>
          <a:p>
            <a:pPr marL="0" indent="0">
              <a:buNone/>
            </a:pPr>
            <a:r>
              <a:rPr lang="en-US" sz="3200" b="1" dirty="0"/>
              <a:t>3- </a:t>
            </a:r>
          </a:p>
          <a:p>
            <a:pPr marL="0" indent="0">
              <a:buNone/>
            </a:pPr>
            <a:r>
              <a:rPr lang="en-US" sz="3200" b="1" dirty="0"/>
              <a:t>4- </a:t>
            </a:r>
          </a:p>
          <a:p>
            <a:pPr marL="0" indent="0">
              <a:buNone/>
            </a:pPr>
            <a:r>
              <a:rPr lang="en-US" sz="3200" b="1" dirty="0"/>
              <a:t>5- </a:t>
            </a:r>
          </a:p>
        </p:txBody>
      </p:sp>
    </p:spTree>
    <p:extLst>
      <p:ext uri="{BB962C8B-B14F-4D97-AF65-F5344CB8AC3E}">
        <p14:creationId xmlns:p14="http://schemas.microsoft.com/office/powerpoint/2010/main" val="2094695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81719" y="813718"/>
            <a:ext cx="7276290" cy="494003"/>
          </a:xfrm>
        </p:spPr>
        <p:txBody>
          <a:bodyPr>
            <a:noAutofit/>
          </a:bodyPr>
          <a:lstStyle/>
          <a:p>
            <a:r>
              <a:rPr lang="en-US" b="1" dirty="0"/>
              <a:t>Verbal (LINGUISTICS) </a:t>
            </a:r>
            <a:r>
              <a:rPr lang="en-US" dirty="0"/>
              <a:t>Breakdown</a:t>
            </a:r>
          </a:p>
        </p:txBody>
      </p:sp>
      <p:sp>
        <p:nvSpPr>
          <p:cNvPr id="3" name="Content Placeholder 2"/>
          <p:cNvSpPr>
            <a:spLocks noGrp="1"/>
          </p:cNvSpPr>
          <p:nvPr>
            <p:ph sz="quarter" idx="13"/>
          </p:nvPr>
        </p:nvSpPr>
        <p:spPr>
          <a:xfrm>
            <a:off x="1057095" y="1658242"/>
            <a:ext cx="10363826" cy="4684192"/>
          </a:xfrm>
        </p:spPr>
        <p:txBody>
          <a:bodyPr>
            <a:noAutofit/>
          </a:bodyPr>
          <a:lstStyle/>
          <a:p>
            <a:pPr marL="0" lvl="0" indent="0">
              <a:buNone/>
            </a:pPr>
            <a:r>
              <a:rPr lang="en-US" sz="3200" dirty="0"/>
              <a:t>The temporal and frontal lobes, especially two specialized areas called </a:t>
            </a:r>
            <a:r>
              <a:rPr lang="en-US" sz="3200" dirty="0" err="1"/>
              <a:t>Broca’s</a:t>
            </a:r>
            <a:r>
              <a:rPr lang="en-US" sz="3200" dirty="0"/>
              <a:t> and Wernicke’s areas (in the left hemisphere of these two lobes).</a:t>
            </a:r>
          </a:p>
          <a:p>
            <a:pPr marL="0" indent="0">
              <a:buNone/>
            </a:pPr>
            <a:endParaRPr lang="en-US" sz="1050" dirty="0"/>
          </a:p>
          <a:p>
            <a:pPr marL="0" indent="0">
              <a:buNone/>
            </a:pPr>
            <a:r>
              <a:rPr lang="en-US" sz="3200" dirty="0"/>
              <a:t>verbal learners are adept at </a:t>
            </a:r>
            <a:r>
              <a:rPr lang="en-US" sz="3200" u="sng" dirty="0"/>
              <a:t>processing information through the use of language</a:t>
            </a:r>
            <a:r>
              <a:rPr lang="en-US" sz="3200" dirty="0"/>
              <a:t>. They </a:t>
            </a:r>
            <a:r>
              <a:rPr lang="en-US" sz="3200" u="sng" dirty="0"/>
              <a:t>excel at reading, writing, listening and speaking</a:t>
            </a:r>
            <a:r>
              <a:rPr lang="en-US" sz="3200" dirty="0"/>
              <a:t>. </a:t>
            </a:r>
          </a:p>
        </p:txBody>
      </p:sp>
      <p:pic>
        <p:nvPicPr>
          <p:cNvPr id="4" name="Picture 3"/>
          <p:cNvPicPr/>
          <p:nvPr/>
        </p:nvPicPr>
        <p:blipFill>
          <a:blip r:embed="rId3">
            <a:extLst>
              <a:ext uri="{28A0092B-C50C-407E-A947-70E740481C1C}">
                <a14:useLocalDpi xmlns:a14="http://schemas.microsoft.com/office/drawing/2010/main"/>
              </a:ext>
            </a:extLst>
          </a:blip>
          <a:srcRect/>
          <a:stretch>
            <a:fillRect/>
          </a:stretch>
        </p:blipFill>
        <p:spPr bwMode="auto">
          <a:xfrm>
            <a:off x="10408920" y="229870"/>
            <a:ext cx="1526540" cy="1019810"/>
          </a:xfrm>
          <a:prstGeom prst="rect">
            <a:avLst/>
          </a:prstGeom>
          <a:noFill/>
          <a:ln>
            <a:noFill/>
          </a:ln>
        </p:spPr>
      </p:pic>
    </p:spTree>
    <p:extLst>
      <p:ext uri="{BB962C8B-B14F-4D97-AF65-F5344CB8AC3E}">
        <p14:creationId xmlns:p14="http://schemas.microsoft.com/office/powerpoint/2010/main" val="17249006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6621" y="1066638"/>
            <a:ext cx="7276290" cy="494003"/>
          </a:xfrm>
        </p:spPr>
        <p:txBody>
          <a:bodyPr>
            <a:noAutofit/>
          </a:bodyPr>
          <a:lstStyle/>
          <a:p>
            <a:r>
              <a:rPr lang="en-US" b="1" dirty="0"/>
              <a:t>Verbal (LINGUISTICS) </a:t>
            </a:r>
            <a:r>
              <a:rPr lang="en-US" dirty="0"/>
              <a:t>Breakdown</a:t>
            </a:r>
          </a:p>
        </p:txBody>
      </p:sp>
      <p:sp>
        <p:nvSpPr>
          <p:cNvPr id="3" name="Content Placeholder 2"/>
          <p:cNvSpPr>
            <a:spLocks noGrp="1"/>
          </p:cNvSpPr>
          <p:nvPr>
            <p:ph sz="quarter" idx="13"/>
          </p:nvPr>
        </p:nvSpPr>
        <p:spPr>
          <a:xfrm>
            <a:off x="843087" y="1988983"/>
            <a:ext cx="10363826" cy="4664737"/>
          </a:xfrm>
        </p:spPr>
        <p:txBody>
          <a:bodyPr>
            <a:noAutofit/>
          </a:bodyPr>
          <a:lstStyle/>
          <a:p>
            <a:pPr marL="0" indent="0">
              <a:buNone/>
            </a:pPr>
            <a:r>
              <a:rPr lang="en-US" sz="3200" dirty="0"/>
              <a:t>They have an excellent memory for things they have read and enjoy all types of word games, puns, rhymes and tongue twisters. </a:t>
            </a:r>
          </a:p>
          <a:p>
            <a:pPr marL="0" indent="0">
              <a:buNone/>
            </a:pPr>
            <a:endParaRPr lang="en-US" sz="1050" dirty="0"/>
          </a:p>
          <a:p>
            <a:pPr marL="0" indent="0">
              <a:buNone/>
            </a:pPr>
            <a:r>
              <a:rPr lang="en-US" sz="3200" dirty="0"/>
              <a:t>Many of them also </a:t>
            </a:r>
            <a:r>
              <a:rPr lang="en-US" sz="3200" u="sng" dirty="0"/>
              <a:t>enjoy learning different languages</a:t>
            </a:r>
            <a:r>
              <a:rPr lang="en-US" sz="3200" dirty="0"/>
              <a:t>. These learners particularly </a:t>
            </a:r>
            <a:r>
              <a:rPr lang="en-US" sz="3200" u="sng" dirty="0"/>
              <a:t>enjoy their writing, drama and speech cl</a:t>
            </a:r>
            <a:r>
              <a:rPr lang="en-US" sz="3200" dirty="0"/>
              <a:t>asses.</a:t>
            </a:r>
          </a:p>
        </p:txBody>
      </p:sp>
      <p:pic>
        <p:nvPicPr>
          <p:cNvPr id="4" name="Picture 3"/>
          <p:cNvPicPr/>
          <p:nvPr/>
        </p:nvPicPr>
        <p:blipFill>
          <a:blip r:embed="rId3">
            <a:extLst>
              <a:ext uri="{28A0092B-C50C-407E-A947-70E740481C1C}">
                <a14:useLocalDpi xmlns:a14="http://schemas.microsoft.com/office/drawing/2010/main"/>
              </a:ext>
            </a:extLst>
          </a:blip>
          <a:srcRect/>
          <a:stretch>
            <a:fillRect/>
          </a:stretch>
        </p:blipFill>
        <p:spPr bwMode="auto">
          <a:xfrm>
            <a:off x="10408920" y="229870"/>
            <a:ext cx="1526540" cy="1019810"/>
          </a:xfrm>
          <a:prstGeom prst="rect">
            <a:avLst/>
          </a:prstGeom>
          <a:noFill/>
          <a:ln>
            <a:noFill/>
          </a:ln>
        </p:spPr>
      </p:pic>
    </p:spTree>
    <p:extLst>
      <p:ext uri="{BB962C8B-B14F-4D97-AF65-F5344CB8AC3E}">
        <p14:creationId xmlns:p14="http://schemas.microsoft.com/office/powerpoint/2010/main" val="16458495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E4B371-72D5-D945-88CF-5583BFE33BCC}"/>
              </a:ext>
            </a:extLst>
          </p:cNvPr>
          <p:cNvSpPr>
            <a:spLocks noGrp="1"/>
          </p:cNvSpPr>
          <p:nvPr>
            <p:ph type="title"/>
          </p:nvPr>
        </p:nvSpPr>
        <p:spPr>
          <a:xfrm>
            <a:off x="938488" y="741406"/>
            <a:ext cx="10364451" cy="929591"/>
          </a:xfrm>
        </p:spPr>
        <p:txBody>
          <a:bodyPr/>
          <a:lstStyle/>
          <a:p>
            <a:r>
              <a:rPr lang="en-US" dirty="0"/>
              <a:t>Planning for </a:t>
            </a:r>
            <a:r>
              <a:rPr lang="en-US" b="1" dirty="0"/>
              <a:t>Verbal (LINGUISTICS) </a:t>
            </a:r>
            <a:r>
              <a:rPr lang="en-US" dirty="0"/>
              <a:t>people</a:t>
            </a:r>
          </a:p>
        </p:txBody>
      </p:sp>
      <p:sp>
        <p:nvSpPr>
          <p:cNvPr id="3" name="Content Placeholder 2">
            <a:extLst>
              <a:ext uri="{FF2B5EF4-FFF2-40B4-BE49-F238E27FC236}">
                <a16:creationId xmlns:a16="http://schemas.microsoft.com/office/drawing/2014/main" id="{6476379D-1725-E24C-A309-BDC518F0B874}"/>
              </a:ext>
            </a:extLst>
          </p:cNvPr>
          <p:cNvSpPr>
            <a:spLocks noGrp="1"/>
          </p:cNvSpPr>
          <p:nvPr>
            <p:ph sz="quarter" idx="13"/>
          </p:nvPr>
        </p:nvSpPr>
        <p:spPr>
          <a:xfrm>
            <a:off x="913774" y="2051222"/>
            <a:ext cx="10363826" cy="4399005"/>
          </a:xfrm>
        </p:spPr>
        <p:txBody>
          <a:bodyPr>
            <a:normAutofit/>
          </a:bodyPr>
          <a:lstStyle/>
          <a:p>
            <a:pPr marL="0" indent="0">
              <a:buNone/>
            </a:pPr>
            <a:r>
              <a:rPr lang="en-US" sz="3200" b="1" dirty="0"/>
              <a:t>Please give examples </a:t>
            </a:r>
          </a:p>
          <a:p>
            <a:pPr marL="0" indent="0">
              <a:buNone/>
            </a:pPr>
            <a:r>
              <a:rPr lang="en-US" sz="3200" b="1" dirty="0"/>
              <a:t>1- </a:t>
            </a:r>
          </a:p>
          <a:p>
            <a:pPr marL="0" indent="0">
              <a:buNone/>
            </a:pPr>
            <a:r>
              <a:rPr lang="en-US" sz="3200" b="1" dirty="0"/>
              <a:t>2- </a:t>
            </a:r>
          </a:p>
          <a:p>
            <a:pPr marL="0" indent="0">
              <a:buNone/>
            </a:pPr>
            <a:r>
              <a:rPr lang="en-US" sz="3200" b="1" dirty="0"/>
              <a:t>3- </a:t>
            </a:r>
          </a:p>
          <a:p>
            <a:pPr marL="0" indent="0">
              <a:buNone/>
            </a:pPr>
            <a:r>
              <a:rPr lang="en-US" sz="3200" b="1" dirty="0"/>
              <a:t>4- </a:t>
            </a:r>
          </a:p>
          <a:p>
            <a:pPr marL="0" indent="0">
              <a:buNone/>
            </a:pPr>
            <a:r>
              <a:rPr lang="en-US" sz="3200" b="1" dirty="0"/>
              <a:t>5- </a:t>
            </a:r>
          </a:p>
        </p:txBody>
      </p:sp>
    </p:spTree>
    <p:extLst>
      <p:ext uri="{BB962C8B-B14F-4D97-AF65-F5344CB8AC3E}">
        <p14:creationId xmlns:p14="http://schemas.microsoft.com/office/powerpoint/2010/main" val="15778846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930934" y="337458"/>
            <a:ext cx="5110843" cy="838198"/>
          </a:xfrm>
        </p:spPr>
        <p:txBody>
          <a:bodyPr/>
          <a:lstStyle/>
          <a:p>
            <a:r>
              <a:rPr lang="en-US" dirty="0">
                <a:solidFill>
                  <a:srgbClr val="C00000"/>
                </a:solidFill>
              </a:rPr>
              <a:t>How to teach </a:t>
            </a:r>
          </a:p>
        </p:txBody>
      </p:sp>
      <p:sp>
        <p:nvSpPr>
          <p:cNvPr id="3" name="Subtitle 2"/>
          <p:cNvSpPr>
            <a:spLocks noGrp="1"/>
          </p:cNvSpPr>
          <p:nvPr>
            <p:ph type="subTitle" idx="1"/>
          </p:nvPr>
        </p:nvSpPr>
        <p:spPr>
          <a:xfrm rot="19919919">
            <a:off x="-926179" y="936688"/>
            <a:ext cx="8978144" cy="3734231"/>
          </a:xfrm>
        </p:spPr>
        <p:txBody>
          <a:bodyPr>
            <a:noAutofit/>
          </a:bodyPr>
          <a:lstStyle/>
          <a:p>
            <a:r>
              <a:rPr lang="en-US" sz="4400" dirty="0">
                <a:solidFill>
                  <a:schemeClr val="accent3">
                    <a:lumMod val="50000"/>
                  </a:schemeClr>
                </a:solidFill>
              </a:rPr>
              <a:t>different Styles of</a:t>
            </a:r>
          </a:p>
          <a:p>
            <a:r>
              <a:rPr lang="en-US" sz="4400" dirty="0">
                <a:solidFill>
                  <a:srgbClr val="C00000"/>
                </a:solidFill>
              </a:rPr>
              <a:t>Learning (Input) </a:t>
            </a:r>
          </a:p>
          <a:p>
            <a:r>
              <a:rPr lang="en-US" sz="4400" dirty="0">
                <a:solidFill>
                  <a:schemeClr val="accent1">
                    <a:lumMod val="75000"/>
                  </a:schemeClr>
                </a:solidFill>
              </a:rPr>
              <a:t>&amp; Thinking (Storage)</a:t>
            </a:r>
            <a:endParaRPr lang="en-US" sz="4400" dirty="0">
              <a:solidFill>
                <a:schemeClr val="tx1"/>
              </a:solidFill>
            </a:endParaRPr>
          </a:p>
        </p:txBody>
      </p:sp>
      <p:sp>
        <p:nvSpPr>
          <p:cNvPr id="4" name="Rectangle 2"/>
          <p:cNvSpPr>
            <a:spLocks noChangeArrowheads="1"/>
          </p:cNvSpPr>
          <p:nvPr/>
        </p:nvSpPr>
        <p:spPr bwMode="auto">
          <a:xfrm>
            <a:off x="5118027" y="3104082"/>
            <a:ext cx="15891402" cy="586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1025" name="Picture 1">
            <a:hlinkClick r:id="rId2"/>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185151" y="1146325"/>
            <a:ext cx="2958174" cy="2804350"/>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txBox="1">
            <a:spLocks/>
          </p:cNvSpPr>
          <p:nvPr/>
        </p:nvSpPr>
        <p:spPr>
          <a:xfrm>
            <a:off x="271054" y="5671458"/>
            <a:ext cx="6495506" cy="8381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4800" kern="1200" cap="all" baseline="0">
                <a:solidFill>
                  <a:schemeClr val="tx1"/>
                </a:solidFill>
                <a:effectLst/>
                <a:latin typeface="+mj-lt"/>
                <a:ea typeface="+mj-ea"/>
                <a:cs typeface="+mj-cs"/>
              </a:defRPr>
            </a:lvl1pPr>
          </a:lstStyle>
          <a:p>
            <a:r>
              <a:rPr lang="en-US" dirty="0">
                <a:solidFill>
                  <a:schemeClr val="accent1">
                    <a:lumMod val="75000"/>
                  </a:schemeClr>
                </a:solidFill>
              </a:rPr>
              <a:t>How to UNDERSTAND </a:t>
            </a:r>
          </a:p>
        </p:txBody>
      </p:sp>
      <p:cxnSp>
        <p:nvCxnSpPr>
          <p:cNvPr id="9" name="Straight Arrow Connector 8">
            <a:extLst>
              <a:ext uri="{FF2B5EF4-FFF2-40B4-BE49-F238E27FC236}">
                <a16:creationId xmlns:a16="http://schemas.microsoft.com/office/drawing/2014/main" id="{F8CA79D6-16FB-3443-8849-00ADD7530E8E}"/>
              </a:ext>
            </a:extLst>
          </p:cNvPr>
          <p:cNvCxnSpPr>
            <a:cxnSpLocks/>
          </p:cNvCxnSpPr>
          <p:nvPr/>
        </p:nvCxnSpPr>
        <p:spPr>
          <a:xfrm flipV="1">
            <a:off x="5444882" y="894523"/>
            <a:ext cx="1751048" cy="461197"/>
          </a:xfrm>
          <a:prstGeom prst="straightConnector1">
            <a:avLst/>
          </a:prstGeom>
          <a:ln w="317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72A87848-8377-4045-93BB-F530242D7A6D}"/>
              </a:ext>
            </a:extLst>
          </p:cNvPr>
          <p:cNvCxnSpPr>
            <a:cxnSpLocks/>
          </p:cNvCxnSpPr>
          <p:nvPr/>
        </p:nvCxnSpPr>
        <p:spPr>
          <a:xfrm>
            <a:off x="2489876" y="4477400"/>
            <a:ext cx="1" cy="1192695"/>
          </a:xfrm>
          <a:prstGeom prst="straightConnector1">
            <a:avLst/>
          </a:prstGeom>
          <a:ln w="3175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891ADC23-2442-8144-86BC-B45CA96B5283}"/>
              </a:ext>
            </a:extLst>
          </p:cNvPr>
          <p:cNvPicPr>
            <a:picLocks noChangeAspect="1"/>
          </p:cNvPicPr>
          <p:nvPr/>
        </p:nvPicPr>
        <p:blipFill>
          <a:blip r:embed="rId4"/>
          <a:stretch>
            <a:fillRect/>
          </a:stretch>
        </p:blipFill>
        <p:spPr>
          <a:xfrm>
            <a:off x="8185151" y="4115627"/>
            <a:ext cx="2958174" cy="2364685"/>
          </a:xfrm>
          <a:prstGeom prst="rect">
            <a:avLst/>
          </a:prstGeom>
        </p:spPr>
      </p:pic>
      <p:cxnSp>
        <p:nvCxnSpPr>
          <p:cNvPr id="17" name="Straight Arrow Connector 16">
            <a:extLst>
              <a:ext uri="{FF2B5EF4-FFF2-40B4-BE49-F238E27FC236}">
                <a16:creationId xmlns:a16="http://schemas.microsoft.com/office/drawing/2014/main" id="{DF3C13B7-C330-5542-A1F7-065538879FBB}"/>
              </a:ext>
            </a:extLst>
          </p:cNvPr>
          <p:cNvCxnSpPr>
            <a:cxnSpLocks/>
          </p:cNvCxnSpPr>
          <p:nvPr/>
        </p:nvCxnSpPr>
        <p:spPr>
          <a:xfrm>
            <a:off x="7698658" y="1146325"/>
            <a:ext cx="615615" cy="662499"/>
          </a:xfrm>
          <a:prstGeom prst="straightConnector1">
            <a:avLst/>
          </a:prstGeom>
          <a:ln w="317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EED200EF-7E36-7D49-8C16-0510B1BA41DE}"/>
              </a:ext>
            </a:extLst>
          </p:cNvPr>
          <p:cNvCxnSpPr>
            <a:cxnSpLocks/>
          </p:cNvCxnSpPr>
          <p:nvPr/>
        </p:nvCxnSpPr>
        <p:spPr>
          <a:xfrm flipV="1">
            <a:off x="6679096" y="5232065"/>
            <a:ext cx="1431234" cy="731413"/>
          </a:xfrm>
          <a:prstGeom prst="straightConnector1">
            <a:avLst/>
          </a:prstGeom>
          <a:ln w="3175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4B5CAB4A-8CCE-E94E-B3A3-69FA8D1242EB}"/>
              </a:ext>
            </a:extLst>
          </p:cNvPr>
          <p:cNvSpPr txBox="1"/>
          <p:nvPr/>
        </p:nvSpPr>
        <p:spPr>
          <a:xfrm rot="19861959">
            <a:off x="3283158" y="4038501"/>
            <a:ext cx="2698954" cy="646331"/>
          </a:xfrm>
          <a:prstGeom prst="rect">
            <a:avLst/>
          </a:prstGeom>
          <a:solidFill>
            <a:schemeClr val="accent4">
              <a:lumMod val="20000"/>
              <a:lumOff val="80000"/>
            </a:schemeClr>
          </a:solidFill>
          <a:ln w="6350">
            <a:solidFill>
              <a:schemeClr val="accent4">
                <a:lumMod val="75000"/>
              </a:schemeClr>
            </a:solidFill>
          </a:ln>
        </p:spPr>
        <p:txBody>
          <a:bodyPr wrap="square" rtlCol="0">
            <a:spAutoFit/>
          </a:bodyPr>
          <a:lstStyle/>
          <a:p>
            <a:pPr algn="ctr"/>
            <a:r>
              <a:rPr lang="en-US" dirty="0"/>
              <a:t>Holy Spirit &amp; Culture  Where do they fit in?</a:t>
            </a:r>
          </a:p>
        </p:txBody>
      </p:sp>
      <p:cxnSp>
        <p:nvCxnSpPr>
          <p:cNvPr id="13" name="Straight Arrow Connector 12">
            <a:extLst>
              <a:ext uri="{FF2B5EF4-FFF2-40B4-BE49-F238E27FC236}">
                <a16:creationId xmlns:a16="http://schemas.microsoft.com/office/drawing/2014/main" id="{3A654D7A-AA61-A040-8388-649699AE404B}"/>
              </a:ext>
            </a:extLst>
          </p:cNvPr>
          <p:cNvCxnSpPr>
            <a:cxnSpLocks/>
          </p:cNvCxnSpPr>
          <p:nvPr/>
        </p:nvCxnSpPr>
        <p:spPr>
          <a:xfrm flipV="1">
            <a:off x="5853016" y="3202570"/>
            <a:ext cx="479024" cy="342000"/>
          </a:xfrm>
          <a:prstGeom prst="straightConnector1">
            <a:avLst/>
          </a:prstGeom>
          <a:ln w="31750">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8C2F7E91-7FFF-104A-A57D-43141577C6E8}"/>
              </a:ext>
            </a:extLst>
          </p:cNvPr>
          <p:cNvCxnSpPr>
            <a:cxnSpLocks/>
          </p:cNvCxnSpPr>
          <p:nvPr/>
        </p:nvCxnSpPr>
        <p:spPr>
          <a:xfrm>
            <a:off x="6017580" y="3810539"/>
            <a:ext cx="401445" cy="215037"/>
          </a:xfrm>
          <a:prstGeom prst="straightConnector1">
            <a:avLst/>
          </a:prstGeom>
          <a:ln w="31750">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079079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9540" y="1008272"/>
            <a:ext cx="8560340" cy="494003"/>
          </a:xfrm>
        </p:spPr>
        <p:txBody>
          <a:bodyPr>
            <a:noAutofit/>
          </a:bodyPr>
          <a:lstStyle/>
          <a:p>
            <a:r>
              <a:rPr lang="en-US" b="1" dirty="0"/>
              <a:t>Physical (KINESTHETIC)</a:t>
            </a:r>
            <a:r>
              <a:rPr lang="en-US" dirty="0"/>
              <a:t> Breakdown</a:t>
            </a:r>
          </a:p>
        </p:txBody>
      </p:sp>
      <p:sp>
        <p:nvSpPr>
          <p:cNvPr id="3" name="Content Placeholder 2"/>
          <p:cNvSpPr>
            <a:spLocks noGrp="1"/>
          </p:cNvSpPr>
          <p:nvPr>
            <p:ph sz="quarter" idx="13"/>
          </p:nvPr>
        </p:nvSpPr>
        <p:spPr>
          <a:xfrm>
            <a:off x="480871" y="1911615"/>
            <a:ext cx="11189208" cy="4742104"/>
          </a:xfrm>
        </p:spPr>
        <p:txBody>
          <a:bodyPr>
            <a:noAutofit/>
          </a:bodyPr>
          <a:lstStyle/>
          <a:p>
            <a:pPr marL="0" lvl="0" indent="0">
              <a:buNone/>
            </a:pPr>
            <a:r>
              <a:rPr lang="en-US" sz="3200" dirty="0"/>
              <a:t>The cerebellum and the motor cortex (at the back of the frontal lobe) handle much of our physical movement.</a:t>
            </a:r>
          </a:p>
          <a:p>
            <a:pPr marL="0" lvl="0" indent="0">
              <a:buNone/>
            </a:pPr>
            <a:endParaRPr lang="en-US" sz="1200" dirty="0"/>
          </a:p>
          <a:p>
            <a:pPr marL="0" indent="0">
              <a:buNone/>
            </a:pPr>
            <a:r>
              <a:rPr lang="en-US" sz="3200" dirty="0"/>
              <a:t>are </a:t>
            </a:r>
            <a:r>
              <a:rPr lang="en-US" sz="3200" u="sng" dirty="0"/>
              <a:t>always moving and doing something </a:t>
            </a:r>
            <a:r>
              <a:rPr lang="en-US" sz="3200" dirty="0"/>
              <a:t>with their hands. They </a:t>
            </a:r>
            <a:r>
              <a:rPr lang="en-US" sz="3200" u="sng" dirty="0"/>
              <a:t>learn best when their bodies are involved in the learning process</a:t>
            </a:r>
            <a:r>
              <a:rPr lang="en-US" sz="3200" dirty="0"/>
              <a:t>. This can mean anything from creating artwork with their hands to being able to manipulate what is being learned. </a:t>
            </a:r>
          </a:p>
        </p:txBody>
      </p:sp>
      <p:pic>
        <p:nvPicPr>
          <p:cNvPr id="4" name="Picture 3"/>
          <p:cNvPicPr/>
          <p:nvPr/>
        </p:nvPicPr>
        <p:blipFill>
          <a:blip r:embed="rId3">
            <a:extLst>
              <a:ext uri="{28A0092B-C50C-407E-A947-70E740481C1C}">
                <a14:useLocalDpi xmlns:a14="http://schemas.microsoft.com/office/drawing/2010/main"/>
              </a:ext>
            </a:extLst>
          </a:blip>
          <a:srcRect/>
          <a:stretch>
            <a:fillRect/>
          </a:stretch>
        </p:blipFill>
        <p:spPr bwMode="auto">
          <a:xfrm>
            <a:off x="0" y="0"/>
            <a:ext cx="1648460" cy="1004570"/>
          </a:xfrm>
          <a:prstGeom prst="rect">
            <a:avLst/>
          </a:prstGeom>
          <a:noFill/>
          <a:ln>
            <a:noFill/>
          </a:ln>
        </p:spPr>
      </p:pic>
    </p:spTree>
    <p:extLst>
      <p:ext uri="{BB962C8B-B14F-4D97-AF65-F5344CB8AC3E}">
        <p14:creationId xmlns:p14="http://schemas.microsoft.com/office/powerpoint/2010/main" val="3781678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37362" y="405157"/>
            <a:ext cx="8560340" cy="494003"/>
          </a:xfrm>
        </p:spPr>
        <p:txBody>
          <a:bodyPr>
            <a:noAutofit/>
          </a:bodyPr>
          <a:lstStyle/>
          <a:p>
            <a:r>
              <a:rPr lang="en-US" b="1" dirty="0"/>
              <a:t>Physical (KINESTHETIC)</a:t>
            </a:r>
            <a:r>
              <a:rPr lang="en-US" dirty="0"/>
              <a:t> Breakdown</a:t>
            </a:r>
          </a:p>
        </p:txBody>
      </p:sp>
      <p:sp>
        <p:nvSpPr>
          <p:cNvPr id="3" name="Content Placeholder 2"/>
          <p:cNvSpPr>
            <a:spLocks noGrp="1"/>
          </p:cNvSpPr>
          <p:nvPr>
            <p:ph sz="quarter" idx="13"/>
          </p:nvPr>
        </p:nvSpPr>
        <p:spPr>
          <a:xfrm>
            <a:off x="441960" y="1539240"/>
            <a:ext cx="11189208" cy="5318760"/>
          </a:xfrm>
        </p:spPr>
        <p:txBody>
          <a:bodyPr>
            <a:noAutofit/>
          </a:bodyPr>
          <a:lstStyle/>
          <a:p>
            <a:pPr marL="0" indent="0">
              <a:buNone/>
            </a:pPr>
            <a:r>
              <a:rPr lang="en-US" sz="3200" dirty="0"/>
              <a:t>These types of learners' benefit from larges spaces that enable to them to draw and write. They can also find walking back and forth while reading conducive to their learning. </a:t>
            </a:r>
          </a:p>
          <a:p>
            <a:pPr marL="0" indent="0">
              <a:buNone/>
            </a:pPr>
            <a:endParaRPr lang="en-US" sz="1050" dirty="0"/>
          </a:p>
          <a:p>
            <a:pPr marL="0" indent="0">
              <a:buNone/>
            </a:pPr>
            <a:r>
              <a:rPr lang="en-US" sz="3200" dirty="0"/>
              <a:t>It comes to no surprise that </a:t>
            </a:r>
            <a:r>
              <a:rPr lang="en-US" sz="3200" u="sng" dirty="0"/>
              <a:t>physical learners are many times athletically gifted and tend to live in the present</a:t>
            </a:r>
            <a:r>
              <a:rPr lang="en-US" sz="3200" dirty="0"/>
              <a:t> moment rather than in the future or the past.</a:t>
            </a:r>
          </a:p>
          <a:p>
            <a:pPr lvl="0"/>
            <a:endParaRPr lang="en-US" sz="2400" dirty="0"/>
          </a:p>
        </p:txBody>
      </p:sp>
      <p:pic>
        <p:nvPicPr>
          <p:cNvPr id="4" name="Picture 3"/>
          <p:cNvPicPr/>
          <p:nvPr/>
        </p:nvPicPr>
        <p:blipFill>
          <a:blip r:embed="rId3">
            <a:extLst>
              <a:ext uri="{28A0092B-C50C-407E-A947-70E740481C1C}">
                <a14:useLocalDpi xmlns:a14="http://schemas.microsoft.com/office/drawing/2010/main"/>
              </a:ext>
            </a:extLst>
          </a:blip>
          <a:srcRect/>
          <a:stretch>
            <a:fillRect/>
          </a:stretch>
        </p:blipFill>
        <p:spPr bwMode="auto">
          <a:xfrm>
            <a:off x="0" y="0"/>
            <a:ext cx="1648460" cy="1004570"/>
          </a:xfrm>
          <a:prstGeom prst="rect">
            <a:avLst/>
          </a:prstGeom>
          <a:noFill/>
          <a:ln>
            <a:noFill/>
          </a:ln>
        </p:spPr>
      </p:pic>
    </p:spTree>
    <p:extLst>
      <p:ext uri="{BB962C8B-B14F-4D97-AF65-F5344CB8AC3E}">
        <p14:creationId xmlns:p14="http://schemas.microsoft.com/office/powerpoint/2010/main" val="29445094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E4B371-72D5-D945-88CF-5583BFE33BCC}"/>
              </a:ext>
            </a:extLst>
          </p:cNvPr>
          <p:cNvSpPr>
            <a:spLocks noGrp="1"/>
          </p:cNvSpPr>
          <p:nvPr>
            <p:ph type="title"/>
          </p:nvPr>
        </p:nvSpPr>
        <p:spPr>
          <a:xfrm>
            <a:off x="938488" y="741406"/>
            <a:ext cx="10364451" cy="929591"/>
          </a:xfrm>
        </p:spPr>
        <p:txBody>
          <a:bodyPr/>
          <a:lstStyle/>
          <a:p>
            <a:r>
              <a:rPr lang="en-US" dirty="0"/>
              <a:t>Planning for </a:t>
            </a:r>
            <a:r>
              <a:rPr lang="en-US" b="1" dirty="0"/>
              <a:t>Physical (KINESTHETIC) </a:t>
            </a:r>
            <a:r>
              <a:rPr lang="en-US" dirty="0"/>
              <a:t>people</a:t>
            </a:r>
          </a:p>
        </p:txBody>
      </p:sp>
      <p:sp>
        <p:nvSpPr>
          <p:cNvPr id="3" name="Content Placeholder 2">
            <a:extLst>
              <a:ext uri="{FF2B5EF4-FFF2-40B4-BE49-F238E27FC236}">
                <a16:creationId xmlns:a16="http://schemas.microsoft.com/office/drawing/2014/main" id="{6476379D-1725-E24C-A309-BDC518F0B874}"/>
              </a:ext>
            </a:extLst>
          </p:cNvPr>
          <p:cNvSpPr>
            <a:spLocks noGrp="1"/>
          </p:cNvSpPr>
          <p:nvPr>
            <p:ph sz="quarter" idx="13"/>
          </p:nvPr>
        </p:nvSpPr>
        <p:spPr>
          <a:xfrm>
            <a:off x="913774" y="2051222"/>
            <a:ext cx="10363826" cy="4399005"/>
          </a:xfrm>
        </p:spPr>
        <p:txBody>
          <a:bodyPr>
            <a:normAutofit/>
          </a:bodyPr>
          <a:lstStyle/>
          <a:p>
            <a:pPr marL="0" indent="0">
              <a:buNone/>
            </a:pPr>
            <a:r>
              <a:rPr lang="en-US" sz="3200" b="1" dirty="0"/>
              <a:t>Please give examples </a:t>
            </a:r>
          </a:p>
          <a:p>
            <a:pPr marL="0" indent="0">
              <a:buNone/>
            </a:pPr>
            <a:r>
              <a:rPr lang="en-US" sz="3200" b="1" dirty="0"/>
              <a:t>1- </a:t>
            </a:r>
          </a:p>
          <a:p>
            <a:pPr marL="0" indent="0">
              <a:buNone/>
            </a:pPr>
            <a:r>
              <a:rPr lang="en-US" sz="3200" b="1" dirty="0"/>
              <a:t>2- </a:t>
            </a:r>
          </a:p>
          <a:p>
            <a:pPr marL="0" indent="0">
              <a:buNone/>
            </a:pPr>
            <a:r>
              <a:rPr lang="en-US" sz="3200" b="1" dirty="0"/>
              <a:t>3- </a:t>
            </a:r>
          </a:p>
          <a:p>
            <a:pPr marL="0" indent="0">
              <a:buNone/>
            </a:pPr>
            <a:r>
              <a:rPr lang="en-US" sz="3200" b="1" dirty="0"/>
              <a:t>4- </a:t>
            </a:r>
          </a:p>
          <a:p>
            <a:pPr marL="0" indent="0">
              <a:buNone/>
            </a:pPr>
            <a:r>
              <a:rPr lang="en-US" sz="3200" b="1" dirty="0"/>
              <a:t>5- </a:t>
            </a:r>
          </a:p>
        </p:txBody>
      </p:sp>
    </p:spTree>
    <p:extLst>
      <p:ext uri="{BB962C8B-B14F-4D97-AF65-F5344CB8AC3E}">
        <p14:creationId xmlns:p14="http://schemas.microsoft.com/office/powerpoint/2010/main" val="11861355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70825" y="638621"/>
            <a:ext cx="8657617" cy="494003"/>
          </a:xfrm>
        </p:spPr>
        <p:txBody>
          <a:bodyPr>
            <a:noAutofit/>
          </a:bodyPr>
          <a:lstStyle/>
          <a:p>
            <a:r>
              <a:rPr lang="en-US" b="1" dirty="0"/>
              <a:t>Logical (MATHEMATICAL)</a:t>
            </a:r>
            <a:r>
              <a:rPr lang="en-US" dirty="0"/>
              <a:t> Breakdown </a:t>
            </a:r>
          </a:p>
        </p:txBody>
      </p:sp>
      <p:sp>
        <p:nvSpPr>
          <p:cNvPr id="3" name="Content Placeholder 2"/>
          <p:cNvSpPr>
            <a:spLocks noGrp="1"/>
          </p:cNvSpPr>
          <p:nvPr>
            <p:ph sz="quarter" idx="13"/>
          </p:nvPr>
        </p:nvSpPr>
        <p:spPr>
          <a:xfrm>
            <a:off x="685800" y="2023352"/>
            <a:ext cx="11079480" cy="4474725"/>
          </a:xfrm>
        </p:spPr>
        <p:txBody>
          <a:bodyPr>
            <a:normAutofit/>
          </a:bodyPr>
          <a:lstStyle/>
          <a:p>
            <a:pPr marL="0" indent="0">
              <a:buNone/>
            </a:pPr>
            <a:r>
              <a:rPr lang="en-US" sz="3200" dirty="0"/>
              <a:t>The parietal lobes, especially the left side, drive our logical thinking.</a:t>
            </a:r>
          </a:p>
          <a:p>
            <a:pPr marL="0" indent="0">
              <a:buNone/>
            </a:pPr>
            <a:endParaRPr lang="en-US" sz="1050" dirty="0"/>
          </a:p>
          <a:p>
            <a:pPr marL="0" indent="0">
              <a:buNone/>
            </a:pPr>
            <a:r>
              <a:rPr lang="en-US" sz="3200" dirty="0"/>
              <a:t>This type of learner is </a:t>
            </a:r>
            <a:r>
              <a:rPr lang="en-US" sz="3200" u="sng" dirty="0"/>
              <a:t>skilled at mathematical and logical reasoning.</a:t>
            </a:r>
            <a:r>
              <a:rPr lang="en-US" sz="3200" dirty="0"/>
              <a:t> They are able to solve problems involving numbers and can </a:t>
            </a:r>
            <a:r>
              <a:rPr lang="en-US" sz="3200" u="sng" dirty="0"/>
              <a:t>easily decipher abstract visual information</a:t>
            </a:r>
            <a:r>
              <a:rPr lang="en-US" sz="3200" dirty="0"/>
              <a:t>. </a:t>
            </a:r>
          </a:p>
        </p:txBody>
      </p:sp>
      <p:pic>
        <p:nvPicPr>
          <p:cNvPr id="4" name="Picture 3"/>
          <p:cNvPicPr>
            <a:picLocks noChangeAspect="1"/>
          </p:cNvPicPr>
          <p:nvPr/>
        </p:nvPicPr>
        <p:blipFill>
          <a:blip r:embed="rId3"/>
          <a:stretch>
            <a:fillRect/>
          </a:stretch>
        </p:blipFill>
        <p:spPr>
          <a:xfrm>
            <a:off x="143407" y="182880"/>
            <a:ext cx="1919303" cy="1280160"/>
          </a:xfrm>
          <a:prstGeom prst="rect">
            <a:avLst/>
          </a:prstGeom>
        </p:spPr>
      </p:pic>
    </p:spTree>
    <p:extLst>
      <p:ext uri="{BB962C8B-B14F-4D97-AF65-F5344CB8AC3E}">
        <p14:creationId xmlns:p14="http://schemas.microsoft.com/office/powerpoint/2010/main" val="20966221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70825" y="638621"/>
            <a:ext cx="8657617" cy="494003"/>
          </a:xfrm>
        </p:spPr>
        <p:txBody>
          <a:bodyPr>
            <a:noAutofit/>
          </a:bodyPr>
          <a:lstStyle/>
          <a:p>
            <a:r>
              <a:rPr lang="en-US" b="1" dirty="0"/>
              <a:t>Logical (MATHEMATICAL)</a:t>
            </a:r>
            <a:r>
              <a:rPr lang="en-US" dirty="0"/>
              <a:t> Breakdown </a:t>
            </a:r>
          </a:p>
        </p:txBody>
      </p:sp>
      <p:sp>
        <p:nvSpPr>
          <p:cNvPr id="3" name="Content Placeholder 2"/>
          <p:cNvSpPr>
            <a:spLocks noGrp="1"/>
          </p:cNvSpPr>
          <p:nvPr>
            <p:ph sz="quarter" idx="13"/>
          </p:nvPr>
        </p:nvSpPr>
        <p:spPr>
          <a:xfrm>
            <a:off x="705255" y="2005195"/>
            <a:ext cx="11079480" cy="4103775"/>
          </a:xfrm>
        </p:spPr>
        <p:txBody>
          <a:bodyPr>
            <a:normAutofit lnSpcReduction="10000"/>
          </a:bodyPr>
          <a:lstStyle/>
          <a:p>
            <a:pPr marL="0" indent="0">
              <a:buNone/>
            </a:pPr>
            <a:r>
              <a:rPr lang="en-US" sz="3200" dirty="0"/>
              <a:t>They are also adept at analyzing cause and effect relationships and </a:t>
            </a:r>
            <a:r>
              <a:rPr lang="en-US" sz="3200" u="sng" dirty="0"/>
              <a:t>tend to think linearly</a:t>
            </a:r>
            <a:r>
              <a:rPr lang="en-US" sz="3200" dirty="0"/>
              <a:t>. They like to classify and group information, as well as create ordered lists, agendas and itineraries. They are able to perform relatively complex calculations in their heads and enjoy strategy games such as chess and backgammon.</a:t>
            </a:r>
          </a:p>
          <a:p>
            <a:endParaRPr lang="en-US" sz="2800" dirty="0"/>
          </a:p>
        </p:txBody>
      </p:sp>
      <p:pic>
        <p:nvPicPr>
          <p:cNvPr id="4" name="Picture 3"/>
          <p:cNvPicPr>
            <a:picLocks noChangeAspect="1"/>
          </p:cNvPicPr>
          <p:nvPr/>
        </p:nvPicPr>
        <p:blipFill>
          <a:blip r:embed="rId3"/>
          <a:stretch>
            <a:fillRect/>
          </a:stretch>
        </p:blipFill>
        <p:spPr>
          <a:xfrm>
            <a:off x="143407" y="182880"/>
            <a:ext cx="1919303" cy="1280160"/>
          </a:xfrm>
          <a:prstGeom prst="rect">
            <a:avLst/>
          </a:prstGeom>
        </p:spPr>
      </p:pic>
    </p:spTree>
    <p:extLst>
      <p:ext uri="{BB962C8B-B14F-4D97-AF65-F5344CB8AC3E}">
        <p14:creationId xmlns:p14="http://schemas.microsoft.com/office/powerpoint/2010/main" val="41234479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E4B371-72D5-D945-88CF-5583BFE33BCC}"/>
              </a:ext>
            </a:extLst>
          </p:cNvPr>
          <p:cNvSpPr>
            <a:spLocks noGrp="1"/>
          </p:cNvSpPr>
          <p:nvPr>
            <p:ph type="title"/>
          </p:nvPr>
        </p:nvSpPr>
        <p:spPr>
          <a:xfrm>
            <a:off x="938488" y="741406"/>
            <a:ext cx="10364451" cy="929591"/>
          </a:xfrm>
        </p:spPr>
        <p:txBody>
          <a:bodyPr/>
          <a:lstStyle/>
          <a:p>
            <a:r>
              <a:rPr lang="en-US" dirty="0"/>
              <a:t>Planning for </a:t>
            </a:r>
            <a:r>
              <a:rPr lang="en-US" b="1" dirty="0"/>
              <a:t>Logical (MATHEMATICAL)</a:t>
            </a:r>
            <a:r>
              <a:rPr lang="en-US" dirty="0"/>
              <a:t> people</a:t>
            </a:r>
          </a:p>
        </p:txBody>
      </p:sp>
      <p:sp>
        <p:nvSpPr>
          <p:cNvPr id="3" name="Content Placeholder 2">
            <a:extLst>
              <a:ext uri="{FF2B5EF4-FFF2-40B4-BE49-F238E27FC236}">
                <a16:creationId xmlns:a16="http://schemas.microsoft.com/office/drawing/2014/main" id="{6476379D-1725-E24C-A309-BDC518F0B874}"/>
              </a:ext>
            </a:extLst>
          </p:cNvPr>
          <p:cNvSpPr>
            <a:spLocks noGrp="1"/>
          </p:cNvSpPr>
          <p:nvPr>
            <p:ph sz="quarter" idx="13"/>
          </p:nvPr>
        </p:nvSpPr>
        <p:spPr>
          <a:xfrm>
            <a:off x="913774" y="2051222"/>
            <a:ext cx="10363826" cy="4399005"/>
          </a:xfrm>
        </p:spPr>
        <p:txBody>
          <a:bodyPr>
            <a:normAutofit/>
          </a:bodyPr>
          <a:lstStyle/>
          <a:p>
            <a:pPr marL="0" indent="0">
              <a:buNone/>
            </a:pPr>
            <a:r>
              <a:rPr lang="en-US" sz="3200" b="1" dirty="0"/>
              <a:t>Please give examples </a:t>
            </a:r>
          </a:p>
          <a:p>
            <a:pPr marL="0" indent="0">
              <a:buNone/>
            </a:pPr>
            <a:r>
              <a:rPr lang="en-US" sz="3200" b="1" dirty="0"/>
              <a:t>1- </a:t>
            </a:r>
          </a:p>
          <a:p>
            <a:pPr marL="0" indent="0">
              <a:buNone/>
            </a:pPr>
            <a:r>
              <a:rPr lang="en-US" sz="3200" b="1" dirty="0"/>
              <a:t>2- </a:t>
            </a:r>
          </a:p>
          <a:p>
            <a:pPr marL="0" indent="0">
              <a:buNone/>
            </a:pPr>
            <a:r>
              <a:rPr lang="en-US" sz="3200" b="1" dirty="0"/>
              <a:t>3- </a:t>
            </a:r>
          </a:p>
          <a:p>
            <a:pPr marL="0" indent="0">
              <a:buNone/>
            </a:pPr>
            <a:r>
              <a:rPr lang="en-US" sz="3200" b="1" dirty="0"/>
              <a:t>4- </a:t>
            </a:r>
          </a:p>
          <a:p>
            <a:pPr marL="0" indent="0">
              <a:buNone/>
            </a:pPr>
            <a:r>
              <a:rPr lang="en-US" sz="3200" b="1" dirty="0"/>
              <a:t>5- </a:t>
            </a:r>
          </a:p>
        </p:txBody>
      </p:sp>
    </p:spTree>
    <p:extLst>
      <p:ext uri="{BB962C8B-B14F-4D97-AF65-F5344CB8AC3E}">
        <p14:creationId xmlns:p14="http://schemas.microsoft.com/office/powerpoint/2010/main" val="36061398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12068" y="1241736"/>
            <a:ext cx="8463064" cy="494003"/>
          </a:xfrm>
        </p:spPr>
        <p:txBody>
          <a:bodyPr>
            <a:noAutofit/>
          </a:bodyPr>
          <a:lstStyle/>
          <a:p>
            <a:r>
              <a:rPr lang="en-US" b="1" dirty="0"/>
              <a:t>Social (INTERPERSONAL)</a:t>
            </a:r>
            <a:r>
              <a:rPr lang="en-US" dirty="0"/>
              <a:t> Breakdown</a:t>
            </a:r>
          </a:p>
        </p:txBody>
      </p:sp>
      <p:sp>
        <p:nvSpPr>
          <p:cNvPr id="3" name="Content Placeholder 2"/>
          <p:cNvSpPr>
            <a:spLocks noGrp="1"/>
          </p:cNvSpPr>
          <p:nvPr>
            <p:ph sz="quarter" idx="13"/>
          </p:nvPr>
        </p:nvSpPr>
        <p:spPr>
          <a:xfrm>
            <a:off x="878753" y="2367063"/>
            <a:ext cx="10363826" cy="4111558"/>
          </a:xfrm>
        </p:spPr>
        <p:txBody>
          <a:bodyPr>
            <a:normAutofit/>
          </a:bodyPr>
          <a:lstStyle/>
          <a:p>
            <a:pPr marL="0" lvl="0" indent="0">
              <a:buNone/>
            </a:pPr>
            <a:r>
              <a:rPr lang="en-US" sz="3200" dirty="0"/>
              <a:t>The frontal and temporal lobes handle much of our social activities. The limbic system (not shown apart from the hippocampus) also influences both the social and solitary styles. The limbic system has a lot to do with emotions, moods and aggression.</a:t>
            </a:r>
          </a:p>
        </p:txBody>
      </p:sp>
      <p:pic>
        <p:nvPicPr>
          <p:cNvPr id="4" name="Picture 3"/>
          <p:cNvPicPr>
            <a:picLocks noChangeAspect="1"/>
          </p:cNvPicPr>
          <p:nvPr/>
        </p:nvPicPr>
        <p:blipFill>
          <a:blip r:embed="rId3"/>
          <a:stretch>
            <a:fillRect/>
          </a:stretch>
        </p:blipFill>
        <p:spPr>
          <a:xfrm>
            <a:off x="10363200" y="137160"/>
            <a:ext cx="1559790" cy="1040368"/>
          </a:xfrm>
          <a:prstGeom prst="rect">
            <a:avLst/>
          </a:prstGeom>
        </p:spPr>
      </p:pic>
    </p:spTree>
    <p:extLst>
      <p:ext uri="{BB962C8B-B14F-4D97-AF65-F5344CB8AC3E}">
        <p14:creationId xmlns:p14="http://schemas.microsoft.com/office/powerpoint/2010/main" val="1076656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25687" y="1066638"/>
            <a:ext cx="8929990" cy="494003"/>
          </a:xfrm>
        </p:spPr>
        <p:txBody>
          <a:bodyPr>
            <a:noAutofit/>
          </a:bodyPr>
          <a:lstStyle/>
          <a:p>
            <a:r>
              <a:rPr lang="en-US" b="1" dirty="0"/>
              <a:t>Social (INTERPERSONAL) </a:t>
            </a:r>
            <a:r>
              <a:rPr lang="en-US" dirty="0"/>
              <a:t>Breakdown</a:t>
            </a:r>
          </a:p>
        </p:txBody>
      </p:sp>
      <p:sp>
        <p:nvSpPr>
          <p:cNvPr id="3" name="Content Placeholder 2"/>
          <p:cNvSpPr>
            <a:spLocks noGrp="1"/>
          </p:cNvSpPr>
          <p:nvPr>
            <p:ph sz="quarter" idx="13"/>
          </p:nvPr>
        </p:nvSpPr>
        <p:spPr>
          <a:xfrm>
            <a:off x="1209495" y="2405975"/>
            <a:ext cx="10363826" cy="3547353"/>
          </a:xfrm>
        </p:spPr>
        <p:txBody>
          <a:bodyPr>
            <a:normAutofit/>
          </a:bodyPr>
          <a:lstStyle/>
          <a:p>
            <a:pPr marL="0" lvl="0" indent="0">
              <a:buNone/>
            </a:pPr>
            <a:r>
              <a:rPr lang="en-US" sz="3200" dirty="0"/>
              <a:t>Social learners are </a:t>
            </a:r>
            <a:r>
              <a:rPr lang="en-US" sz="3200" u="sng" dirty="0"/>
              <a:t>gifted at reading others’ emotions and facial expressions</a:t>
            </a:r>
            <a:r>
              <a:rPr lang="en-US" sz="3200" dirty="0"/>
              <a:t>, </a:t>
            </a:r>
            <a:r>
              <a:rPr lang="en-US" sz="3200" u="sng" dirty="0"/>
              <a:t>as well as relationship dynamics</a:t>
            </a:r>
            <a:r>
              <a:rPr lang="en-US" sz="3200" dirty="0"/>
              <a:t>. </a:t>
            </a:r>
          </a:p>
          <a:p>
            <a:pPr marL="0" lvl="0" indent="0">
              <a:buNone/>
            </a:pPr>
            <a:endParaRPr lang="en-US" sz="1100" dirty="0"/>
          </a:p>
          <a:p>
            <a:pPr marL="0" lvl="0" indent="0">
              <a:buNone/>
            </a:pPr>
            <a:r>
              <a:rPr lang="en-US" sz="3200" dirty="0"/>
              <a:t>They are also very </a:t>
            </a:r>
            <a:r>
              <a:rPr lang="en-US" sz="3200" u="sng" dirty="0"/>
              <a:t>good at identifying the root cause of communication problems</a:t>
            </a:r>
            <a:r>
              <a:rPr lang="en-US" sz="3200" dirty="0"/>
              <a:t>.</a:t>
            </a:r>
          </a:p>
          <a:p>
            <a:pPr lvl="0"/>
            <a:endParaRPr lang="en-US" sz="2800" dirty="0"/>
          </a:p>
        </p:txBody>
      </p:sp>
      <p:pic>
        <p:nvPicPr>
          <p:cNvPr id="4" name="Picture 3"/>
          <p:cNvPicPr>
            <a:picLocks noChangeAspect="1"/>
          </p:cNvPicPr>
          <p:nvPr/>
        </p:nvPicPr>
        <p:blipFill>
          <a:blip r:embed="rId3"/>
          <a:stretch>
            <a:fillRect/>
          </a:stretch>
        </p:blipFill>
        <p:spPr>
          <a:xfrm>
            <a:off x="10363200" y="137160"/>
            <a:ext cx="1559790" cy="1040368"/>
          </a:xfrm>
          <a:prstGeom prst="rect">
            <a:avLst/>
          </a:prstGeom>
        </p:spPr>
      </p:pic>
    </p:spTree>
    <p:extLst>
      <p:ext uri="{BB962C8B-B14F-4D97-AF65-F5344CB8AC3E}">
        <p14:creationId xmlns:p14="http://schemas.microsoft.com/office/powerpoint/2010/main" val="4858355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E4B371-72D5-D945-88CF-5583BFE33BCC}"/>
              </a:ext>
            </a:extLst>
          </p:cNvPr>
          <p:cNvSpPr>
            <a:spLocks noGrp="1"/>
          </p:cNvSpPr>
          <p:nvPr>
            <p:ph type="title"/>
          </p:nvPr>
        </p:nvSpPr>
        <p:spPr>
          <a:xfrm>
            <a:off x="938488" y="741406"/>
            <a:ext cx="10364451" cy="929591"/>
          </a:xfrm>
        </p:spPr>
        <p:txBody>
          <a:bodyPr/>
          <a:lstStyle/>
          <a:p>
            <a:r>
              <a:rPr lang="en-US" dirty="0"/>
              <a:t>Planning for </a:t>
            </a:r>
            <a:r>
              <a:rPr lang="en-US" b="1" dirty="0"/>
              <a:t>Social (INTERPERSONAL)</a:t>
            </a:r>
            <a:r>
              <a:rPr lang="en-US" dirty="0"/>
              <a:t> people</a:t>
            </a:r>
          </a:p>
        </p:txBody>
      </p:sp>
      <p:sp>
        <p:nvSpPr>
          <p:cNvPr id="3" name="Content Placeholder 2">
            <a:extLst>
              <a:ext uri="{FF2B5EF4-FFF2-40B4-BE49-F238E27FC236}">
                <a16:creationId xmlns:a16="http://schemas.microsoft.com/office/drawing/2014/main" id="{6476379D-1725-E24C-A309-BDC518F0B874}"/>
              </a:ext>
            </a:extLst>
          </p:cNvPr>
          <p:cNvSpPr>
            <a:spLocks noGrp="1"/>
          </p:cNvSpPr>
          <p:nvPr>
            <p:ph sz="quarter" idx="13"/>
          </p:nvPr>
        </p:nvSpPr>
        <p:spPr>
          <a:xfrm>
            <a:off x="913774" y="2051222"/>
            <a:ext cx="10363826" cy="4399005"/>
          </a:xfrm>
        </p:spPr>
        <p:txBody>
          <a:bodyPr>
            <a:normAutofit/>
          </a:bodyPr>
          <a:lstStyle/>
          <a:p>
            <a:pPr marL="0" indent="0">
              <a:buNone/>
            </a:pPr>
            <a:r>
              <a:rPr lang="en-US" sz="3200" b="1" dirty="0"/>
              <a:t>Please give examples </a:t>
            </a:r>
          </a:p>
          <a:p>
            <a:pPr marL="0" indent="0">
              <a:buNone/>
            </a:pPr>
            <a:r>
              <a:rPr lang="en-US" sz="3200" b="1" dirty="0"/>
              <a:t>1- </a:t>
            </a:r>
          </a:p>
          <a:p>
            <a:pPr marL="0" indent="0">
              <a:buNone/>
            </a:pPr>
            <a:r>
              <a:rPr lang="en-US" sz="3200" b="1" dirty="0"/>
              <a:t>2- </a:t>
            </a:r>
          </a:p>
          <a:p>
            <a:pPr marL="0" indent="0">
              <a:buNone/>
            </a:pPr>
            <a:r>
              <a:rPr lang="en-US" sz="3200" b="1" dirty="0"/>
              <a:t>3- </a:t>
            </a:r>
          </a:p>
          <a:p>
            <a:pPr marL="0" indent="0">
              <a:buNone/>
            </a:pPr>
            <a:r>
              <a:rPr lang="en-US" sz="3200" b="1" dirty="0"/>
              <a:t>4- </a:t>
            </a:r>
          </a:p>
          <a:p>
            <a:pPr marL="0" indent="0">
              <a:buNone/>
            </a:pPr>
            <a:r>
              <a:rPr lang="en-US" sz="3200" b="1" dirty="0"/>
              <a:t>5- </a:t>
            </a:r>
          </a:p>
        </p:txBody>
      </p:sp>
    </p:spTree>
    <p:extLst>
      <p:ext uri="{BB962C8B-B14F-4D97-AF65-F5344CB8AC3E}">
        <p14:creationId xmlns:p14="http://schemas.microsoft.com/office/powerpoint/2010/main" val="2695720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0979" y="1494655"/>
            <a:ext cx="8754893" cy="494003"/>
          </a:xfrm>
        </p:spPr>
        <p:txBody>
          <a:bodyPr>
            <a:noAutofit/>
          </a:bodyPr>
          <a:lstStyle/>
          <a:p>
            <a:r>
              <a:rPr lang="en-US" b="1" dirty="0"/>
              <a:t>Solitary (INTRAPERSONAL) </a:t>
            </a:r>
            <a:r>
              <a:rPr lang="en-US" dirty="0"/>
              <a:t>Breakdown</a:t>
            </a:r>
          </a:p>
        </p:txBody>
      </p:sp>
      <p:sp>
        <p:nvSpPr>
          <p:cNvPr id="3" name="Content Placeholder 2"/>
          <p:cNvSpPr>
            <a:spLocks noGrp="1"/>
          </p:cNvSpPr>
          <p:nvPr>
            <p:ph sz="quarter" idx="13"/>
          </p:nvPr>
        </p:nvSpPr>
        <p:spPr>
          <a:xfrm>
            <a:off x="1129080" y="2608310"/>
            <a:ext cx="10363826" cy="3267197"/>
          </a:xfrm>
        </p:spPr>
        <p:txBody>
          <a:bodyPr>
            <a:normAutofit/>
          </a:bodyPr>
          <a:lstStyle/>
          <a:p>
            <a:pPr marL="0" lvl="0" indent="0">
              <a:buNone/>
            </a:pPr>
            <a:r>
              <a:rPr lang="en-US" sz="3200" dirty="0"/>
              <a:t>The frontal and parietal lobes, and the limbic system, are also active with this style.</a:t>
            </a:r>
          </a:p>
          <a:p>
            <a:pPr marL="0" indent="0">
              <a:buNone/>
            </a:pPr>
            <a:r>
              <a:rPr lang="en-US" sz="3200" u="sng" dirty="0"/>
              <a:t>likes to use self-study and work alone</a:t>
            </a:r>
            <a:r>
              <a:rPr lang="en-US" sz="3200" dirty="0"/>
              <a:t>. Usually, solitary learners are in tune with their feelings, who they are and what they are capable of doing. </a:t>
            </a:r>
          </a:p>
        </p:txBody>
      </p:sp>
      <p:pic>
        <p:nvPicPr>
          <p:cNvPr id="4" name="Picture 3"/>
          <p:cNvPicPr>
            <a:picLocks noChangeAspect="1"/>
          </p:cNvPicPr>
          <p:nvPr/>
        </p:nvPicPr>
        <p:blipFill>
          <a:blip r:embed="rId3"/>
          <a:stretch>
            <a:fillRect/>
          </a:stretch>
        </p:blipFill>
        <p:spPr>
          <a:xfrm>
            <a:off x="143407" y="182880"/>
            <a:ext cx="1919303" cy="1280160"/>
          </a:xfrm>
          <a:prstGeom prst="rect">
            <a:avLst/>
          </a:prstGeom>
        </p:spPr>
      </p:pic>
    </p:spTree>
    <p:extLst>
      <p:ext uri="{BB962C8B-B14F-4D97-AF65-F5344CB8AC3E}">
        <p14:creationId xmlns:p14="http://schemas.microsoft.com/office/powerpoint/2010/main" val="13559202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3">
            <a:extLst>
              <a:ext uri="{28A0092B-C50C-407E-A947-70E740481C1C}">
                <a14:useLocalDpi xmlns:a14="http://schemas.microsoft.com/office/drawing/2010/main"/>
              </a:ext>
            </a:extLst>
          </a:blip>
          <a:srcRect/>
          <a:stretch>
            <a:fillRect/>
          </a:stretch>
        </p:blipFill>
        <p:spPr bwMode="auto">
          <a:xfrm>
            <a:off x="1092642" y="210047"/>
            <a:ext cx="9890760" cy="6446519"/>
          </a:xfrm>
          <a:prstGeom prst="rect">
            <a:avLst/>
          </a:prstGeom>
          <a:noFill/>
          <a:ln>
            <a:noFill/>
          </a:ln>
        </p:spPr>
      </p:pic>
      <p:sp>
        <p:nvSpPr>
          <p:cNvPr id="2" name="TextBox 1">
            <a:extLst>
              <a:ext uri="{FF2B5EF4-FFF2-40B4-BE49-F238E27FC236}">
                <a16:creationId xmlns:a16="http://schemas.microsoft.com/office/drawing/2014/main" id="{BC40481F-C32E-0F42-BA62-EDAF03E88AC9}"/>
              </a:ext>
            </a:extLst>
          </p:cNvPr>
          <p:cNvSpPr txBox="1"/>
          <p:nvPr/>
        </p:nvSpPr>
        <p:spPr>
          <a:xfrm>
            <a:off x="1093305" y="6003236"/>
            <a:ext cx="1868556" cy="646331"/>
          </a:xfrm>
          <a:prstGeom prst="rect">
            <a:avLst/>
          </a:prstGeom>
          <a:solidFill>
            <a:schemeClr val="accent1"/>
          </a:solidFill>
        </p:spPr>
        <p:txBody>
          <a:bodyPr wrap="square" rtlCol="0">
            <a:spAutoFit/>
          </a:bodyPr>
          <a:lstStyle/>
          <a:p>
            <a:pPr algn="ctr"/>
            <a:r>
              <a:rPr lang="en-US" sz="3600" dirty="0"/>
              <a:t>Input</a:t>
            </a:r>
          </a:p>
        </p:txBody>
      </p:sp>
      <p:sp>
        <p:nvSpPr>
          <p:cNvPr id="3" name="TextBox 2">
            <a:extLst>
              <a:ext uri="{FF2B5EF4-FFF2-40B4-BE49-F238E27FC236}">
                <a16:creationId xmlns:a16="http://schemas.microsoft.com/office/drawing/2014/main" id="{1ACB9874-62F5-0146-97B7-807845568330}"/>
              </a:ext>
            </a:extLst>
          </p:cNvPr>
          <p:cNvSpPr txBox="1"/>
          <p:nvPr/>
        </p:nvSpPr>
        <p:spPr>
          <a:xfrm rot="20174275">
            <a:off x="9385092" y="959321"/>
            <a:ext cx="1394085" cy="646331"/>
          </a:xfrm>
          <a:prstGeom prst="rect">
            <a:avLst/>
          </a:prstGeom>
          <a:noFill/>
        </p:spPr>
        <p:txBody>
          <a:bodyPr wrap="square" rtlCol="0">
            <a:spAutoFit/>
          </a:bodyPr>
          <a:lstStyle/>
          <a:p>
            <a:pPr algn="ctr"/>
            <a:r>
              <a:rPr lang="en-US" dirty="0"/>
              <a:t>Integration of 5 senses</a:t>
            </a:r>
          </a:p>
        </p:txBody>
      </p:sp>
      <p:sp>
        <p:nvSpPr>
          <p:cNvPr id="5" name="TextBox 4">
            <a:extLst>
              <a:ext uri="{FF2B5EF4-FFF2-40B4-BE49-F238E27FC236}">
                <a16:creationId xmlns:a16="http://schemas.microsoft.com/office/drawing/2014/main" id="{906F8060-3914-7A4F-91A6-9969E2564B17}"/>
              </a:ext>
            </a:extLst>
          </p:cNvPr>
          <p:cNvSpPr txBox="1"/>
          <p:nvPr/>
        </p:nvSpPr>
        <p:spPr>
          <a:xfrm rot="20260271">
            <a:off x="10154028" y="2588514"/>
            <a:ext cx="1357219" cy="646331"/>
          </a:xfrm>
          <a:prstGeom prst="rect">
            <a:avLst/>
          </a:prstGeom>
          <a:noFill/>
        </p:spPr>
        <p:txBody>
          <a:bodyPr wrap="square" rtlCol="0">
            <a:spAutoFit/>
          </a:bodyPr>
          <a:lstStyle/>
          <a:p>
            <a:pPr algn="ctr"/>
            <a:r>
              <a:rPr lang="en-US" dirty="0"/>
              <a:t>Vision Processing</a:t>
            </a:r>
          </a:p>
        </p:txBody>
      </p:sp>
      <p:sp>
        <p:nvSpPr>
          <p:cNvPr id="6" name="TextBox 5">
            <a:extLst>
              <a:ext uri="{FF2B5EF4-FFF2-40B4-BE49-F238E27FC236}">
                <a16:creationId xmlns:a16="http://schemas.microsoft.com/office/drawing/2014/main" id="{132C2887-311A-6E4A-9E82-9E2119B06F60}"/>
              </a:ext>
            </a:extLst>
          </p:cNvPr>
          <p:cNvSpPr txBox="1"/>
          <p:nvPr/>
        </p:nvSpPr>
        <p:spPr>
          <a:xfrm rot="20174275">
            <a:off x="908941" y="1048020"/>
            <a:ext cx="1834344" cy="646331"/>
          </a:xfrm>
          <a:prstGeom prst="rect">
            <a:avLst/>
          </a:prstGeom>
          <a:noFill/>
        </p:spPr>
        <p:txBody>
          <a:bodyPr wrap="square" rtlCol="0">
            <a:spAutoFit/>
          </a:bodyPr>
          <a:lstStyle/>
          <a:p>
            <a:pPr algn="ctr"/>
            <a:r>
              <a:rPr lang="en-US" dirty="0"/>
              <a:t>Motor Function Problem Solving</a:t>
            </a:r>
          </a:p>
        </p:txBody>
      </p:sp>
      <p:sp>
        <p:nvSpPr>
          <p:cNvPr id="7" name="TextBox 6">
            <a:extLst>
              <a:ext uri="{FF2B5EF4-FFF2-40B4-BE49-F238E27FC236}">
                <a16:creationId xmlns:a16="http://schemas.microsoft.com/office/drawing/2014/main" id="{719494FF-F4FF-244A-9684-471A738DB790}"/>
              </a:ext>
            </a:extLst>
          </p:cNvPr>
          <p:cNvSpPr txBox="1"/>
          <p:nvPr/>
        </p:nvSpPr>
        <p:spPr>
          <a:xfrm rot="20174275">
            <a:off x="1129071" y="4023377"/>
            <a:ext cx="1394085" cy="646331"/>
          </a:xfrm>
          <a:prstGeom prst="rect">
            <a:avLst/>
          </a:prstGeom>
          <a:noFill/>
        </p:spPr>
        <p:txBody>
          <a:bodyPr wrap="square" rtlCol="0">
            <a:spAutoFit/>
          </a:bodyPr>
          <a:lstStyle/>
          <a:p>
            <a:pPr algn="ctr"/>
            <a:r>
              <a:rPr lang="en-US" dirty="0"/>
              <a:t>Auditory Processing</a:t>
            </a:r>
          </a:p>
        </p:txBody>
      </p:sp>
      <p:sp>
        <p:nvSpPr>
          <p:cNvPr id="8" name="TextBox 7">
            <a:extLst>
              <a:ext uri="{FF2B5EF4-FFF2-40B4-BE49-F238E27FC236}">
                <a16:creationId xmlns:a16="http://schemas.microsoft.com/office/drawing/2014/main" id="{C4350FE5-EF91-CE4E-A21D-A0511B5A7A75}"/>
              </a:ext>
            </a:extLst>
          </p:cNvPr>
          <p:cNvSpPr txBox="1"/>
          <p:nvPr/>
        </p:nvSpPr>
        <p:spPr>
          <a:xfrm rot="20299377">
            <a:off x="9493084" y="4248375"/>
            <a:ext cx="2714438" cy="646331"/>
          </a:xfrm>
          <a:prstGeom prst="rect">
            <a:avLst/>
          </a:prstGeom>
          <a:noFill/>
        </p:spPr>
        <p:txBody>
          <a:bodyPr wrap="square" rtlCol="0">
            <a:spAutoFit/>
          </a:bodyPr>
          <a:lstStyle/>
          <a:p>
            <a:pPr algn="ctr"/>
            <a:r>
              <a:rPr lang="en-US" dirty="0"/>
              <a:t>Receives Information and regulates motor functions</a:t>
            </a:r>
          </a:p>
        </p:txBody>
      </p:sp>
    </p:spTree>
    <p:extLst>
      <p:ext uri="{BB962C8B-B14F-4D97-AF65-F5344CB8AC3E}">
        <p14:creationId xmlns:p14="http://schemas.microsoft.com/office/powerpoint/2010/main" val="6614135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12068" y="1805940"/>
            <a:ext cx="8754893" cy="494003"/>
          </a:xfrm>
        </p:spPr>
        <p:txBody>
          <a:bodyPr>
            <a:noAutofit/>
          </a:bodyPr>
          <a:lstStyle/>
          <a:p>
            <a:r>
              <a:rPr lang="en-US" b="1" dirty="0"/>
              <a:t>Solitary (INTRAPERSONAL) </a:t>
            </a:r>
            <a:r>
              <a:rPr lang="en-US" dirty="0"/>
              <a:t>Breakdown</a:t>
            </a:r>
          </a:p>
        </p:txBody>
      </p:sp>
      <p:sp>
        <p:nvSpPr>
          <p:cNvPr id="3" name="Content Placeholder 2"/>
          <p:cNvSpPr>
            <a:spLocks noGrp="1"/>
          </p:cNvSpPr>
          <p:nvPr>
            <p:ph sz="quarter" idx="13"/>
          </p:nvPr>
        </p:nvSpPr>
        <p:spPr>
          <a:xfrm>
            <a:off x="1090169" y="2725042"/>
            <a:ext cx="10363826" cy="2994822"/>
          </a:xfrm>
        </p:spPr>
        <p:txBody>
          <a:bodyPr>
            <a:normAutofit/>
          </a:bodyPr>
          <a:lstStyle/>
          <a:p>
            <a:pPr marL="0" indent="0">
              <a:buNone/>
            </a:pPr>
            <a:r>
              <a:rPr lang="en-US" sz="3200" dirty="0"/>
              <a:t>These types of learners </a:t>
            </a:r>
            <a:r>
              <a:rPr lang="en-US" sz="3200" u="sng" dirty="0"/>
              <a:t>are very independent</a:t>
            </a:r>
            <a:r>
              <a:rPr lang="en-US" sz="3200" dirty="0"/>
              <a:t>, so they guide themselves on their journey to learning something new each day. They are particularly </a:t>
            </a:r>
            <a:r>
              <a:rPr lang="en-US" sz="3200" u="sng" dirty="0"/>
              <a:t>gifted in the areas of self-management and self-reflection.</a:t>
            </a:r>
          </a:p>
        </p:txBody>
      </p:sp>
      <p:pic>
        <p:nvPicPr>
          <p:cNvPr id="4" name="Picture 3"/>
          <p:cNvPicPr>
            <a:picLocks noChangeAspect="1"/>
          </p:cNvPicPr>
          <p:nvPr/>
        </p:nvPicPr>
        <p:blipFill>
          <a:blip r:embed="rId3"/>
          <a:stretch>
            <a:fillRect/>
          </a:stretch>
        </p:blipFill>
        <p:spPr>
          <a:xfrm>
            <a:off x="143407" y="182880"/>
            <a:ext cx="1919303" cy="1280160"/>
          </a:xfrm>
          <a:prstGeom prst="rect">
            <a:avLst/>
          </a:prstGeom>
        </p:spPr>
      </p:pic>
    </p:spTree>
    <p:extLst>
      <p:ext uri="{BB962C8B-B14F-4D97-AF65-F5344CB8AC3E}">
        <p14:creationId xmlns:p14="http://schemas.microsoft.com/office/powerpoint/2010/main" val="57260324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E4B371-72D5-D945-88CF-5583BFE33BCC}"/>
              </a:ext>
            </a:extLst>
          </p:cNvPr>
          <p:cNvSpPr>
            <a:spLocks noGrp="1"/>
          </p:cNvSpPr>
          <p:nvPr>
            <p:ph type="title"/>
          </p:nvPr>
        </p:nvSpPr>
        <p:spPr>
          <a:xfrm>
            <a:off x="938488" y="741406"/>
            <a:ext cx="10734703" cy="929591"/>
          </a:xfrm>
        </p:spPr>
        <p:txBody>
          <a:bodyPr>
            <a:normAutofit/>
          </a:bodyPr>
          <a:lstStyle/>
          <a:p>
            <a:r>
              <a:rPr lang="en-US" dirty="0"/>
              <a:t>Planning for </a:t>
            </a:r>
            <a:r>
              <a:rPr lang="en-US" b="1" dirty="0"/>
              <a:t>Solitary (INTRAPERSONAL) </a:t>
            </a:r>
            <a:r>
              <a:rPr lang="en-US" dirty="0"/>
              <a:t>people</a:t>
            </a:r>
          </a:p>
        </p:txBody>
      </p:sp>
      <p:sp>
        <p:nvSpPr>
          <p:cNvPr id="3" name="Content Placeholder 2">
            <a:extLst>
              <a:ext uri="{FF2B5EF4-FFF2-40B4-BE49-F238E27FC236}">
                <a16:creationId xmlns:a16="http://schemas.microsoft.com/office/drawing/2014/main" id="{6476379D-1725-E24C-A309-BDC518F0B874}"/>
              </a:ext>
            </a:extLst>
          </p:cNvPr>
          <p:cNvSpPr>
            <a:spLocks noGrp="1"/>
          </p:cNvSpPr>
          <p:nvPr>
            <p:ph sz="quarter" idx="13"/>
          </p:nvPr>
        </p:nvSpPr>
        <p:spPr>
          <a:xfrm>
            <a:off x="913774" y="2051222"/>
            <a:ext cx="10363826" cy="4399005"/>
          </a:xfrm>
        </p:spPr>
        <p:txBody>
          <a:bodyPr>
            <a:normAutofit/>
          </a:bodyPr>
          <a:lstStyle/>
          <a:p>
            <a:pPr marL="0" indent="0">
              <a:buNone/>
            </a:pPr>
            <a:r>
              <a:rPr lang="en-US" sz="3200" b="1" dirty="0"/>
              <a:t>Please give examples </a:t>
            </a:r>
          </a:p>
          <a:p>
            <a:pPr marL="0" indent="0">
              <a:buNone/>
            </a:pPr>
            <a:r>
              <a:rPr lang="en-US" sz="3200" b="1" dirty="0"/>
              <a:t>1- </a:t>
            </a:r>
          </a:p>
          <a:p>
            <a:pPr marL="0" indent="0">
              <a:buNone/>
            </a:pPr>
            <a:r>
              <a:rPr lang="en-US" sz="3200" b="1" dirty="0"/>
              <a:t>2- </a:t>
            </a:r>
          </a:p>
          <a:p>
            <a:pPr marL="0" indent="0">
              <a:buNone/>
            </a:pPr>
            <a:r>
              <a:rPr lang="en-US" sz="3200" b="1" dirty="0"/>
              <a:t>3- </a:t>
            </a:r>
          </a:p>
          <a:p>
            <a:pPr marL="0" indent="0">
              <a:buNone/>
            </a:pPr>
            <a:r>
              <a:rPr lang="en-US" sz="3200" b="1" dirty="0"/>
              <a:t>4- </a:t>
            </a:r>
          </a:p>
          <a:p>
            <a:pPr marL="0" indent="0">
              <a:buNone/>
            </a:pPr>
            <a:r>
              <a:rPr lang="en-US" sz="3200" b="1" dirty="0"/>
              <a:t>5- </a:t>
            </a:r>
          </a:p>
        </p:txBody>
      </p:sp>
    </p:spTree>
    <p:extLst>
      <p:ext uri="{BB962C8B-B14F-4D97-AF65-F5344CB8AC3E}">
        <p14:creationId xmlns:p14="http://schemas.microsoft.com/office/powerpoint/2010/main" val="27984217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40395F-86E1-0143-8026-22EE9E2408F0}"/>
              </a:ext>
            </a:extLst>
          </p:cNvPr>
          <p:cNvSpPr>
            <a:spLocks noGrp="1"/>
          </p:cNvSpPr>
          <p:nvPr>
            <p:ph type="title"/>
          </p:nvPr>
        </p:nvSpPr>
        <p:spPr>
          <a:xfrm>
            <a:off x="913776" y="618517"/>
            <a:ext cx="5561166" cy="1596177"/>
          </a:xfrm>
        </p:spPr>
        <p:txBody>
          <a:bodyPr/>
          <a:lstStyle/>
          <a:p>
            <a:r>
              <a:rPr lang="en-US" dirty="0"/>
              <a:t>Format - 90 minutes</a:t>
            </a:r>
          </a:p>
        </p:txBody>
      </p:sp>
      <p:sp>
        <p:nvSpPr>
          <p:cNvPr id="3" name="Content Placeholder 2">
            <a:extLst>
              <a:ext uri="{FF2B5EF4-FFF2-40B4-BE49-F238E27FC236}">
                <a16:creationId xmlns:a16="http://schemas.microsoft.com/office/drawing/2014/main" id="{C8131FED-EE5E-6D40-8D38-FEF62E726477}"/>
              </a:ext>
            </a:extLst>
          </p:cNvPr>
          <p:cNvSpPr>
            <a:spLocks noGrp="1"/>
          </p:cNvSpPr>
          <p:nvPr>
            <p:ph sz="quarter" idx="13"/>
          </p:nvPr>
        </p:nvSpPr>
        <p:spPr>
          <a:xfrm>
            <a:off x="533708" y="2281909"/>
            <a:ext cx="6746789" cy="3424107"/>
          </a:xfrm>
        </p:spPr>
        <p:txBody>
          <a:bodyPr>
            <a:normAutofit lnSpcReduction="10000"/>
          </a:bodyPr>
          <a:lstStyle/>
          <a:p>
            <a:r>
              <a:rPr lang="en-US" sz="3200" dirty="0"/>
              <a:t>Fall in (Verbal – visual – Aural)</a:t>
            </a:r>
          </a:p>
          <a:p>
            <a:r>
              <a:rPr lang="en-US" sz="3200" dirty="0"/>
              <a:t>Games (Social - Physical) </a:t>
            </a:r>
          </a:p>
          <a:p>
            <a:r>
              <a:rPr lang="en-US" sz="3200" dirty="0"/>
              <a:t>Honor / Class work (Logic +)</a:t>
            </a:r>
          </a:p>
          <a:p>
            <a:r>
              <a:rPr lang="en-US" sz="3200" dirty="0"/>
              <a:t>Worship – one verse (Solitary)</a:t>
            </a:r>
          </a:p>
          <a:p>
            <a:r>
              <a:rPr lang="en-US" sz="3200" dirty="0"/>
              <a:t>Fall out – prayer (All)</a:t>
            </a:r>
          </a:p>
          <a:p>
            <a:pPr marL="0" indent="0">
              <a:buNone/>
            </a:pPr>
            <a:endParaRPr lang="en-US" dirty="0"/>
          </a:p>
        </p:txBody>
      </p:sp>
      <p:pic>
        <p:nvPicPr>
          <p:cNvPr id="6" name="Picture 5">
            <a:hlinkClick r:id="rId2"/>
            <a:extLst>
              <a:ext uri="{FF2B5EF4-FFF2-40B4-BE49-F238E27FC236}">
                <a16:creationId xmlns:a16="http://schemas.microsoft.com/office/drawing/2014/main" id="{0A0EAAF4-38E7-5E4D-BCBF-DF5CEEA660E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762671" y="1474894"/>
            <a:ext cx="4154683" cy="39386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613797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var/folders/h3/gfhwvbpj4jj_k4q_4c87_2cc0000gp/T/com.microsoft.Powerpoint/WebArchiveCopyPasteTempFiles/learning-style-2.png">
            <a:extLst>
              <a:ext uri="{FF2B5EF4-FFF2-40B4-BE49-F238E27FC236}">
                <a16:creationId xmlns:a16="http://schemas.microsoft.com/office/drawing/2014/main" id="{A71BBE15-D00E-8E40-B97F-6BDFA5727348}"/>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527404" y="539646"/>
            <a:ext cx="8468297" cy="534137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9D25BD8-2121-4D44-8656-C26F432D79BC}"/>
              </a:ext>
            </a:extLst>
          </p:cNvPr>
          <p:cNvSpPr txBox="1"/>
          <p:nvPr/>
        </p:nvSpPr>
        <p:spPr>
          <a:xfrm>
            <a:off x="449705" y="1753849"/>
            <a:ext cx="1738859" cy="584775"/>
          </a:xfrm>
          <a:prstGeom prst="rect">
            <a:avLst/>
          </a:prstGeom>
          <a:solidFill>
            <a:schemeClr val="accent3"/>
          </a:solidFill>
        </p:spPr>
        <p:txBody>
          <a:bodyPr wrap="square" rtlCol="0">
            <a:spAutoFit/>
          </a:bodyPr>
          <a:lstStyle/>
          <a:p>
            <a:pPr algn="ctr"/>
            <a:r>
              <a:rPr lang="en-US" sz="3200" b="1" dirty="0"/>
              <a:t>Recap</a:t>
            </a:r>
          </a:p>
        </p:txBody>
      </p:sp>
    </p:spTree>
    <p:extLst>
      <p:ext uri="{BB962C8B-B14F-4D97-AF65-F5344CB8AC3E}">
        <p14:creationId xmlns:p14="http://schemas.microsoft.com/office/powerpoint/2010/main" val="77625359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3">
            <a:extLst>
              <a:ext uri="{28A0092B-C50C-407E-A947-70E740481C1C}">
                <a14:useLocalDpi xmlns:a14="http://schemas.microsoft.com/office/drawing/2010/main"/>
              </a:ext>
            </a:extLst>
          </a:blip>
          <a:srcRect/>
          <a:stretch>
            <a:fillRect/>
          </a:stretch>
        </p:blipFill>
        <p:spPr bwMode="auto">
          <a:xfrm>
            <a:off x="1859280" y="365760"/>
            <a:ext cx="8031480" cy="6126480"/>
          </a:xfrm>
          <a:prstGeom prst="rect">
            <a:avLst/>
          </a:prstGeom>
          <a:noFill/>
          <a:ln>
            <a:noFill/>
          </a:ln>
        </p:spPr>
      </p:pic>
    </p:spTree>
    <p:extLst>
      <p:ext uri="{BB962C8B-B14F-4D97-AF65-F5344CB8AC3E}">
        <p14:creationId xmlns:p14="http://schemas.microsoft.com/office/powerpoint/2010/main" val="163877744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930934" y="337458"/>
            <a:ext cx="5110843" cy="838198"/>
          </a:xfrm>
        </p:spPr>
        <p:txBody>
          <a:bodyPr/>
          <a:lstStyle/>
          <a:p>
            <a:r>
              <a:rPr lang="en-US" dirty="0">
                <a:solidFill>
                  <a:srgbClr val="C00000"/>
                </a:solidFill>
              </a:rPr>
              <a:t>How to teach </a:t>
            </a:r>
          </a:p>
        </p:txBody>
      </p:sp>
      <p:sp>
        <p:nvSpPr>
          <p:cNvPr id="3" name="Subtitle 2"/>
          <p:cNvSpPr>
            <a:spLocks noGrp="1"/>
          </p:cNvSpPr>
          <p:nvPr>
            <p:ph type="subTitle" idx="1"/>
          </p:nvPr>
        </p:nvSpPr>
        <p:spPr>
          <a:xfrm rot="19919919">
            <a:off x="-926179" y="936688"/>
            <a:ext cx="8978144" cy="3734231"/>
          </a:xfrm>
        </p:spPr>
        <p:txBody>
          <a:bodyPr>
            <a:noAutofit/>
          </a:bodyPr>
          <a:lstStyle/>
          <a:p>
            <a:r>
              <a:rPr lang="en-US" sz="4400" dirty="0">
                <a:solidFill>
                  <a:schemeClr val="accent3">
                    <a:lumMod val="50000"/>
                  </a:schemeClr>
                </a:solidFill>
              </a:rPr>
              <a:t>different Styles of</a:t>
            </a:r>
          </a:p>
          <a:p>
            <a:r>
              <a:rPr lang="en-US" sz="4400" dirty="0">
                <a:solidFill>
                  <a:srgbClr val="C00000"/>
                </a:solidFill>
              </a:rPr>
              <a:t>Learning (Input) </a:t>
            </a:r>
          </a:p>
          <a:p>
            <a:r>
              <a:rPr lang="en-US" sz="4400" dirty="0">
                <a:solidFill>
                  <a:schemeClr val="accent1">
                    <a:lumMod val="75000"/>
                  </a:schemeClr>
                </a:solidFill>
              </a:rPr>
              <a:t>&amp; Thinking (Storage)</a:t>
            </a:r>
            <a:endParaRPr lang="en-US" sz="4400" dirty="0">
              <a:solidFill>
                <a:schemeClr val="tx1"/>
              </a:solidFill>
            </a:endParaRPr>
          </a:p>
        </p:txBody>
      </p:sp>
      <p:sp>
        <p:nvSpPr>
          <p:cNvPr id="4" name="Rectangle 2"/>
          <p:cNvSpPr>
            <a:spLocks noChangeArrowheads="1"/>
          </p:cNvSpPr>
          <p:nvPr/>
        </p:nvSpPr>
        <p:spPr bwMode="auto">
          <a:xfrm>
            <a:off x="5118027" y="3104082"/>
            <a:ext cx="15891402" cy="586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1025" name="Picture 1">
            <a:hlinkClick r:id="rId2"/>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185151" y="1146325"/>
            <a:ext cx="2958174" cy="2804350"/>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txBox="1">
            <a:spLocks/>
          </p:cNvSpPr>
          <p:nvPr/>
        </p:nvSpPr>
        <p:spPr>
          <a:xfrm>
            <a:off x="271054" y="5671458"/>
            <a:ext cx="6495506" cy="8381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4800" kern="1200" cap="all" baseline="0">
                <a:solidFill>
                  <a:schemeClr val="tx1"/>
                </a:solidFill>
                <a:effectLst/>
                <a:latin typeface="+mj-lt"/>
                <a:ea typeface="+mj-ea"/>
                <a:cs typeface="+mj-cs"/>
              </a:defRPr>
            </a:lvl1pPr>
          </a:lstStyle>
          <a:p>
            <a:r>
              <a:rPr lang="en-US" dirty="0">
                <a:solidFill>
                  <a:schemeClr val="accent1">
                    <a:lumMod val="75000"/>
                  </a:schemeClr>
                </a:solidFill>
              </a:rPr>
              <a:t>How to UNDERSTAND </a:t>
            </a:r>
          </a:p>
        </p:txBody>
      </p:sp>
      <p:cxnSp>
        <p:nvCxnSpPr>
          <p:cNvPr id="9" name="Straight Arrow Connector 8">
            <a:extLst>
              <a:ext uri="{FF2B5EF4-FFF2-40B4-BE49-F238E27FC236}">
                <a16:creationId xmlns:a16="http://schemas.microsoft.com/office/drawing/2014/main" id="{F8CA79D6-16FB-3443-8849-00ADD7530E8E}"/>
              </a:ext>
            </a:extLst>
          </p:cNvPr>
          <p:cNvCxnSpPr>
            <a:cxnSpLocks/>
          </p:cNvCxnSpPr>
          <p:nvPr/>
        </p:nvCxnSpPr>
        <p:spPr>
          <a:xfrm flipV="1">
            <a:off x="5444882" y="894523"/>
            <a:ext cx="1751048" cy="461197"/>
          </a:xfrm>
          <a:prstGeom prst="straightConnector1">
            <a:avLst/>
          </a:prstGeom>
          <a:ln w="317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72A87848-8377-4045-93BB-F530242D7A6D}"/>
              </a:ext>
            </a:extLst>
          </p:cNvPr>
          <p:cNvCxnSpPr>
            <a:cxnSpLocks/>
          </p:cNvCxnSpPr>
          <p:nvPr/>
        </p:nvCxnSpPr>
        <p:spPr>
          <a:xfrm>
            <a:off x="2489876" y="4477400"/>
            <a:ext cx="1" cy="1192695"/>
          </a:xfrm>
          <a:prstGeom prst="straightConnector1">
            <a:avLst/>
          </a:prstGeom>
          <a:ln w="3175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891ADC23-2442-8144-86BC-B45CA96B5283}"/>
              </a:ext>
            </a:extLst>
          </p:cNvPr>
          <p:cNvPicPr>
            <a:picLocks noChangeAspect="1"/>
          </p:cNvPicPr>
          <p:nvPr/>
        </p:nvPicPr>
        <p:blipFill>
          <a:blip r:embed="rId4"/>
          <a:stretch>
            <a:fillRect/>
          </a:stretch>
        </p:blipFill>
        <p:spPr>
          <a:xfrm>
            <a:off x="8185151" y="4115627"/>
            <a:ext cx="2958174" cy="2364685"/>
          </a:xfrm>
          <a:prstGeom prst="rect">
            <a:avLst/>
          </a:prstGeom>
        </p:spPr>
      </p:pic>
      <p:cxnSp>
        <p:nvCxnSpPr>
          <p:cNvPr id="17" name="Straight Arrow Connector 16">
            <a:extLst>
              <a:ext uri="{FF2B5EF4-FFF2-40B4-BE49-F238E27FC236}">
                <a16:creationId xmlns:a16="http://schemas.microsoft.com/office/drawing/2014/main" id="{DF3C13B7-C330-5542-A1F7-065538879FBB}"/>
              </a:ext>
            </a:extLst>
          </p:cNvPr>
          <p:cNvCxnSpPr>
            <a:cxnSpLocks/>
          </p:cNvCxnSpPr>
          <p:nvPr/>
        </p:nvCxnSpPr>
        <p:spPr>
          <a:xfrm>
            <a:off x="7698658" y="1146325"/>
            <a:ext cx="615615" cy="662499"/>
          </a:xfrm>
          <a:prstGeom prst="straightConnector1">
            <a:avLst/>
          </a:prstGeom>
          <a:ln w="317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EED200EF-7E36-7D49-8C16-0510B1BA41DE}"/>
              </a:ext>
            </a:extLst>
          </p:cNvPr>
          <p:cNvCxnSpPr>
            <a:cxnSpLocks/>
          </p:cNvCxnSpPr>
          <p:nvPr/>
        </p:nvCxnSpPr>
        <p:spPr>
          <a:xfrm flipV="1">
            <a:off x="6679096" y="5232065"/>
            <a:ext cx="1431234" cy="731413"/>
          </a:xfrm>
          <a:prstGeom prst="straightConnector1">
            <a:avLst/>
          </a:prstGeom>
          <a:ln w="3175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4B5CAB4A-8CCE-E94E-B3A3-69FA8D1242EB}"/>
              </a:ext>
            </a:extLst>
          </p:cNvPr>
          <p:cNvSpPr txBox="1"/>
          <p:nvPr/>
        </p:nvSpPr>
        <p:spPr>
          <a:xfrm rot="19861959">
            <a:off x="3283158" y="4038501"/>
            <a:ext cx="2698954" cy="646331"/>
          </a:xfrm>
          <a:prstGeom prst="rect">
            <a:avLst/>
          </a:prstGeom>
          <a:solidFill>
            <a:schemeClr val="accent4">
              <a:lumMod val="20000"/>
              <a:lumOff val="80000"/>
            </a:schemeClr>
          </a:solidFill>
          <a:ln w="6350">
            <a:solidFill>
              <a:schemeClr val="accent4">
                <a:lumMod val="75000"/>
              </a:schemeClr>
            </a:solidFill>
          </a:ln>
        </p:spPr>
        <p:txBody>
          <a:bodyPr wrap="square" rtlCol="0">
            <a:spAutoFit/>
          </a:bodyPr>
          <a:lstStyle/>
          <a:p>
            <a:pPr algn="ctr"/>
            <a:r>
              <a:rPr lang="en-US" dirty="0"/>
              <a:t>Holy Spirit &amp; Culture  Where do they fit in?</a:t>
            </a:r>
          </a:p>
        </p:txBody>
      </p:sp>
      <p:cxnSp>
        <p:nvCxnSpPr>
          <p:cNvPr id="13" name="Straight Arrow Connector 12">
            <a:extLst>
              <a:ext uri="{FF2B5EF4-FFF2-40B4-BE49-F238E27FC236}">
                <a16:creationId xmlns:a16="http://schemas.microsoft.com/office/drawing/2014/main" id="{3A654D7A-AA61-A040-8388-649699AE404B}"/>
              </a:ext>
            </a:extLst>
          </p:cNvPr>
          <p:cNvCxnSpPr>
            <a:cxnSpLocks/>
          </p:cNvCxnSpPr>
          <p:nvPr/>
        </p:nvCxnSpPr>
        <p:spPr>
          <a:xfrm flipV="1">
            <a:off x="5853016" y="3202570"/>
            <a:ext cx="479024" cy="342000"/>
          </a:xfrm>
          <a:prstGeom prst="straightConnector1">
            <a:avLst/>
          </a:prstGeom>
          <a:ln w="31750">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8C2F7E91-7FFF-104A-A57D-43141577C6E8}"/>
              </a:ext>
            </a:extLst>
          </p:cNvPr>
          <p:cNvCxnSpPr>
            <a:cxnSpLocks/>
          </p:cNvCxnSpPr>
          <p:nvPr/>
        </p:nvCxnSpPr>
        <p:spPr>
          <a:xfrm>
            <a:off x="6017580" y="3810539"/>
            <a:ext cx="401445" cy="215037"/>
          </a:xfrm>
          <a:prstGeom prst="straightConnector1">
            <a:avLst/>
          </a:prstGeom>
          <a:ln w="31750">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4005491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3">
            <a:extLst>
              <a:ext uri="{28A0092B-C50C-407E-A947-70E740481C1C}">
                <a14:useLocalDpi xmlns:a14="http://schemas.microsoft.com/office/drawing/2010/main"/>
              </a:ext>
            </a:extLst>
          </a:blip>
          <a:srcRect/>
          <a:stretch>
            <a:fillRect/>
          </a:stretch>
        </p:blipFill>
        <p:spPr bwMode="auto">
          <a:xfrm>
            <a:off x="206352" y="365760"/>
            <a:ext cx="11140440" cy="6492240"/>
          </a:xfrm>
          <a:prstGeom prst="rect">
            <a:avLst/>
          </a:prstGeom>
          <a:noFill/>
          <a:ln>
            <a:noFill/>
          </a:ln>
        </p:spPr>
      </p:pic>
      <p:cxnSp>
        <p:nvCxnSpPr>
          <p:cNvPr id="3" name="Straight Arrow Connector 2">
            <a:extLst>
              <a:ext uri="{FF2B5EF4-FFF2-40B4-BE49-F238E27FC236}">
                <a16:creationId xmlns:a16="http://schemas.microsoft.com/office/drawing/2014/main" id="{3F5F772E-661D-F841-9B99-69CA3B908475}"/>
              </a:ext>
            </a:extLst>
          </p:cNvPr>
          <p:cNvCxnSpPr>
            <a:cxnSpLocks/>
          </p:cNvCxnSpPr>
          <p:nvPr/>
        </p:nvCxnSpPr>
        <p:spPr>
          <a:xfrm flipH="1">
            <a:off x="10482233" y="1741891"/>
            <a:ext cx="716693" cy="321276"/>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885BCB8C-73F7-EA45-8E8E-13FA54D16724}"/>
              </a:ext>
            </a:extLst>
          </p:cNvPr>
          <p:cNvCxnSpPr>
            <a:cxnSpLocks/>
          </p:cNvCxnSpPr>
          <p:nvPr/>
        </p:nvCxnSpPr>
        <p:spPr>
          <a:xfrm>
            <a:off x="364743" y="1822620"/>
            <a:ext cx="741403" cy="251255"/>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777FADDA-3E45-A041-8FDD-A328B7C10CB4}"/>
              </a:ext>
            </a:extLst>
          </p:cNvPr>
          <p:cNvCxnSpPr>
            <a:cxnSpLocks/>
          </p:cNvCxnSpPr>
          <p:nvPr/>
        </p:nvCxnSpPr>
        <p:spPr>
          <a:xfrm>
            <a:off x="206352" y="589417"/>
            <a:ext cx="893803" cy="205946"/>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4105E14B-4063-BB41-94A9-D57020888AA5}"/>
              </a:ext>
            </a:extLst>
          </p:cNvPr>
          <p:cNvCxnSpPr>
            <a:cxnSpLocks/>
          </p:cNvCxnSpPr>
          <p:nvPr/>
        </p:nvCxnSpPr>
        <p:spPr>
          <a:xfrm flipH="1">
            <a:off x="10630099" y="571912"/>
            <a:ext cx="716693" cy="321276"/>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972573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2CCEA52-496A-4F4B-8622-14E4D5F7FAD5}"/>
              </a:ext>
            </a:extLst>
          </p:cNvPr>
          <p:cNvPicPr>
            <a:picLocks noChangeAspect="1"/>
          </p:cNvPicPr>
          <p:nvPr/>
        </p:nvPicPr>
        <p:blipFill>
          <a:blip r:embed="rId2"/>
          <a:stretch>
            <a:fillRect/>
          </a:stretch>
        </p:blipFill>
        <p:spPr>
          <a:xfrm>
            <a:off x="3380081" y="0"/>
            <a:ext cx="5895270" cy="6858000"/>
          </a:xfrm>
          <a:prstGeom prst="rect">
            <a:avLst/>
          </a:prstGeom>
        </p:spPr>
      </p:pic>
      <p:sp>
        <p:nvSpPr>
          <p:cNvPr id="4" name="TextBox 3">
            <a:extLst>
              <a:ext uri="{FF2B5EF4-FFF2-40B4-BE49-F238E27FC236}">
                <a16:creationId xmlns:a16="http://schemas.microsoft.com/office/drawing/2014/main" id="{CD50570E-6CCB-6344-B920-9067D327C1CD}"/>
              </a:ext>
            </a:extLst>
          </p:cNvPr>
          <p:cNvSpPr txBox="1"/>
          <p:nvPr/>
        </p:nvSpPr>
        <p:spPr>
          <a:xfrm>
            <a:off x="613107" y="5706231"/>
            <a:ext cx="1789044" cy="584775"/>
          </a:xfrm>
          <a:prstGeom prst="rect">
            <a:avLst/>
          </a:prstGeom>
          <a:solidFill>
            <a:schemeClr val="accent1"/>
          </a:solidFill>
        </p:spPr>
        <p:txBody>
          <a:bodyPr wrap="square" rtlCol="0">
            <a:spAutoFit/>
          </a:bodyPr>
          <a:lstStyle/>
          <a:p>
            <a:pPr algn="ctr"/>
            <a:r>
              <a:rPr lang="en-US" sz="3200" dirty="0"/>
              <a:t>Storage</a:t>
            </a:r>
          </a:p>
        </p:txBody>
      </p:sp>
    </p:spTree>
    <p:extLst>
      <p:ext uri="{BB962C8B-B14F-4D97-AF65-F5344CB8AC3E}">
        <p14:creationId xmlns:p14="http://schemas.microsoft.com/office/powerpoint/2010/main" val="202705586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09CA87-9E28-364B-8A68-2726B0BAC14B}"/>
              </a:ext>
            </a:extLst>
          </p:cNvPr>
          <p:cNvSpPr>
            <a:spLocks noGrp="1"/>
          </p:cNvSpPr>
          <p:nvPr>
            <p:ph type="title"/>
          </p:nvPr>
        </p:nvSpPr>
        <p:spPr>
          <a:xfrm>
            <a:off x="913776" y="618517"/>
            <a:ext cx="4378072" cy="1596177"/>
          </a:xfrm>
        </p:spPr>
        <p:txBody>
          <a:bodyPr/>
          <a:lstStyle/>
          <a:p>
            <a:r>
              <a:rPr lang="en-US" b="1" dirty="0"/>
              <a:t>Concrete </a:t>
            </a:r>
            <a:br>
              <a:rPr lang="en-US" b="1" dirty="0"/>
            </a:br>
            <a:r>
              <a:rPr lang="en-US" b="1" dirty="0"/>
              <a:t>(Left brain)</a:t>
            </a:r>
            <a:endParaRPr lang="en-US" dirty="0"/>
          </a:p>
        </p:txBody>
      </p:sp>
      <p:sp>
        <p:nvSpPr>
          <p:cNvPr id="3" name="Content Placeholder 2">
            <a:extLst>
              <a:ext uri="{FF2B5EF4-FFF2-40B4-BE49-F238E27FC236}">
                <a16:creationId xmlns:a16="http://schemas.microsoft.com/office/drawing/2014/main" id="{94FDD104-06F4-8846-AE66-077B20ED21BD}"/>
              </a:ext>
            </a:extLst>
          </p:cNvPr>
          <p:cNvSpPr>
            <a:spLocks noGrp="1"/>
          </p:cNvSpPr>
          <p:nvPr>
            <p:ph sz="quarter" idx="13"/>
          </p:nvPr>
        </p:nvSpPr>
        <p:spPr>
          <a:xfrm>
            <a:off x="544123" y="2281004"/>
            <a:ext cx="5623213" cy="4202350"/>
          </a:xfrm>
        </p:spPr>
        <p:txBody>
          <a:bodyPr>
            <a:normAutofit/>
          </a:bodyPr>
          <a:lstStyle/>
          <a:p>
            <a:pPr marL="0" indent="0" algn="ctr">
              <a:buNone/>
            </a:pPr>
            <a:r>
              <a:rPr lang="en-US" sz="3200" dirty="0"/>
              <a:t> You’re dealing with the here and now and processing information based on what you see, hear, think, feel, and taste.  “It is what it is.”  You want a real example.</a:t>
            </a:r>
          </a:p>
          <a:p>
            <a:pPr marL="0" indent="0" algn="ctr">
              <a:buNone/>
            </a:pPr>
            <a:endParaRPr lang="en-US" dirty="0"/>
          </a:p>
        </p:txBody>
      </p:sp>
      <p:pic>
        <p:nvPicPr>
          <p:cNvPr id="4" name="Picture 3">
            <a:extLst>
              <a:ext uri="{FF2B5EF4-FFF2-40B4-BE49-F238E27FC236}">
                <a16:creationId xmlns:a16="http://schemas.microsoft.com/office/drawing/2014/main" id="{61565E24-18E4-4848-BC64-B5558DD69219}"/>
              </a:ext>
            </a:extLst>
          </p:cNvPr>
          <p:cNvPicPr>
            <a:picLocks noChangeAspect="1"/>
          </p:cNvPicPr>
          <p:nvPr/>
        </p:nvPicPr>
        <p:blipFill>
          <a:blip r:embed="rId2"/>
          <a:stretch>
            <a:fillRect/>
          </a:stretch>
        </p:blipFill>
        <p:spPr>
          <a:xfrm>
            <a:off x="6927713" y="1011675"/>
            <a:ext cx="4755745" cy="4755745"/>
          </a:xfrm>
          <a:prstGeom prst="rect">
            <a:avLst/>
          </a:prstGeom>
        </p:spPr>
      </p:pic>
    </p:spTree>
    <p:extLst>
      <p:ext uri="{BB962C8B-B14F-4D97-AF65-F5344CB8AC3E}">
        <p14:creationId xmlns:p14="http://schemas.microsoft.com/office/powerpoint/2010/main" val="418420103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09CA87-9E28-364B-8A68-2726B0BAC14B}"/>
              </a:ext>
            </a:extLst>
          </p:cNvPr>
          <p:cNvSpPr>
            <a:spLocks noGrp="1"/>
          </p:cNvSpPr>
          <p:nvPr>
            <p:ph type="title"/>
          </p:nvPr>
        </p:nvSpPr>
        <p:spPr>
          <a:xfrm>
            <a:off x="1118847" y="197708"/>
            <a:ext cx="4378072" cy="1214585"/>
          </a:xfrm>
        </p:spPr>
        <p:txBody>
          <a:bodyPr>
            <a:normAutofit/>
          </a:bodyPr>
          <a:lstStyle/>
          <a:p>
            <a:r>
              <a:rPr lang="en-US" b="1" dirty="0"/>
              <a:t>Abstract</a:t>
            </a:r>
            <a:br>
              <a:rPr lang="en-US" b="1" dirty="0"/>
            </a:br>
            <a:r>
              <a:rPr lang="en-US" b="1" dirty="0"/>
              <a:t>(Right Brain)</a:t>
            </a:r>
            <a:endParaRPr lang="en-US" dirty="0"/>
          </a:p>
        </p:txBody>
      </p:sp>
      <p:sp>
        <p:nvSpPr>
          <p:cNvPr id="3" name="Content Placeholder 2">
            <a:extLst>
              <a:ext uri="{FF2B5EF4-FFF2-40B4-BE49-F238E27FC236}">
                <a16:creationId xmlns:a16="http://schemas.microsoft.com/office/drawing/2014/main" id="{94FDD104-06F4-8846-AE66-077B20ED21BD}"/>
              </a:ext>
            </a:extLst>
          </p:cNvPr>
          <p:cNvSpPr>
            <a:spLocks noGrp="1"/>
          </p:cNvSpPr>
          <p:nvPr>
            <p:ph sz="quarter" idx="13"/>
          </p:nvPr>
        </p:nvSpPr>
        <p:spPr>
          <a:xfrm>
            <a:off x="544123" y="1631092"/>
            <a:ext cx="5623213" cy="5226909"/>
          </a:xfrm>
        </p:spPr>
        <p:txBody>
          <a:bodyPr>
            <a:normAutofit fontScale="85000" lnSpcReduction="10000"/>
          </a:bodyPr>
          <a:lstStyle/>
          <a:p>
            <a:pPr marL="0" lvl="0" indent="0" algn="ctr">
              <a:buNone/>
            </a:pPr>
            <a:r>
              <a:rPr lang="en-US" sz="3800" dirty="0"/>
              <a:t>looking for the patterns.  You’re more cerebral in your analysis.  You’re using your intuition and imagination. “Things aren’t always what they appear to be.”  You abstract from the examples.</a:t>
            </a:r>
          </a:p>
          <a:p>
            <a:pPr marL="0" indent="0" algn="ctr">
              <a:buNone/>
            </a:pPr>
            <a:endParaRPr lang="en-US" dirty="0"/>
          </a:p>
        </p:txBody>
      </p:sp>
      <p:pic>
        <p:nvPicPr>
          <p:cNvPr id="5" name="Picture 4">
            <a:extLst>
              <a:ext uri="{FF2B5EF4-FFF2-40B4-BE49-F238E27FC236}">
                <a16:creationId xmlns:a16="http://schemas.microsoft.com/office/drawing/2014/main" id="{DCC8114B-6E44-CC4E-8C7D-E07C18D065EC}"/>
              </a:ext>
            </a:extLst>
          </p:cNvPr>
          <p:cNvPicPr>
            <a:picLocks noChangeAspect="1"/>
          </p:cNvPicPr>
          <p:nvPr/>
        </p:nvPicPr>
        <p:blipFill>
          <a:blip r:embed="rId2"/>
          <a:stretch>
            <a:fillRect/>
          </a:stretch>
        </p:blipFill>
        <p:spPr>
          <a:xfrm>
            <a:off x="6556442" y="739303"/>
            <a:ext cx="5369826" cy="4812166"/>
          </a:xfrm>
          <a:prstGeom prst="rect">
            <a:avLst/>
          </a:prstGeom>
        </p:spPr>
      </p:pic>
    </p:spTree>
    <p:extLst>
      <p:ext uri="{BB962C8B-B14F-4D97-AF65-F5344CB8AC3E}">
        <p14:creationId xmlns:p14="http://schemas.microsoft.com/office/powerpoint/2010/main" val="3272925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3">
            <a:extLst>
              <a:ext uri="{28A0092B-C50C-407E-A947-70E740481C1C}">
                <a14:useLocalDpi xmlns:a14="http://schemas.microsoft.com/office/drawing/2010/main"/>
              </a:ext>
            </a:extLst>
          </a:blip>
          <a:srcRect/>
          <a:stretch>
            <a:fillRect/>
          </a:stretch>
        </p:blipFill>
        <p:spPr bwMode="auto">
          <a:xfrm>
            <a:off x="428778" y="365760"/>
            <a:ext cx="11140440" cy="6492240"/>
          </a:xfrm>
          <a:prstGeom prst="rect">
            <a:avLst/>
          </a:prstGeom>
          <a:noFill/>
          <a:ln>
            <a:noFill/>
          </a:ln>
        </p:spPr>
      </p:pic>
      <p:cxnSp>
        <p:nvCxnSpPr>
          <p:cNvPr id="3" name="Straight Arrow Connector 2">
            <a:extLst>
              <a:ext uri="{FF2B5EF4-FFF2-40B4-BE49-F238E27FC236}">
                <a16:creationId xmlns:a16="http://schemas.microsoft.com/office/drawing/2014/main" id="{C604FD41-BBB3-FE4E-B6DD-FCE5B700D696}"/>
              </a:ext>
            </a:extLst>
          </p:cNvPr>
          <p:cNvCxnSpPr/>
          <p:nvPr/>
        </p:nvCxnSpPr>
        <p:spPr>
          <a:xfrm>
            <a:off x="321276" y="5165124"/>
            <a:ext cx="889686" cy="0"/>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cxnSp>
        <p:nvCxnSpPr>
          <p:cNvPr id="5" name="Straight Arrow Connector 4">
            <a:extLst>
              <a:ext uri="{FF2B5EF4-FFF2-40B4-BE49-F238E27FC236}">
                <a16:creationId xmlns:a16="http://schemas.microsoft.com/office/drawing/2014/main" id="{5B72C162-042F-F349-9D1A-B674C0610E3C}"/>
              </a:ext>
            </a:extLst>
          </p:cNvPr>
          <p:cNvCxnSpPr>
            <a:cxnSpLocks/>
          </p:cNvCxnSpPr>
          <p:nvPr/>
        </p:nvCxnSpPr>
        <p:spPr>
          <a:xfrm>
            <a:off x="296563" y="5737654"/>
            <a:ext cx="893805" cy="0"/>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700AF710-D1E5-AD44-B4EF-52EA9CCE1FB3}"/>
              </a:ext>
            </a:extLst>
          </p:cNvPr>
          <p:cNvCxnSpPr>
            <a:cxnSpLocks/>
          </p:cNvCxnSpPr>
          <p:nvPr/>
        </p:nvCxnSpPr>
        <p:spPr>
          <a:xfrm>
            <a:off x="325395" y="3344562"/>
            <a:ext cx="822960" cy="0"/>
          </a:xfrm>
          <a:prstGeom prst="straightConnector1">
            <a:avLst/>
          </a:prstGeom>
          <a:ln w="50800">
            <a:solidFill>
              <a:schemeClr val="accent1">
                <a:shade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A4011B4E-A8C3-0441-8FF4-84709DFB973E}"/>
              </a:ext>
            </a:extLst>
          </p:cNvPr>
          <p:cNvCxnSpPr>
            <a:cxnSpLocks/>
          </p:cNvCxnSpPr>
          <p:nvPr/>
        </p:nvCxnSpPr>
        <p:spPr>
          <a:xfrm flipH="1">
            <a:off x="11121081" y="5980670"/>
            <a:ext cx="88968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DB636CB1-04FB-CD44-9003-C4E6DCC45AAB}"/>
              </a:ext>
            </a:extLst>
          </p:cNvPr>
          <p:cNvCxnSpPr>
            <a:cxnSpLocks/>
          </p:cNvCxnSpPr>
          <p:nvPr/>
        </p:nvCxnSpPr>
        <p:spPr>
          <a:xfrm flipH="1">
            <a:off x="11273481" y="5441094"/>
            <a:ext cx="889686" cy="0"/>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BEE413DF-E849-8E4C-B3BC-E502DE458EAA}"/>
              </a:ext>
            </a:extLst>
          </p:cNvPr>
          <p:cNvCxnSpPr>
            <a:cxnSpLocks/>
          </p:cNvCxnSpPr>
          <p:nvPr/>
        </p:nvCxnSpPr>
        <p:spPr>
          <a:xfrm flipH="1">
            <a:off x="11273481" y="3612294"/>
            <a:ext cx="889686" cy="0"/>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746086A7-A582-B74F-96DD-92A459B21CEE}"/>
              </a:ext>
            </a:extLst>
          </p:cNvPr>
          <p:cNvCxnSpPr>
            <a:cxnSpLocks/>
          </p:cNvCxnSpPr>
          <p:nvPr/>
        </p:nvCxnSpPr>
        <p:spPr>
          <a:xfrm flipH="1">
            <a:off x="2941320" y="1504336"/>
            <a:ext cx="1542191" cy="614024"/>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AE6B0F9A-8A13-684F-81F1-859BF75215A1}"/>
              </a:ext>
            </a:extLst>
          </p:cNvPr>
          <p:cNvCxnSpPr>
            <a:cxnSpLocks/>
          </p:cNvCxnSpPr>
          <p:nvPr/>
        </p:nvCxnSpPr>
        <p:spPr>
          <a:xfrm>
            <a:off x="7848600" y="1615440"/>
            <a:ext cx="1166871" cy="336018"/>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8DEACC73-FF1F-EA43-8174-9DF9864249D0}"/>
              </a:ext>
            </a:extLst>
          </p:cNvPr>
          <p:cNvCxnSpPr>
            <a:cxnSpLocks/>
          </p:cNvCxnSpPr>
          <p:nvPr/>
        </p:nvCxnSpPr>
        <p:spPr>
          <a:xfrm flipH="1">
            <a:off x="2984631" y="812139"/>
            <a:ext cx="1498880" cy="0"/>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3A14BFAD-D22E-294B-AB65-B2E6FE2BF6C7}"/>
              </a:ext>
            </a:extLst>
          </p:cNvPr>
          <p:cNvCxnSpPr>
            <a:cxnSpLocks/>
          </p:cNvCxnSpPr>
          <p:nvPr/>
        </p:nvCxnSpPr>
        <p:spPr>
          <a:xfrm>
            <a:off x="7911467" y="786078"/>
            <a:ext cx="1104004" cy="0"/>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862655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09CA87-9E28-364B-8A68-2726B0BAC14B}"/>
              </a:ext>
            </a:extLst>
          </p:cNvPr>
          <p:cNvSpPr>
            <a:spLocks noGrp="1"/>
          </p:cNvSpPr>
          <p:nvPr>
            <p:ph type="title"/>
          </p:nvPr>
        </p:nvSpPr>
        <p:spPr>
          <a:xfrm>
            <a:off x="719223" y="914399"/>
            <a:ext cx="4378072" cy="1779374"/>
          </a:xfrm>
        </p:spPr>
        <p:txBody>
          <a:bodyPr/>
          <a:lstStyle/>
          <a:p>
            <a:r>
              <a:rPr lang="en-US" b="1" dirty="0"/>
              <a:t>Random</a:t>
            </a:r>
            <a:br>
              <a:rPr lang="en-US" b="1" dirty="0"/>
            </a:br>
            <a:r>
              <a:rPr lang="en-US" b="1" dirty="0"/>
              <a:t>(Right Brain) </a:t>
            </a:r>
            <a:endParaRPr lang="en-US" dirty="0"/>
          </a:p>
        </p:txBody>
      </p:sp>
      <p:sp>
        <p:nvSpPr>
          <p:cNvPr id="3" name="Content Placeholder 2">
            <a:extLst>
              <a:ext uri="{FF2B5EF4-FFF2-40B4-BE49-F238E27FC236}">
                <a16:creationId xmlns:a16="http://schemas.microsoft.com/office/drawing/2014/main" id="{94FDD104-06F4-8846-AE66-077B20ED21BD}"/>
              </a:ext>
            </a:extLst>
          </p:cNvPr>
          <p:cNvSpPr>
            <a:spLocks noGrp="1"/>
          </p:cNvSpPr>
          <p:nvPr>
            <p:ph sz="quarter" idx="13"/>
          </p:nvPr>
        </p:nvSpPr>
        <p:spPr>
          <a:xfrm>
            <a:off x="563578" y="2880965"/>
            <a:ext cx="4494805" cy="3793787"/>
          </a:xfrm>
        </p:spPr>
        <p:txBody>
          <a:bodyPr>
            <a:normAutofit/>
          </a:bodyPr>
          <a:lstStyle/>
          <a:p>
            <a:pPr marL="0" lvl="0" indent="0" algn="ctr">
              <a:buNone/>
            </a:pPr>
            <a:r>
              <a:rPr lang="en-US" sz="3200" dirty="0"/>
              <a:t>You’re processing chunks of information in a random way.  You can hop around with ease.</a:t>
            </a:r>
          </a:p>
        </p:txBody>
      </p:sp>
      <p:pic>
        <p:nvPicPr>
          <p:cNvPr id="6" name="Picture 5">
            <a:extLst>
              <a:ext uri="{FF2B5EF4-FFF2-40B4-BE49-F238E27FC236}">
                <a16:creationId xmlns:a16="http://schemas.microsoft.com/office/drawing/2014/main" id="{3084E71F-A22F-9340-BF5D-F06E73B1C2DC}"/>
              </a:ext>
            </a:extLst>
          </p:cNvPr>
          <p:cNvPicPr>
            <a:picLocks noChangeAspect="1"/>
          </p:cNvPicPr>
          <p:nvPr/>
        </p:nvPicPr>
        <p:blipFill>
          <a:blip r:embed="rId2"/>
          <a:stretch>
            <a:fillRect/>
          </a:stretch>
        </p:blipFill>
        <p:spPr>
          <a:xfrm>
            <a:off x="5137388" y="1522246"/>
            <a:ext cx="6728298" cy="4036979"/>
          </a:xfrm>
          <a:prstGeom prst="rect">
            <a:avLst/>
          </a:prstGeom>
        </p:spPr>
      </p:pic>
    </p:spTree>
    <p:extLst>
      <p:ext uri="{BB962C8B-B14F-4D97-AF65-F5344CB8AC3E}">
        <p14:creationId xmlns:p14="http://schemas.microsoft.com/office/powerpoint/2010/main" val="246046021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09CA87-9E28-364B-8A68-2726B0BAC14B}"/>
              </a:ext>
            </a:extLst>
          </p:cNvPr>
          <p:cNvSpPr>
            <a:spLocks noGrp="1"/>
          </p:cNvSpPr>
          <p:nvPr>
            <p:ph type="title"/>
          </p:nvPr>
        </p:nvSpPr>
        <p:spPr>
          <a:xfrm>
            <a:off x="570415" y="518984"/>
            <a:ext cx="4378072" cy="1878227"/>
          </a:xfrm>
        </p:spPr>
        <p:txBody>
          <a:bodyPr>
            <a:normAutofit/>
          </a:bodyPr>
          <a:lstStyle/>
          <a:p>
            <a:r>
              <a:rPr lang="en-US" b="1" dirty="0"/>
              <a:t>Sequential</a:t>
            </a:r>
            <a:br>
              <a:rPr lang="en-US" b="1" dirty="0"/>
            </a:br>
            <a:r>
              <a:rPr lang="en-US" b="1" dirty="0"/>
              <a:t>(Left Brain)</a:t>
            </a:r>
            <a:endParaRPr lang="en-US" dirty="0"/>
          </a:p>
        </p:txBody>
      </p:sp>
      <p:sp>
        <p:nvSpPr>
          <p:cNvPr id="3" name="Content Placeholder 2">
            <a:extLst>
              <a:ext uri="{FF2B5EF4-FFF2-40B4-BE49-F238E27FC236}">
                <a16:creationId xmlns:a16="http://schemas.microsoft.com/office/drawing/2014/main" id="{94FDD104-06F4-8846-AE66-077B20ED21BD}"/>
              </a:ext>
            </a:extLst>
          </p:cNvPr>
          <p:cNvSpPr>
            <a:spLocks noGrp="1"/>
          </p:cNvSpPr>
          <p:nvPr>
            <p:ph sz="quarter" idx="13"/>
          </p:nvPr>
        </p:nvSpPr>
        <p:spPr>
          <a:xfrm>
            <a:off x="613005" y="2559689"/>
            <a:ext cx="4494805" cy="3793787"/>
          </a:xfrm>
        </p:spPr>
        <p:txBody>
          <a:bodyPr>
            <a:normAutofit/>
          </a:bodyPr>
          <a:lstStyle/>
          <a:p>
            <a:pPr marL="0" lvl="0" indent="0" algn="ctr">
              <a:buNone/>
            </a:pPr>
            <a:r>
              <a:rPr lang="en-US" sz="3200" dirty="0"/>
              <a:t>You processing chunks of information in a linear way.  You prefer a plan or set of steps to follow.</a:t>
            </a:r>
            <a:endParaRPr lang="en-US" sz="4400" dirty="0"/>
          </a:p>
        </p:txBody>
      </p:sp>
      <p:pic>
        <p:nvPicPr>
          <p:cNvPr id="5" name="Picture 4">
            <a:extLst>
              <a:ext uri="{FF2B5EF4-FFF2-40B4-BE49-F238E27FC236}">
                <a16:creationId xmlns:a16="http://schemas.microsoft.com/office/drawing/2014/main" id="{65C9514D-40B0-0F41-88CE-4867613ABB95}"/>
              </a:ext>
            </a:extLst>
          </p:cNvPr>
          <p:cNvPicPr>
            <a:picLocks noChangeAspect="1"/>
          </p:cNvPicPr>
          <p:nvPr/>
        </p:nvPicPr>
        <p:blipFill>
          <a:blip r:embed="rId2"/>
          <a:stretch>
            <a:fillRect/>
          </a:stretch>
        </p:blipFill>
        <p:spPr>
          <a:xfrm>
            <a:off x="5024336" y="1303505"/>
            <a:ext cx="6728298" cy="4036979"/>
          </a:xfrm>
          <a:prstGeom prst="rect">
            <a:avLst/>
          </a:prstGeom>
        </p:spPr>
      </p:pic>
    </p:spTree>
    <p:extLst>
      <p:ext uri="{BB962C8B-B14F-4D97-AF65-F5344CB8AC3E}">
        <p14:creationId xmlns:p14="http://schemas.microsoft.com/office/powerpoint/2010/main" val="295825371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AC55BDE-2EBE-0B43-ADD5-4B1440CC9ECF}"/>
              </a:ext>
            </a:extLst>
          </p:cNvPr>
          <p:cNvPicPr>
            <a:picLocks noChangeAspect="1"/>
          </p:cNvPicPr>
          <p:nvPr/>
        </p:nvPicPr>
        <p:blipFill>
          <a:blip r:embed="rId2"/>
          <a:stretch>
            <a:fillRect/>
          </a:stretch>
        </p:blipFill>
        <p:spPr>
          <a:xfrm>
            <a:off x="2046688" y="741406"/>
            <a:ext cx="7834212" cy="5196822"/>
          </a:xfrm>
          <a:prstGeom prst="rect">
            <a:avLst/>
          </a:prstGeom>
        </p:spPr>
      </p:pic>
      <p:sp>
        <p:nvSpPr>
          <p:cNvPr id="5" name="TextBox 4">
            <a:extLst>
              <a:ext uri="{FF2B5EF4-FFF2-40B4-BE49-F238E27FC236}">
                <a16:creationId xmlns:a16="http://schemas.microsoft.com/office/drawing/2014/main" id="{F79BA05A-2521-6E46-8BE1-0D7271838447}"/>
              </a:ext>
            </a:extLst>
          </p:cNvPr>
          <p:cNvSpPr txBox="1"/>
          <p:nvPr/>
        </p:nvSpPr>
        <p:spPr>
          <a:xfrm>
            <a:off x="1133060" y="5168348"/>
            <a:ext cx="1789044" cy="584775"/>
          </a:xfrm>
          <a:prstGeom prst="rect">
            <a:avLst/>
          </a:prstGeom>
          <a:solidFill>
            <a:schemeClr val="accent1"/>
          </a:solidFill>
        </p:spPr>
        <p:txBody>
          <a:bodyPr wrap="square" rtlCol="0">
            <a:spAutoFit/>
          </a:bodyPr>
          <a:lstStyle/>
          <a:p>
            <a:pPr algn="ctr"/>
            <a:r>
              <a:rPr lang="en-US" sz="3200" dirty="0"/>
              <a:t>Storage</a:t>
            </a:r>
          </a:p>
        </p:txBody>
      </p:sp>
    </p:spTree>
    <p:extLst>
      <p:ext uri="{BB962C8B-B14F-4D97-AF65-F5344CB8AC3E}">
        <p14:creationId xmlns:p14="http://schemas.microsoft.com/office/powerpoint/2010/main" val="62597500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97C31FF-A0AF-364F-8BCC-8B2B88CE1A0D}"/>
              </a:ext>
            </a:extLst>
          </p:cNvPr>
          <p:cNvPicPr>
            <a:picLocks noChangeAspect="1"/>
          </p:cNvPicPr>
          <p:nvPr/>
        </p:nvPicPr>
        <p:blipFill>
          <a:blip r:embed="rId2"/>
          <a:stretch>
            <a:fillRect/>
          </a:stretch>
        </p:blipFill>
        <p:spPr>
          <a:xfrm>
            <a:off x="2381956" y="643467"/>
            <a:ext cx="7428088" cy="5571066"/>
          </a:xfrm>
          <a:prstGeom prst="rect">
            <a:avLst/>
          </a:prstGeom>
        </p:spPr>
      </p:pic>
    </p:spTree>
    <p:extLst>
      <p:ext uri="{BB962C8B-B14F-4D97-AF65-F5344CB8AC3E}">
        <p14:creationId xmlns:p14="http://schemas.microsoft.com/office/powerpoint/2010/main" val="395619316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4293EF-DADE-FA43-BE8C-9420C4122415}"/>
              </a:ext>
            </a:extLst>
          </p:cNvPr>
          <p:cNvSpPr>
            <a:spLocks noGrp="1"/>
          </p:cNvSpPr>
          <p:nvPr>
            <p:ph type="title"/>
          </p:nvPr>
        </p:nvSpPr>
        <p:spPr>
          <a:xfrm>
            <a:off x="1592608" y="303924"/>
            <a:ext cx="9207198" cy="1008464"/>
          </a:xfrm>
        </p:spPr>
        <p:txBody>
          <a:bodyPr/>
          <a:lstStyle/>
          <a:p>
            <a:r>
              <a:rPr lang="en-US" b="1" dirty="0"/>
              <a:t>Concrete-Sequential (Left – Left)</a:t>
            </a:r>
            <a:endParaRPr lang="en-US" dirty="0"/>
          </a:p>
        </p:txBody>
      </p:sp>
      <p:sp>
        <p:nvSpPr>
          <p:cNvPr id="3" name="Content Placeholder 2">
            <a:extLst>
              <a:ext uri="{FF2B5EF4-FFF2-40B4-BE49-F238E27FC236}">
                <a16:creationId xmlns:a16="http://schemas.microsoft.com/office/drawing/2014/main" id="{9E7C5103-8280-ED40-A772-71E697E9F41B}"/>
              </a:ext>
            </a:extLst>
          </p:cNvPr>
          <p:cNvSpPr>
            <a:spLocks noGrp="1"/>
          </p:cNvSpPr>
          <p:nvPr>
            <p:ph sz="quarter" idx="13"/>
          </p:nvPr>
        </p:nvSpPr>
        <p:spPr>
          <a:xfrm>
            <a:off x="310659" y="1498059"/>
            <a:ext cx="10525954" cy="5214026"/>
          </a:xfrm>
        </p:spPr>
        <p:txBody>
          <a:bodyPr>
            <a:normAutofit fontScale="92500"/>
          </a:bodyPr>
          <a:lstStyle/>
          <a:p>
            <a:r>
              <a:rPr lang="en-US" sz="2800" dirty="0"/>
              <a:t>Practical and well organized.  They like to plan their work </a:t>
            </a:r>
          </a:p>
          <a:p>
            <a:pPr marL="0" indent="0">
              <a:buNone/>
            </a:pPr>
            <a:r>
              <a:rPr lang="en-US" sz="2800" dirty="0"/>
              <a:t>   and work their plan.</a:t>
            </a:r>
          </a:p>
          <a:p>
            <a:r>
              <a:rPr lang="en-US" sz="2800" dirty="0"/>
              <a:t>Thinking processes are logical, instinctive and deliberate.</a:t>
            </a:r>
          </a:p>
          <a:p>
            <a:r>
              <a:rPr lang="en-US" sz="2800" dirty="0"/>
              <a:t>Strive for perfection and have an eye for detail.</a:t>
            </a:r>
          </a:p>
          <a:p>
            <a:r>
              <a:rPr lang="en-US" sz="2800" dirty="0"/>
              <a:t>Focus on material reality and physical objects.</a:t>
            </a:r>
          </a:p>
          <a:p>
            <a:r>
              <a:rPr lang="en-US" sz="2800" dirty="0"/>
              <a:t>Creativity lies not with originality but with </a:t>
            </a:r>
            <a:r>
              <a:rPr lang="en-US" sz="2800" u="sng" dirty="0"/>
              <a:t>making it more effective than the original</a:t>
            </a:r>
            <a:r>
              <a:rPr lang="en-US" sz="2800" dirty="0"/>
              <a:t>.</a:t>
            </a:r>
          </a:p>
          <a:p>
            <a:r>
              <a:rPr lang="en-US" sz="2800" dirty="0"/>
              <a:t>Prefer an environment that is ordered, practical, quiet, and stable</a:t>
            </a:r>
            <a:r>
              <a:rPr lang="en-US" sz="2400" dirty="0"/>
              <a:t>.</a:t>
            </a:r>
          </a:p>
          <a:p>
            <a:pPr marL="0" indent="0">
              <a:buNone/>
            </a:pPr>
            <a:endParaRPr lang="en-US" dirty="0"/>
          </a:p>
        </p:txBody>
      </p:sp>
      <p:pic>
        <p:nvPicPr>
          <p:cNvPr id="12" name="Picture 11">
            <a:extLst>
              <a:ext uri="{FF2B5EF4-FFF2-40B4-BE49-F238E27FC236}">
                <a16:creationId xmlns:a16="http://schemas.microsoft.com/office/drawing/2014/main" id="{68782B49-5461-294A-A030-E227890DBE4C}"/>
              </a:ext>
            </a:extLst>
          </p:cNvPr>
          <p:cNvPicPr>
            <a:picLocks noChangeAspect="1"/>
          </p:cNvPicPr>
          <p:nvPr/>
        </p:nvPicPr>
        <p:blipFill>
          <a:blip r:embed="rId3"/>
          <a:stretch>
            <a:fillRect/>
          </a:stretch>
        </p:blipFill>
        <p:spPr>
          <a:xfrm>
            <a:off x="9614171" y="1634248"/>
            <a:ext cx="2577829" cy="2577829"/>
          </a:xfrm>
          <a:prstGeom prst="rect">
            <a:avLst/>
          </a:prstGeom>
        </p:spPr>
      </p:pic>
    </p:spTree>
    <p:extLst>
      <p:ext uri="{BB962C8B-B14F-4D97-AF65-F5344CB8AC3E}">
        <p14:creationId xmlns:p14="http://schemas.microsoft.com/office/powerpoint/2010/main" val="309968822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D8D301-B773-764C-B76E-B505F13BE774}"/>
              </a:ext>
            </a:extLst>
          </p:cNvPr>
          <p:cNvSpPr>
            <a:spLocks noGrp="1"/>
          </p:cNvSpPr>
          <p:nvPr>
            <p:ph type="title"/>
          </p:nvPr>
        </p:nvSpPr>
        <p:spPr>
          <a:xfrm>
            <a:off x="3463694" y="396078"/>
            <a:ext cx="6929985" cy="1132462"/>
          </a:xfrm>
        </p:spPr>
        <p:txBody>
          <a:bodyPr>
            <a:normAutofit/>
          </a:bodyPr>
          <a:lstStyle/>
          <a:p>
            <a:r>
              <a:rPr lang="en-US" b="1" dirty="0"/>
              <a:t>Concrete Sequential (CS)</a:t>
            </a:r>
            <a:endParaRPr lang="en-US" dirty="0"/>
          </a:p>
        </p:txBody>
      </p:sp>
      <p:sp>
        <p:nvSpPr>
          <p:cNvPr id="3" name="Content Placeholder 2">
            <a:extLst>
              <a:ext uri="{FF2B5EF4-FFF2-40B4-BE49-F238E27FC236}">
                <a16:creationId xmlns:a16="http://schemas.microsoft.com/office/drawing/2014/main" id="{6C35C3D3-F1EF-064D-84D0-51E35F68D93B}"/>
              </a:ext>
            </a:extLst>
          </p:cNvPr>
          <p:cNvSpPr>
            <a:spLocks noGrp="1"/>
          </p:cNvSpPr>
          <p:nvPr>
            <p:ph sz="quarter" idx="13"/>
          </p:nvPr>
        </p:nvSpPr>
        <p:spPr>
          <a:xfrm>
            <a:off x="2568102" y="1705611"/>
            <a:ext cx="9241277" cy="4539547"/>
          </a:xfrm>
        </p:spPr>
        <p:txBody>
          <a:bodyPr>
            <a:normAutofit/>
          </a:bodyPr>
          <a:lstStyle/>
          <a:p>
            <a:pPr marL="0" indent="0" algn="ctr">
              <a:buNone/>
            </a:pPr>
            <a:r>
              <a:rPr lang="en-US" sz="3200" dirty="0"/>
              <a:t>You want your information presented sequentially with concrete facts and data.  </a:t>
            </a:r>
          </a:p>
          <a:p>
            <a:pPr marL="0" indent="0" algn="ctr">
              <a:buNone/>
            </a:pPr>
            <a:r>
              <a:rPr lang="en-US" sz="3200" dirty="0"/>
              <a:t>concrete sequential learners learn well when one example or concept follows another in a linear way.  Hopping around is a problem and can create frustration and confusion.</a:t>
            </a:r>
          </a:p>
          <a:p>
            <a:pPr marL="0" indent="0">
              <a:buNone/>
            </a:pPr>
            <a:endParaRPr lang="en-US" dirty="0"/>
          </a:p>
        </p:txBody>
      </p:sp>
      <p:pic>
        <p:nvPicPr>
          <p:cNvPr id="4" name="Picture 3">
            <a:extLst>
              <a:ext uri="{FF2B5EF4-FFF2-40B4-BE49-F238E27FC236}">
                <a16:creationId xmlns:a16="http://schemas.microsoft.com/office/drawing/2014/main" id="{C17DF193-C482-B841-ADC6-AAF77850284E}"/>
              </a:ext>
            </a:extLst>
          </p:cNvPr>
          <p:cNvPicPr>
            <a:picLocks noChangeAspect="1"/>
          </p:cNvPicPr>
          <p:nvPr/>
        </p:nvPicPr>
        <p:blipFill>
          <a:blip r:embed="rId2"/>
          <a:stretch>
            <a:fillRect/>
          </a:stretch>
        </p:blipFill>
        <p:spPr>
          <a:xfrm>
            <a:off x="0" y="1809346"/>
            <a:ext cx="2577829" cy="2577829"/>
          </a:xfrm>
          <a:prstGeom prst="rect">
            <a:avLst/>
          </a:prstGeom>
        </p:spPr>
      </p:pic>
    </p:spTree>
    <p:extLst>
      <p:ext uri="{BB962C8B-B14F-4D97-AF65-F5344CB8AC3E}">
        <p14:creationId xmlns:p14="http://schemas.microsoft.com/office/powerpoint/2010/main" val="12893818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E4B371-72D5-D945-88CF-5583BFE33BCC}"/>
              </a:ext>
            </a:extLst>
          </p:cNvPr>
          <p:cNvSpPr>
            <a:spLocks noGrp="1"/>
          </p:cNvSpPr>
          <p:nvPr>
            <p:ph type="title"/>
          </p:nvPr>
        </p:nvSpPr>
        <p:spPr>
          <a:xfrm>
            <a:off x="938488" y="741406"/>
            <a:ext cx="10364451" cy="929591"/>
          </a:xfrm>
        </p:spPr>
        <p:txBody>
          <a:bodyPr/>
          <a:lstStyle/>
          <a:p>
            <a:r>
              <a:rPr lang="en-US" dirty="0"/>
              <a:t>Planning for CS people</a:t>
            </a:r>
          </a:p>
        </p:txBody>
      </p:sp>
      <p:sp>
        <p:nvSpPr>
          <p:cNvPr id="3" name="Content Placeholder 2">
            <a:extLst>
              <a:ext uri="{FF2B5EF4-FFF2-40B4-BE49-F238E27FC236}">
                <a16:creationId xmlns:a16="http://schemas.microsoft.com/office/drawing/2014/main" id="{6476379D-1725-E24C-A309-BDC518F0B874}"/>
              </a:ext>
            </a:extLst>
          </p:cNvPr>
          <p:cNvSpPr>
            <a:spLocks noGrp="1"/>
          </p:cNvSpPr>
          <p:nvPr>
            <p:ph sz="quarter" idx="13"/>
          </p:nvPr>
        </p:nvSpPr>
        <p:spPr>
          <a:xfrm>
            <a:off x="913774" y="2051222"/>
            <a:ext cx="10363826" cy="4399005"/>
          </a:xfrm>
        </p:spPr>
        <p:txBody>
          <a:bodyPr>
            <a:normAutofit/>
          </a:bodyPr>
          <a:lstStyle/>
          <a:p>
            <a:pPr marL="0" indent="0">
              <a:buNone/>
            </a:pPr>
            <a:r>
              <a:rPr lang="en-US" sz="3200" b="1" dirty="0"/>
              <a:t>Please give examples </a:t>
            </a:r>
          </a:p>
          <a:p>
            <a:pPr marL="0" indent="0">
              <a:buNone/>
            </a:pPr>
            <a:r>
              <a:rPr lang="en-US" sz="3200" b="1" dirty="0"/>
              <a:t>1- </a:t>
            </a:r>
          </a:p>
          <a:p>
            <a:pPr marL="0" indent="0">
              <a:buNone/>
            </a:pPr>
            <a:r>
              <a:rPr lang="en-US" sz="3200" b="1" dirty="0"/>
              <a:t>2- </a:t>
            </a:r>
          </a:p>
          <a:p>
            <a:pPr marL="0" indent="0">
              <a:buNone/>
            </a:pPr>
            <a:r>
              <a:rPr lang="en-US" sz="3200" b="1" dirty="0"/>
              <a:t>3- </a:t>
            </a:r>
          </a:p>
          <a:p>
            <a:pPr marL="0" indent="0">
              <a:buNone/>
            </a:pPr>
            <a:r>
              <a:rPr lang="en-US" sz="3200" b="1" dirty="0"/>
              <a:t>4- </a:t>
            </a:r>
          </a:p>
          <a:p>
            <a:pPr marL="0" indent="0">
              <a:buNone/>
            </a:pPr>
            <a:r>
              <a:rPr lang="en-US" sz="3200" b="1" dirty="0"/>
              <a:t>5- </a:t>
            </a:r>
          </a:p>
        </p:txBody>
      </p:sp>
      <p:pic>
        <p:nvPicPr>
          <p:cNvPr id="4" name="Picture 3" descr="MASTERGU">
            <a:extLst>
              <a:ext uri="{FF2B5EF4-FFF2-40B4-BE49-F238E27FC236}">
                <a16:creationId xmlns:a16="http://schemas.microsoft.com/office/drawing/2014/main" id="{935F454E-A5FC-8742-AB17-7C15E8132B2D}"/>
              </a:ext>
            </a:extLst>
          </p:cNvPr>
          <p:cNvPicPr/>
          <p:nvPr/>
        </p:nvPicPr>
        <p:blipFill rotWithShape="1">
          <a:blip r:embed="rId2">
            <a:extLst>
              <a:ext uri="{28A0092B-C50C-407E-A947-70E740481C1C}">
                <a14:useLocalDpi xmlns:a14="http://schemas.microsoft.com/office/drawing/2010/main" val="0"/>
              </a:ext>
            </a:extLst>
          </a:blip>
          <a:srcRect t="45" r="2" b="3752"/>
          <a:stretch/>
        </p:blipFill>
        <p:spPr bwMode="auto">
          <a:xfrm>
            <a:off x="10760149" y="5571460"/>
            <a:ext cx="1431850" cy="1286540"/>
          </a:xfrm>
          <a:prstGeom prst="rect">
            <a:avLst/>
          </a:prstGeom>
          <a:noFill/>
        </p:spPr>
      </p:pic>
    </p:spTree>
    <p:extLst>
      <p:ext uri="{BB962C8B-B14F-4D97-AF65-F5344CB8AC3E}">
        <p14:creationId xmlns:p14="http://schemas.microsoft.com/office/powerpoint/2010/main" val="91517137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8DCF77-5023-DD40-8871-42D82737D48E}"/>
              </a:ext>
            </a:extLst>
          </p:cNvPr>
          <p:cNvSpPr>
            <a:spLocks noGrp="1"/>
          </p:cNvSpPr>
          <p:nvPr>
            <p:ph type="title"/>
          </p:nvPr>
        </p:nvSpPr>
        <p:spPr>
          <a:xfrm>
            <a:off x="2855100" y="832526"/>
            <a:ext cx="7944705" cy="898998"/>
          </a:xfrm>
        </p:spPr>
        <p:txBody>
          <a:bodyPr/>
          <a:lstStyle/>
          <a:p>
            <a:r>
              <a:rPr lang="en-US" b="1" dirty="0"/>
              <a:t>Concrete-Random (Left – Right)</a:t>
            </a:r>
            <a:endParaRPr lang="en-US" dirty="0"/>
          </a:p>
        </p:txBody>
      </p:sp>
      <p:sp>
        <p:nvSpPr>
          <p:cNvPr id="3" name="Content Placeholder 2">
            <a:extLst>
              <a:ext uri="{FF2B5EF4-FFF2-40B4-BE49-F238E27FC236}">
                <a16:creationId xmlns:a16="http://schemas.microsoft.com/office/drawing/2014/main" id="{9F093D8D-B0CF-264D-9CF7-F4CC8622BA98}"/>
              </a:ext>
            </a:extLst>
          </p:cNvPr>
          <p:cNvSpPr>
            <a:spLocks noGrp="1"/>
          </p:cNvSpPr>
          <p:nvPr>
            <p:ph sz="quarter" idx="13"/>
          </p:nvPr>
        </p:nvSpPr>
        <p:spPr>
          <a:xfrm>
            <a:off x="641400" y="2266546"/>
            <a:ext cx="10363826" cy="4591454"/>
          </a:xfrm>
        </p:spPr>
        <p:txBody>
          <a:bodyPr>
            <a:normAutofit fontScale="92500"/>
          </a:bodyPr>
          <a:lstStyle/>
          <a:p>
            <a:r>
              <a:rPr lang="en-US" sz="2800" dirty="0"/>
              <a:t>Practical and live in the physical world, but they like to learn by trial and error.  Rather than a plan, they want options.</a:t>
            </a:r>
          </a:p>
          <a:p>
            <a:r>
              <a:rPr lang="en-US" sz="2800" dirty="0"/>
              <a:t>Thinking processes are instinctive, intuitive, and impulsive.</a:t>
            </a:r>
          </a:p>
          <a:p>
            <a:r>
              <a:rPr lang="en-US" sz="2800" dirty="0"/>
              <a:t>Events affected by outside variables.</a:t>
            </a:r>
          </a:p>
          <a:p>
            <a:r>
              <a:rPr lang="en-US" sz="2800" dirty="0"/>
              <a:t>Focus on </a:t>
            </a:r>
            <a:r>
              <a:rPr lang="en-US" sz="2800" i="1" u="sng" dirty="0"/>
              <a:t>practical applications</a:t>
            </a:r>
            <a:r>
              <a:rPr lang="en-US" sz="2800" dirty="0"/>
              <a:t>, methods, and processes.</a:t>
            </a:r>
          </a:p>
          <a:p>
            <a:r>
              <a:rPr lang="en-US" sz="2800" u="sng" dirty="0"/>
              <a:t>Creativity is original</a:t>
            </a:r>
            <a:r>
              <a:rPr lang="en-US" sz="2800" dirty="0"/>
              <a:t>, inventive, and unique.</a:t>
            </a:r>
          </a:p>
          <a:p>
            <a:r>
              <a:rPr lang="en-US" sz="2800" dirty="0"/>
              <a:t>Prefer an environment that is stimulus rich and competitive.</a:t>
            </a:r>
          </a:p>
          <a:p>
            <a:pPr marL="0" indent="0">
              <a:buNone/>
            </a:pPr>
            <a:endParaRPr lang="en-US" dirty="0"/>
          </a:p>
        </p:txBody>
      </p:sp>
      <p:pic>
        <p:nvPicPr>
          <p:cNvPr id="4" name="Picture 3">
            <a:extLst>
              <a:ext uri="{FF2B5EF4-FFF2-40B4-BE49-F238E27FC236}">
                <a16:creationId xmlns:a16="http://schemas.microsoft.com/office/drawing/2014/main" id="{A805DF5A-11DF-6A46-AD73-79DF568F5935}"/>
              </a:ext>
            </a:extLst>
          </p:cNvPr>
          <p:cNvPicPr>
            <a:picLocks noChangeAspect="1"/>
          </p:cNvPicPr>
          <p:nvPr/>
        </p:nvPicPr>
        <p:blipFill>
          <a:blip r:embed="rId2"/>
          <a:stretch>
            <a:fillRect/>
          </a:stretch>
        </p:blipFill>
        <p:spPr>
          <a:xfrm>
            <a:off x="0" y="0"/>
            <a:ext cx="2476798" cy="2023353"/>
          </a:xfrm>
          <a:prstGeom prst="rect">
            <a:avLst/>
          </a:prstGeom>
        </p:spPr>
      </p:pic>
    </p:spTree>
    <p:extLst>
      <p:ext uri="{BB962C8B-B14F-4D97-AF65-F5344CB8AC3E}">
        <p14:creationId xmlns:p14="http://schemas.microsoft.com/office/powerpoint/2010/main" val="76885905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E6A3FD-2B83-DA43-9065-A8713936E8E0}"/>
              </a:ext>
            </a:extLst>
          </p:cNvPr>
          <p:cNvSpPr>
            <a:spLocks noGrp="1"/>
          </p:cNvSpPr>
          <p:nvPr>
            <p:ph type="title"/>
          </p:nvPr>
        </p:nvSpPr>
        <p:spPr>
          <a:xfrm>
            <a:off x="2003585" y="630270"/>
            <a:ext cx="6051229" cy="762811"/>
          </a:xfrm>
        </p:spPr>
        <p:txBody>
          <a:bodyPr/>
          <a:lstStyle/>
          <a:p>
            <a:r>
              <a:rPr lang="en-US" b="1" dirty="0"/>
              <a:t>Concrete Random (CR)</a:t>
            </a:r>
            <a:r>
              <a:rPr lang="en-US" dirty="0"/>
              <a:t>  </a:t>
            </a:r>
          </a:p>
        </p:txBody>
      </p:sp>
      <p:sp>
        <p:nvSpPr>
          <p:cNvPr id="3" name="Content Placeholder 2">
            <a:extLst>
              <a:ext uri="{FF2B5EF4-FFF2-40B4-BE49-F238E27FC236}">
                <a16:creationId xmlns:a16="http://schemas.microsoft.com/office/drawing/2014/main" id="{509EFA68-6315-5146-B0CE-CA3F02236E92}"/>
              </a:ext>
            </a:extLst>
          </p:cNvPr>
          <p:cNvSpPr>
            <a:spLocks noGrp="1"/>
          </p:cNvSpPr>
          <p:nvPr>
            <p:ph sz="quarter" idx="13"/>
          </p:nvPr>
        </p:nvSpPr>
        <p:spPr>
          <a:xfrm>
            <a:off x="544748" y="1744520"/>
            <a:ext cx="9416375" cy="4948109"/>
          </a:xfrm>
        </p:spPr>
        <p:txBody>
          <a:bodyPr>
            <a:normAutofit/>
          </a:bodyPr>
          <a:lstStyle/>
          <a:p>
            <a:pPr marL="0" indent="0">
              <a:buNone/>
            </a:pPr>
            <a:r>
              <a:rPr lang="en-US" sz="3200" dirty="0"/>
              <a:t>You don’t care what sequence the information comes your way, as long as it’s concrete and you can relate to it.  </a:t>
            </a:r>
          </a:p>
          <a:p>
            <a:pPr marL="0" indent="0">
              <a:buNone/>
            </a:pPr>
            <a:r>
              <a:rPr lang="en-US" sz="3200" dirty="0"/>
              <a:t>concrete random learners can skip around pretty quickly, but they need examples to latch on to.  They’re pretty effective at cutting through fog and finding where the rubber meets the road. </a:t>
            </a:r>
          </a:p>
        </p:txBody>
      </p:sp>
      <p:pic>
        <p:nvPicPr>
          <p:cNvPr id="4" name="Picture 3">
            <a:extLst>
              <a:ext uri="{FF2B5EF4-FFF2-40B4-BE49-F238E27FC236}">
                <a16:creationId xmlns:a16="http://schemas.microsoft.com/office/drawing/2014/main" id="{104DCC94-A160-5743-9945-75F3E4A2E690}"/>
              </a:ext>
            </a:extLst>
          </p:cNvPr>
          <p:cNvPicPr>
            <a:picLocks noChangeAspect="1"/>
          </p:cNvPicPr>
          <p:nvPr/>
        </p:nvPicPr>
        <p:blipFill>
          <a:blip r:embed="rId2"/>
          <a:stretch>
            <a:fillRect/>
          </a:stretch>
        </p:blipFill>
        <p:spPr>
          <a:xfrm>
            <a:off x="9513651" y="0"/>
            <a:ext cx="2476798" cy="2023353"/>
          </a:xfrm>
          <a:prstGeom prst="rect">
            <a:avLst/>
          </a:prstGeom>
        </p:spPr>
      </p:pic>
    </p:spTree>
    <p:extLst>
      <p:ext uri="{BB962C8B-B14F-4D97-AF65-F5344CB8AC3E}">
        <p14:creationId xmlns:p14="http://schemas.microsoft.com/office/powerpoint/2010/main" val="268549920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E4B371-72D5-D945-88CF-5583BFE33BCC}"/>
              </a:ext>
            </a:extLst>
          </p:cNvPr>
          <p:cNvSpPr>
            <a:spLocks noGrp="1"/>
          </p:cNvSpPr>
          <p:nvPr>
            <p:ph type="title"/>
          </p:nvPr>
        </p:nvSpPr>
        <p:spPr/>
        <p:txBody>
          <a:bodyPr/>
          <a:lstStyle/>
          <a:p>
            <a:r>
              <a:rPr lang="en-US" dirty="0"/>
              <a:t>Planning for CR people</a:t>
            </a:r>
          </a:p>
        </p:txBody>
      </p:sp>
      <p:sp>
        <p:nvSpPr>
          <p:cNvPr id="6" name="Content Placeholder 2">
            <a:extLst>
              <a:ext uri="{FF2B5EF4-FFF2-40B4-BE49-F238E27FC236}">
                <a16:creationId xmlns:a16="http://schemas.microsoft.com/office/drawing/2014/main" id="{390D41A9-B6F8-9A42-9E16-89183812C191}"/>
              </a:ext>
            </a:extLst>
          </p:cNvPr>
          <p:cNvSpPr>
            <a:spLocks noGrp="1"/>
          </p:cNvSpPr>
          <p:nvPr>
            <p:ph sz="quarter" idx="13"/>
          </p:nvPr>
        </p:nvSpPr>
        <p:spPr>
          <a:xfrm>
            <a:off x="913774" y="2051222"/>
            <a:ext cx="10363826" cy="4399005"/>
          </a:xfrm>
        </p:spPr>
        <p:txBody>
          <a:bodyPr>
            <a:normAutofit/>
          </a:bodyPr>
          <a:lstStyle/>
          <a:p>
            <a:pPr marL="0" indent="0">
              <a:buNone/>
            </a:pPr>
            <a:r>
              <a:rPr lang="en-US" sz="3200" b="1" dirty="0"/>
              <a:t>Please give examples </a:t>
            </a:r>
          </a:p>
          <a:p>
            <a:pPr marL="0" indent="0">
              <a:buNone/>
            </a:pPr>
            <a:r>
              <a:rPr lang="en-US" sz="3200" b="1" dirty="0"/>
              <a:t>1- </a:t>
            </a:r>
          </a:p>
          <a:p>
            <a:pPr marL="0" indent="0">
              <a:buNone/>
            </a:pPr>
            <a:r>
              <a:rPr lang="en-US" sz="3200" b="1" dirty="0"/>
              <a:t>2- </a:t>
            </a:r>
          </a:p>
          <a:p>
            <a:pPr marL="0" indent="0">
              <a:buNone/>
            </a:pPr>
            <a:r>
              <a:rPr lang="en-US" sz="3200" b="1" dirty="0"/>
              <a:t>3- </a:t>
            </a:r>
          </a:p>
          <a:p>
            <a:pPr marL="0" indent="0">
              <a:buNone/>
            </a:pPr>
            <a:r>
              <a:rPr lang="en-US" sz="3200" b="1" dirty="0"/>
              <a:t>4- </a:t>
            </a:r>
          </a:p>
          <a:p>
            <a:pPr marL="0" indent="0">
              <a:buNone/>
            </a:pPr>
            <a:r>
              <a:rPr lang="en-US" sz="3200" b="1" dirty="0"/>
              <a:t>5- </a:t>
            </a:r>
          </a:p>
        </p:txBody>
      </p:sp>
      <p:pic>
        <p:nvPicPr>
          <p:cNvPr id="4" name="Picture 3" descr="MASTERGU">
            <a:extLst>
              <a:ext uri="{FF2B5EF4-FFF2-40B4-BE49-F238E27FC236}">
                <a16:creationId xmlns:a16="http://schemas.microsoft.com/office/drawing/2014/main" id="{7AD78D12-B256-BD46-BE7D-03BDCA659A69}"/>
              </a:ext>
            </a:extLst>
          </p:cNvPr>
          <p:cNvPicPr/>
          <p:nvPr/>
        </p:nvPicPr>
        <p:blipFill rotWithShape="1">
          <a:blip r:embed="rId2">
            <a:extLst>
              <a:ext uri="{28A0092B-C50C-407E-A947-70E740481C1C}">
                <a14:useLocalDpi xmlns:a14="http://schemas.microsoft.com/office/drawing/2010/main" val="0"/>
              </a:ext>
            </a:extLst>
          </a:blip>
          <a:srcRect t="45" r="2" b="3752"/>
          <a:stretch/>
        </p:blipFill>
        <p:spPr bwMode="auto">
          <a:xfrm>
            <a:off x="10760149" y="5571460"/>
            <a:ext cx="1431850" cy="1286540"/>
          </a:xfrm>
          <a:prstGeom prst="rect">
            <a:avLst/>
          </a:prstGeom>
          <a:noFill/>
        </p:spPr>
      </p:pic>
    </p:spTree>
    <p:extLst>
      <p:ext uri="{BB962C8B-B14F-4D97-AF65-F5344CB8AC3E}">
        <p14:creationId xmlns:p14="http://schemas.microsoft.com/office/powerpoint/2010/main" val="33099491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6C68CEA-AEA7-5442-BFEF-45DD0636DB4A}"/>
              </a:ext>
            </a:extLst>
          </p:cNvPr>
          <p:cNvPicPr>
            <a:picLocks noChangeAspect="1"/>
          </p:cNvPicPr>
          <p:nvPr/>
        </p:nvPicPr>
        <p:blipFill>
          <a:blip r:embed="rId3"/>
          <a:stretch>
            <a:fillRect/>
          </a:stretch>
        </p:blipFill>
        <p:spPr>
          <a:xfrm>
            <a:off x="2444750" y="241300"/>
            <a:ext cx="7302500" cy="6375400"/>
          </a:xfrm>
          <a:prstGeom prst="rect">
            <a:avLst/>
          </a:prstGeom>
        </p:spPr>
      </p:pic>
      <p:sp>
        <p:nvSpPr>
          <p:cNvPr id="3" name="TextBox 2">
            <a:extLst>
              <a:ext uri="{FF2B5EF4-FFF2-40B4-BE49-F238E27FC236}">
                <a16:creationId xmlns:a16="http://schemas.microsoft.com/office/drawing/2014/main" id="{1F430339-2DB1-4540-94C4-CCB8F3F6F29C}"/>
              </a:ext>
            </a:extLst>
          </p:cNvPr>
          <p:cNvSpPr txBox="1"/>
          <p:nvPr/>
        </p:nvSpPr>
        <p:spPr>
          <a:xfrm>
            <a:off x="2551471" y="3429000"/>
            <a:ext cx="1474839" cy="369332"/>
          </a:xfrm>
          <a:prstGeom prst="rect">
            <a:avLst/>
          </a:prstGeom>
          <a:noFill/>
          <a:ln>
            <a:solidFill>
              <a:schemeClr val="accent1">
                <a:lumMod val="75000"/>
              </a:schemeClr>
            </a:solidFill>
          </a:ln>
        </p:spPr>
        <p:txBody>
          <a:bodyPr wrap="square" rtlCol="0">
            <a:spAutoFit/>
          </a:bodyPr>
          <a:lstStyle/>
          <a:p>
            <a:r>
              <a:rPr lang="en-US" dirty="0">
                <a:solidFill>
                  <a:schemeClr val="accent6">
                    <a:lumMod val="75000"/>
                  </a:schemeClr>
                </a:solidFill>
              </a:rPr>
              <a:t>Interpretation </a:t>
            </a:r>
          </a:p>
        </p:txBody>
      </p:sp>
      <p:cxnSp>
        <p:nvCxnSpPr>
          <p:cNvPr id="6" name="Straight Arrow Connector 5">
            <a:extLst>
              <a:ext uri="{FF2B5EF4-FFF2-40B4-BE49-F238E27FC236}">
                <a16:creationId xmlns:a16="http://schemas.microsoft.com/office/drawing/2014/main" id="{68D69EBE-07A1-AE48-8AE7-62600E9F5A81}"/>
              </a:ext>
            </a:extLst>
          </p:cNvPr>
          <p:cNvCxnSpPr>
            <a:cxnSpLocks/>
          </p:cNvCxnSpPr>
          <p:nvPr/>
        </p:nvCxnSpPr>
        <p:spPr>
          <a:xfrm>
            <a:off x="3288890" y="3798332"/>
            <a:ext cx="899652" cy="773668"/>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669681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085A16-FF54-734C-9277-EE36490A7D5E}"/>
              </a:ext>
            </a:extLst>
          </p:cNvPr>
          <p:cNvSpPr>
            <a:spLocks noGrp="1"/>
          </p:cNvSpPr>
          <p:nvPr>
            <p:ph type="title"/>
          </p:nvPr>
        </p:nvSpPr>
        <p:spPr>
          <a:xfrm>
            <a:off x="1715649" y="582081"/>
            <a:ext cx="8960589" cy="911188"/>
          </a:xfrm>
        </p:spPr>
        <p:txBody>
          <a:bodyPr>
            <a:normAutofit/>
          </a:bodyPr>
          <a:lstStyle/>
          <a:p>
            <a:r>
              <a:rPr lang="en-US" b="1" dirty="0"/>
              <a:t>Abstract-Sequential (Right-Left)</a:t>
            </a:r>
            <a:endParaRPr lang="en-US" dirty="0"/>
          </a:p>
        </p:txBody>
      </p:sp>
      <p:sp>
        <p:nvSpPr>
          <p:cNvPr id="3" name="Content Placeholder 2">
            <a:extLst>
              <a:ext uri="{FF2B5EF4-FFF2-40B4-BE49-F238E27FC236}">
                <a16:creationId xmlns:a16="http://schemas.microsoft.com/office/drawing/2014/main" id="{F3FB3C0C-2014-C24A-8B6C-7CC71C1E10BD}"/>
              </a:ext>
            </a:extLst>
          </p:cNvPr>
          <p:cNvSpPr>
            <a:spLocks noGrp="1"/>
          </p:cNvSpPr>
          <p:nvPr>
            <p:ph sz="quarter" idx="13"/>
          </p:nvPr>
        </p:nvSpPr>
        <p:spPr>
          <a:xfrm>
            <a:off x="913774" y="1712068"/>
            <a:ext cx="10363826" cy="4941651"/>
          </a:xfrm>
        </p:spPr>
        <p:txBody>
          <a:bodyPr>
            <a:normAutofit/>
          </a:bodyPr>
          <a:lstStyle/>
          <a:p>
            <a:r>
              <a:rPr lang="en-US" dirty="0"/>
              <a:t> </a:t>
            </a:r>
            <a:r>
              <a:rPr lang="en-US" sz="2400" dirty="0"/>
              <a:t>Like to develop ideas in a </a:t>
            </a:r>
            <a:r>
              <a:rPr lang="en-US" sz="2400" u="sng" dirty="0"/>
              <a:t>logical way</a:t>
            </a:r>
            <a:r>
              <a:rPr lang="en-US" sz="2400" dirty="0"/>
              <a:t>.  How someone feels about something does not change reality.</a:t>
            </a:r>
          </a:p>
          <a:p>
            <a:r>
              <a:rPr lang="en-US" sz="2400" dirty="0"/>
              <a:t>Thinking processes are intellectual, </a:t>
            </a:r>
            <a:r>
              <a:rPr lang="en-US" sz="2400" u="sng" dirty="0"/>
              <a:t>analytical</a:t>
            </a:r>
            <a:r>
              <a:rPr lang="en-US" sz="2400" dirty="0"/>
              <a:t>, correlative, fluid, and quick.</a:t>
            </a:r>
          </a:p>
          <a:p>
            <a:r>
              <a:rPr lang="en-US" sz="2400" dirty="0"/>
              <a:t>Loves books.</a:t>
            </a:r>
          </a:p>
          <a:p>
            <a:r>
              <a:rPr lang="en-US" sz="2400" u="sng" dirty="0"/>
              <a:t>Focus attention on knowledge, concepts, and ideas</a:t>
            </a:r>
            <a:r>
              <a:rPr lang="en-US" sz="2400" dirty="0"/>
              <a:t>.</a:t>
            </a:r>
          </a:p>
          <a:p>
            <a:r>
              <a:rPr lang="en-US" sz="2400" dirty="0"/>
              <a:t>Creativity lies within models, theories, and synthesizing.</a:t>
            </a:r>
          </a:p>
          <a:p>
            <a:pPr>
              <a:spcBef>
                <a:spcPts val="0"/>
              </a:spcBef>
            </a:pPr>
            <a:r>
              <a:rPr lang="en-US" sz="2400" dirty="0"/>
              <a:t>Prefer an environment that is ordered, quiet, independent, </a:t>
            </a:r>
          </a:p>
          <a:p>
            <a:pPr marL="0" indent="0">
              <a:spcBef>
                <a:spcPts val="0"/>
              </a:spcBef>
              <a:buNone/>
            </a:pPr>
            <a:r>
              <a:rPr lang="en-US" sz="2400" dirty="0"/>
              <a:t>   and mentally stimulating.</a:t>
            </a:r>
          </a:p>
          <a:p>
            <a:pPr marL="0" indent="0">
              <a:buNone/>
            </a:pPr>
            <a:endParaRPr lang="en-US" dirty="0"/>
          </a:p>
        </p:txBody>
      </p:sp>
      <p:pic>
        <p:nvPicPr>
          <p:cNvPr id="4" name="Picture 3">
            <a:extLst>
              <a:ext uri="{FF2B5EF4-FFF2-40B4-BE49-F238E27FC236}">
                <a16:creationId xmlns:a16="http://schemas.microsoft.com/office/drawing/2014/main" id="{83BEB4D4-FC05-6947-9A74-38881BAC5D55}"/>
              </a:ext>
            </a:extLst>
          </p:cNvPr>
          <p:cNvPicPr>
            <a:picLocks noChangeAspect="1"/>
          </p:cNvPicPr>
          <p:nvPr/>
        </p:nvPicPr>
        <p:blipFill>
          <a:blip r:embed="rId2"/>
          <a:stretch>
            <a:fillRect/>
          </a:stretch>
        </p:blipFill>
        <p:spPr>
          <a:xfrm>
            <a:off x="9990131" y="4902740"/>
            <a:ext cx="2201869" cy="1955260"/>
          </a:xfrm>
          <a:prstGeom prst="rect">
            <a:avLst/>
          </a:prstGeom>
        </p:spPr>
      </p:pic>
    </p:spTree>
    <p:extLst>
      <p:ext uri="{BB962C8B-B14F-4D97-AF65-F5344CB8AC3E}">
        <p14:creationId xmlns:p14="http://schemas.microsoft.com/office/powerpoint/2010/main" val="311402023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4A64B5-EDE0-174C-9D01-B2E4A948F45C}"/>
              </a:ext>
            </a:extLst>
          </p:cNvPr>
          <p:cNvSpPr>
            <a:spLocks noGrp="1"/>
          </p:cNvSpPr>
          <p:nvPr>
            <p:ph type="title"/>
          </p:nvPr>
        </p:nvSpPr>
        <p:spPr>
          <a:xfrm>
            <a:off x="913775" y="618517"/>
            <a:ext cx="10364451" cy="860087"/>
          </a:xfrm>
        </p:spPr>
        <p:txBody>
          <a:bodyPr/>
          <a:lstStyle/>
          <a:p>
            <a:r>
              <a:rPr lang="en-US" b="1" dirty="0"/>
              <a:t>Abstract Sequential (AS)</a:t>
            </a:r>
            <a:endParaRPr lang="en-US" dirty="0"/>
          </a:p>
        </p:txBody>
      </p:sp>
      <p:sp>
        <p:nvSpPr>
          <p:cNvPr id="3" name="Content Placeholder 2">
            <a:extLst>
              <a:ext uri="{FF2B5EF4-FFF2-40B4-BE49-F238E27FC236}">
                <a16:creationId xmlns:a16="http://schemas.microsoft.com/office/drawing/2014/main" id="{1EC0B53A-B99F-8748-A1FB-161A9BCF4CAE}"/>
              </a:ext>
            </a:extLst>
          </p:cNvPr>
          <p:cNvSpPr>
            <a:spLocks noGrp="1"/>
          </p:cNvSpPr>
          <p:nvPr>
            <p:ph sz="quarter" idx="13"/>
          </p:nvPr>
        </p:nvSpPr>
        <p:spPr>
          <a:xfrm>
            <a:off x="933229" y="1588879"/>
            <a:ext cx="10363826" cy="4967564"/>
          </a:xfrm>
        </p:spPr>
        <p:txBody>
          <a:bodyPr>
            <a:normAutofit/>
          </a:bodyPr>
          <a:lstStyle/>
          <a:p>
            <a:pPr marL="0" indent="0">
              <a:buNone/>
            </a:pPr>
            <a:r>
              <a:rPr lang="en-US" sz="3000" dirty="0"/>
              <a:t>Abstractions are great as long as they follow a sequential flow.  abstract sequential learners like taking notes, outlining, doing research, and writing reports. Working patiently and methodically. Being prepared for class. Debating and using logical deductions and rational arguments. Maintaining high standards, which may lead them to being critical of their work.</a:t>
            </a:r>
          </a:p>
          <a:p>
            <a:pPr marL="0" indent="0">
              <a:buNone/>
            </a:pPr>
            <a:endParaRPr lang="en-US" dirty="0"/>
          </a:p>
        </p:txBody>
      </p:sp>
      <p:pic>
        <p:nvPicPr>
          <p:cNvPr id="4" name="Picture 3">
            <a:extLst>
              <a:ext uri="{FF2B5EF4-FFF2-40B4-BE49-F238E27FC236}">
                <a16:creationId xmlns:a16="http://schemas.microsoft.com/office/drawing/2014/main" id="{3A1A8A38-2D21-D149-BAB5-532B0C29F25D}"/>
              </a:ext>
            </a:extLst>
          </p:cNvPr>
          <p:cNvPicPr>
            <a:picLocks noChangeAspect="1"/>
          </p:cNvPicPr>
          <p:nvPr/>
        </p:nvPicPr>
        <p:blipFill>
          <a:blip r:embed="rId2"/>
          <a:stretch>
            <a:fillRect/>
          </a:stretch>
        </p:blipFill>
        <p:spPr>
          <a:xfrm>
            <a:off x="9990131" y="4902740"/>
            <a:ext cx="2201869" cy="1955260"/>
          </a:xfrm>
          <a:prstGeom prst="rect">
            <a:avLst/>
          </a:prstGeom>
        </p:spPr>
      </p:pic>
    </p:spTree>
    <p:extLst>
      <p:ext uri="{BB962C8B-B14F-4D97-AF65-F5344CB8AC3E}">
        <p14:creationId xmlns:p14="http://schemas.microsoft.com/office/powerpoint/2010/main" val="77880759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E4B371-72D5-D945-88CF-5583BFE33BCC}"/>
              </a:ext>
            </a:extLst>
          </p:cNvPr>
          <p:cNvSpPr>
            <a:spLocks noGrp="1"/>
          </p:cNvSpPr>
          <p:nvPr>
            <p:ph type="title"/>
          </p:nvPr>
        </p:nvSpPr>
        <p:spPr/>
        <p:txBody>
          <a:bodyPr/>
          <a:lstStyle/>
          <a:p>
            <a:r>
              <a:rPr lang="en-US" dirty="0"/>
              <a:t>Planning for AS people</a:t>
            </a:r>
          </a:p>
        </p:txBody>
      </p:sp>
      <p:sp>
        <p:nvSpPr>
          <p:cNvPr id="6" name="Content Placeholder 2">
            <a:extLst>
              <a:ext uri="{FF2B5EF4-FFF2-40B4-BE49-F238E27FC236}">
                <a16:creationId xmlns:a16="http://schemas.microsoft.com/office/drawing/2014/main" id="{390D41A9-B6F8-9A42-9E16-89183812C191}"/>
              </a:ext>
            </a:extLst>
          </p:cNvPr>
          <p:cNvSpPr>
            <a:spLocks noGrp="1"/>
          </p:cNvSpPr>
          <p:nvPr>
            <p:ph sz="quarter" idx="13"/>
          </p:nvPr>
        </p:nvSpPr>
        <p:spPr>
          <a:xfrm>
            <a:off x="913774" y="2051222"/>
            <a:ext cx="10363826" cy="4399005"/>
          </a:xfrm>
        </p:spPr>
        <p:txBody>
          <a:bodyPr>
            <a:normAutofit/>
          </a:bodyPr>
          <a:lstStyle/>
          <a:p>
            <a:pPr marL="0" indent="0">
              <a:buNone/>
            </a:pPr>
            <a:r>
              <a:rPr lang="en-US" sz="3200" b="1" dirty="0"/>
              <a:t>Please give examples </a:t>
            </a:r>
          </a:p>
          <a:p>
            <a:pPr marL="0" indent="0">
              <a:buNone/>
            </a:pPr>
            <a:r>
              <a:rPr lang="en-US" sz="3200" b="1" dirty="0"/>
              <a:t>1- </a:t>
            </a:r>
          </a:p>
          <a:p>
            <a:pPr marL="0" indent="0">
              <a:buNone/>
            </a:pPr>
            <a:r>
              <a:rPr lang="en-US" sz="3200" b="1" dirty="0"/>
              <a:t>2- </a:t>
            </a:r>
          </a:p>
          <a:p>
            <a:pPr marL="0" indent="0">
              <a:buNone/>
            </a:pPr>
            <a:r>
              <a:rPr lang="en-US" sz="3200" b="1" dirty="0"/>
              <a:t>3- </a:t>
            </a:r>
          </a:p>
          <a:p>
            <a:pPr marL="0" indent="0">
              <a:buNone/>
            </a:pPr>
            <a:r>
              <a:rPr lang="en-US" sz="3200" b="1" dirty="0"/>
              <a:t>4- </a:t>
            </a:r>
          </a:p>
          <a:p>
            <a:pPr marL="0" indent="0">
              <a:buNone/>
            </a:pPr>
            <a:r>
              <a:rPr lang="en-US" sz="3200" b="1" dirty="0"/>
              <a:t>5- </a:t>
            </a:r>
          </a:p>
        </p:txBody>
      </p:sp>
      <p:pic>
        <p:nvPicPr>
          <p:cNvPr id="4" name="Picture 3" descr="MASTERGU">
            <a:extLst>
              <a:ext uri="{FF2B5EF4-FFF2-40B4-BE49-F238E27FC236}">
                <a16:creationId xmlns:a16="http://schemas.microsoft.com/office/drawing/2014/main" id="{66F2307C-CFFB-224F-A208-3FF2D5CB2174}"/>
              </a:ext>
            </a:extLst>
          </p:cNvPr>
          <p:cNvPicPr/>
          <p:nvPr/>
        </p:nvPicPr>
        <p:blipFill rotWithShape="1">
          <a:blip r:embed="rId2">
            <a:extLst>
              <a:ext uri="{28A0092B-C50C-407E-A947-70E740481C1C}">
                <a14:useLocalDpi xmlns:a14="http://schemas.microsoft.com/office/drawing/2010/main" val="0"/>
              </a:ext>
            </a:extLst>
          </a:blip>
          <a:srcRect t="45" r="2" b="3752"/>
          <a:stretch/>
        </p:blipFill>
        <p:spPr bwMode="auto">
          <a:xfrm>
            <a:off x="10760149" y="5571460"/>
            <a:ext cx="1431850" cy="1286540"/>
          </a:xfrm>
          <a:prstGeom prst="rect">
            <a:avLst/>
          </a:prstGeom>
          <a:noFill/>
        </p:spPr>
      </p:pic>
    </p:spTree>
    <p:extLst>
      <p:ext uri="{BB962C8B-B14F-4D97-AF65-F5344CB8AC3E}">
        <p14:creationId xmlns:p14="http://schemas.microsoft.com/office/powerpoint/2010/main" val="96770077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9E40A2-93A2-7440-AAD8-4287B0A5A612}"/>
              </a:ext>
            </a:extLst>
          </p:cNvPr>
          <p:cNvSpPr>
            <a:spLocks noGrp="1"/>
          </p:cNvSpPr>
          <p:nvPr>
            <p:ph type="title"/>
          </p:nvPr>
        </p:nvSpPr>
        <p:spPr>
          <a:xfrm>
            <a:off x="2100649" y="311285"/>
            <a:ext cx="8501448" cy="813911"/>
          </a:xfrm>
        </p:spPr>
        <p:txBody>
          <a:bodyPr>
            <a:normAutofit/>
          </a:bodyPr>
          <a:lstStyle/>
          <a:p>
            <a:r>
              <a:rPr lang="en-US" b="1" dirty="0"/>
              <a:t>Abstract-Random (Right-Right)</a:t>
            </a:r>
            <a:endParaRPr lang="en-US" dirty="0"/>
          </a:p>
        </p:txBody>
      </p:sp>
      <p:sp>
        <p:nvSpPr>
          <p:cNvPr id="3" name="Content Placeholder 2">
            <a:extLst>
              <a:ext uri="{FF2B5EF4-FFF2-40B4-BE49-F238E27FC236}">
                <a16:creationId xmlns:a16="http://schemas.microsoft.com/office/drawing/2014/main" id="{4A213758-617C-7444-A621-66635514DE0A}"/>
              </a:ext>
            </a:extLst>
          </p:cNvPr>
          <p:cNvSpPr>
            <a:spLocks noGrp="1"/>
          </p:cNvSpPr>
          <p:nvPr>
            <p:ph sz="quarter" idx="13"/>
          </p:nvPr>
        </p:nvSpPr>
        <p:spPr>
          <a:xfrm>
            <a:off x="889060" y="1040071"/>
            <a:ext cx="10363826" cy="5622587"/>
          </a:xfrm>
        </p:spPr>
        <p:txBody>
          <a:bodyPr>
            <a:normAutofit fontScale="92500" lnSpcReduction="10000"/>
          </a:bodyPr>
          <a:lstStyle/>
          <a:p>
            <a:r>
              <a:rPr lang="en-US" sz="2800" dirty="0"/>
              <a:t>Work from the heart, not the head.  How someone feels about it makes a great deal of difference.</a:t>
            </a:r>
          </a:p>
          <a:p>
            <a:r>
              <a:rPr lang="en-US" sz="2800" dirty="0"/>
              <a:t>Thinking processes are based in feelings, which makes this type of person good at establishing a rapport with people.</a:t>
            </a:r>
          </a:p>
          <a:p>
            <a:r>
              <a:rPr lang="en-US" sz="2800" dirty="0"/>
              <a:t>Make sense of the world using feelings and emotions.</a:t>
            </a:r>
          </a:p>
          <a:p>
            <a:r>
              <a:rPr lang="en-US" sz="2800" dirty="0"/>
              <a:t>Focus on emotional attachments, relationships, and memories.</a:t>
            </a:r>
          </a:p>
          <a:p>
            <a:r>
              <a:rPr lang="en-US" sz="2800" u="sng" dirty="0"/>
              <a:t>Creativity is imaginative and often expressed through music and art.</a:t>
            </a:r>
          </a:p>
          <a:p>
            <a:r>
              <a:rPr lang="en-US" sz="2800" dirty="0"/>
              <a:t>Prefer an environment of emotional experiences, active and colorful, and physical freedom.</a:t>
            </a:r>
          </a:p>
          <a:p>
            <a:pPr marL="0" indent="0">
              <a:buNone/>
            </a:pPr>
            <a:endParaRPr lang="en-US" dirty="0"/>
          </a:p>
        </p:txBody>
      </p:sp>
      <p:pic>
        <p:nvPicPr>
          <p:cNvPr id="4" name="Picture 3">
            <a:extLst>
              <a:ext uri="{FF2B5EF4-FFF2-40B4-BE49-F238E27FC236}">
                <a16:creationId xmlns:a16="http://schemas.microsoft.com/office/drawing/2014/main" id="{3757FE1F-CDFE-5D4F-B83D-AB3ABF13444D}"/>
              </a:ext>
            </a:extLst>
          </p:cNvPr>
          <p:cNvPicPr>
            <a:picLocks noChangeAspect="1"/>
          </p:cNvPicPr>
          <p:nvPr/>
        </p:nvPicPr>
        <p:blipFill>
          <a:blip r:embed="rId2"/>
          <a:stretch>
            <a:fillRect/>
          </a:stretch>
        </p:blipFill>
        <p:spPr>
          <a:xfrm>
            <a:off x="10663136" y="2976664"/>
            <a:ext cx="1196502" cy="1196502"/>
          </a:xfrm>
          <a:prstGeom prst="rect">
            <a:avLst/>
          </a:prstGeom>
        </p:spPr>
      </p:pic>
    </p:spTree>
    <p:extLst>
      <p:ext uri="{BB962C8B-B14F-4D97-AF65-F5344CB8AC3E}">
        <p14:creationId xmlns:p14="http://schemas.microsoft.com/office/powerpoint/2010/main" val="70699393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B8A9A0-36F3-574F-820A-42102D981D97}"/>
              </a:ext>
            </a:extLst>
          </p:cNvPr>
          <p:cNvSpPr>
            <a:spLocks noGrp="1"/>
          </p:cNvSpPr>
          <p:nvPr>
            <p:ph type="title"/>
          </p:nvPr>
        </p:nvSpPr>
        <p:spPr>
          <a:xfrm>
            <a:off x="2178372" y="953311"/>
            <a:ext cx="5292472" cy="619358"/>
          </a:xfrm>
        </p:spPr>
        <p:txBody>
          <a:bodyPr/>
          <a:lstStyle/>
          <a:p>
            <a:r>
              <a:rPr lang="en-US" b="1" dirty="0"/>
              <a:t>Abstract Random (AR)</a:t>
            </a:r>
            <a:endParaRPr lang="en-US" dirty="0"/>
          </a:p>
        </p:txBody>
      </p:sp>
      <p:sp>
        <p:nvSpPr>
          <p:cNvPr id="3" name="Content Placeholder 2">
            <a:extLst>
              <a:ext uri="{FF2B5EF4-FFF2-40B4-BE49-F238E27FC236}">
                <a16:creationId xmlns:a16="http://schemas.microsoft.com/office/drawing/2014/main" id="{C1BA2FA1-2D8C-8044-89EF-BF3566437271}"/>
              </a:ext>
            </a:extLst>
          </p:cNvPr>
          <p:cNvSpPr>
            <a:spLocks noGrp="1"/>
          </p:cNvSpPr>
          <p:nvPr>
            <p:ph sz="quarter" idx="13"/>
          </p:nvPr>
        </p:nvSpPr>
        <p:spPr>
          <a:xfrm>
            <a:off x="388480" y="2153083"/>
            <a:ext cx="10363826" cy="3424107"/>
          </a:xfrm>
        </p:spPr>
        <p:txBody>
          <a:bodyPr/>
          <a:lstStyle/>
          <a:p>
            <a:pPr marL="0" indent="0">
              <a:buNone/>
            </a:pPr>
            <a:r>
              <a:rPr lang="en-US" sz="2800" dirty="0"/>
              <a:t> Abstractions are great and it doesn’t matter what sequence.  abstract random learners have the simplest time learning because the sequence doesn’t matter but can have a hard time sharing what they know.  they get bored when information is sequential and detailed.</a:t>
            </a:r>
          </a:p>
          <a:p>
            <a:pPr marL="0" indent="0">
              <a:buNone/>
            </a:pPr>
            <a:endParaRPr lang="en-US" dirty="0"/>
          </a:p>
        </p:txBody>
      </p:sp>
      <p:pic>
        <p:nvPicPr>
          <p:cNvPr id="4" name="Picture 3">
            <a:extLst>
              <a:ext uri="{FF2B5EF4-FFF2-40B4-BE49-F238E27FC236}">
                <a16:creationId xmlns:a16="http://schemas.microsoft.com/office/drawing/2014/main" id="{2267F23B-5865-534D-B7A7-C69AF983EFAC}"/>
              </a:ext>
            </a:extLst>
          </p:cNvPr>
          <p:cNvPicPr>
            <a:picLocks noChangeAspect="1"/>
          </p:cNvPicPr>
          <p:nvPr/>
        </p:nvPicPr>
        <p:blipFill>
          <a:blip r:embed="rId2"/>
          <a:stretch>
            <a:fillRect/>
          </a:stretch>
        </p:blipFill>
        <p:spPr>
          <a:xfrm>
            <a:off x="9242897" y="4610911"/>
            <a:ext cx="2099554" cy="2099554"/>
          </a:xfrm>
          <a:prstGeom prst="rect">
            <a:avLst/>
          </a:prstGeom>
        </p:spPr>
      </p:pic>
    </p:spTree>
    <p:extLst>
      <p:ext uri="{BB962C8B-B14F-4D97-AF65-F5344CB8AC3E}">
        <p14:creationId xmlns:p14="http://schemas.microsoft.com/office/powerpoint/2010/main" val="349464206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E4B371-72D5-D945-88CF-5583BFE33BCC}"/>
              </a:ext>
            </a:extLst>
          </p:cNvPr>
          <p:cNvSpPr>
            <a:spLocks noGrp="1"/>
          </p:cNvSpPr>
          <p:nvPr>
            <p:ph type="title"/>
          </p:nvPr>
        </p:nvSpPr>
        <p:spPr/>
        <p:txBody>
          <a:bodyPr/>
          <a:lstStyle/>
          <a:p>
            <a:r>
              <a:rPr lang="en-US" dirty="0"/>
              <a:t>Planning for AR people</a:t>
            </a:r>
          </a:p>
        </p:txBody>
      </p:sp>
      <p:sp>
        <p:nvSpPr>
          <p:cNvPr id="6" name="Content Placeholder 2">
            <a:extLst>
              <a:ext uri="{FF2B5EF4-FFF2-40B4-BE49-F238E27FC236}">
                <a16:creationId xmlns:a16="http://schemas.microsoft.com/office/drawing/2014/main" id="{390D41A9-B6F8-9A42-9E16-89183812C191}"/>
              </a:ext>
            </a:extLst>
          </p:cNvPr>
          <p:cNvSpPr>
            <a:spLocks noGrp="1"/>
          </p:cNvSpPr>
          <p:nvPr>
            <p:ph sz="quarter" idx="13"/>
          </p:nvPr>
        </p:nvSpPr>
        <p:spPr>
          <a:xfrm>
            <a:off x="913774" y="2051222"/>
            <a:ext cx="10363826" cy="4399005"/>
          </a:xfrm>
        </p:spPr>
        <p:txBody>
          <a:bodyPr>
            <a:normAutofit/>
          </a:bodyPr>
          <a:lstStyle/>
          <a:p>
            <a:pPr marL="0" indent="0">
              <a:buNone/>
            </a:pPr>
            <a:r>
              <a:rPr lang="en-US" sz="3200" b="1" dirty="0"/>
              <a:t>Please give examples </a:t>
            </a:r>
          </a:p>
          <a:p>
            <a:pPr marL="0" indent="0">
              <a:buNone/>
            </a:pPr>
            <a:r>
              <a:rPr lang="en-US" sz="3200" b="1" dirty="0"/>
              <a:t>1- </a:t>
            </a:r>
          </a:p>
          <a:p>
            <a:pPr marL="0" indent="0">
              <a:buNone/>
            </a:pPr>
            <a:r>
              <a:rPr lang="en-US" sz="3200" b="1" dirty="0"/>
              <a:t>2- </a:t>
            </a:r>
          </a:p>
          <a:p>
            <a:pPr marL="0" indent="0">
              <a:buNone/>
            </a:pPr>
            <a:r>
              <a:rPr lang="en-US" sz="3200" b="1" dirty="0"/>
              <a:t>3- </a:t>
            </a:r>
          </a:p>
          <a:p>
            <a:pPr marL="0" indent="0">
              <a:buNone/>
            </a:pPr>
            <a:r>
              <a:rPr lang="en-US" sz="3200" b="1" dirty="0"/>
              <a:t>4- </a:t>
            </a:r>
          </a:p>
          <a:p>
            <a:pPr marL="0" indent="0">
              <a:buNone/>
            </a:pPr>
            <a:r>
              <a:rPr lang="en-US" sz="3200" b="1" dirty="0"/>
              <a:t>5- </a:t>
            </a:r>
          </a:p>
        </p:txBody>
      </p:sp>
      <p:pic>
        <p:nvPicPr>
          <p:cNvPr id="5" name="Picture 4" descr="MASTERGU">
            <a:extLst>
              <a:ext uri="{FF2B5EF4-FFF2-40B4-BE49-F238E27FC236}">
                <a16:creationId xmlns:a16="http://schemas.microsoft.com/office/drawing/2014/main" id="{8296C236-0B1A-7C45-999F-6E5F2668DA29}"/>
              </a:ext>
            </a:extLst>
          </p:cNvPr>
          <p:cNvPicPr/>
          <p:nvPr/>
        </p:nvPicPr>
        <p:blipFill rotWithShape="1">
          <a:blip r:embed="rId2">
            <a:extLst>
              <a:ext uri="{28A0092B-C50C-407E-A947-70E740481C1C}">
                <a14:useLocalDpi xmlns:a14="http://schemas.microsoft.com/office/drawing/2010/main" val="0"/>
              </a:ext>
            </a:extLst>
          </a:blip>
          <a:srcRect t="45" r="2" b="3752"/>
          <a:stretch/>
        </p:blipFill>
        <p:spPr bwMode="auto">
          <a:xfrm>
            <a:off x="10760149" y="5571460"/>
            <a:ext cx="1431850" cy="1286540"/>
          </a:xfrm>
          <a:prstGeom prst="rect">
            <a:avLst/>
          </a:prstGeom>
          <a:noFill/>
        </p:spPr>
      </p:pic>
    </p:spTree>
    <p:extLst>
      <p:ext uri="{BB962C8B-B14F-4D97-AF65-F5344CB8AC3E}">
        <p14:creationId xmlns:p14="http://schemas.microsoft.com/office/powerpoint/2010/main" val="190390278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2364E74-794B-0745-A610-1DCFC1452CB7}"/>
              </a:ext>
            </a:extLst>
          </p:cNvPr>
          <p:cNvPicPr>
            <a:picLocks noChangeAspect="1"/>
          </p:cNvPicPr>
          <p:nvPr/>
        </p:nvPicPr>
        <p:blipFill>
          <a:blip r:embed="rId2"/>
          <a:stretch>
            <a:fillRect/>
          </a:stretch>
        </p:blipFill>
        <p:spPr>
          <a:xfrm>
            <a:off x="1661755" y="0"/>
            <a:ext cx="8868489" cy="6858000"/>
          </a:xfrm>
          <a:prstGeom prst="rect">
            <a:avLst/>
          </a:prstGeom>
        </p:spPr>
      </p:pic>
    </p:spTree>
    <p:extLst>
      <p:ext uri="{BB962C8B-B14F-4D97-AF65-F5344CB8AC3E}">
        <p14:creationId xmlns:p14="http://schemas.microsoft.com/office/powerpoint/2010/main" val="423637012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A7077D7-CED2-7A4E-92AF-3FC7D46CE755}"/>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47512311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40395F-86E1-0143-8026-22EE9E2408F0}"/>
              </a:ext>
            </a:extLst>
          </p:cNvPr>
          <p:cNvSpPr>
            <a:spLocks noGrp="1"/>
          </p:cNvSpPr>
          <p:nvPr>
            <p:ph type="title"/>
          </p:nvPr>
        </p:nvSpPr>
        <p:spPr>
          <a:xfrm>
            <a:off x="913776" y="1143812"/>
            <a:ext cx="5561166" cy="996274"/>
          </a:xfrm>
        </p:spPr>
        <p:txBody>
          <a:bodyPr/>
          <a:lstStyle/>
          <a:p>
            <a:r>
              <a:rPr lang="en-US" dirty="0"/>
              <a:t>Format - 90 minutes</a:t>
            </a:r>
          </a:p>
        </p:txBody>
      </p:sp>
      <p:sp>
        <p:nvSpPr>
          <p:cNvPr id="3" name="Content Placeholder 2">
            <a:extLst>
              <a:ext uri="{FF2B5EF4-FFF2-40B4-BE49-F238E27FC236}">
                <a16:creationId xmlns:a16="http://schemas.microsoft.com/office/drawing/2014/main" id="{C8131FED-EE5E-6D40-8D38-FEF62E726477}"/>
              </a:ext>
            </a:extLst>
          </p:cNvPr>
          <p:cNvSpPr>
            <a:spLocks noGrp="1"/>
          </p:cNvSpPr>
          <p:nvPr>
            <p:ph sz="quarter" idx="13"/>
          </p:nvPr>
        </p:nvSpPr>
        <p:spPr>
          <a:xfrm>
            <a:off x="222422" y="2515373"/>
            <a:ext cx="6746789" cy="3424107"/>
          </a:xfrm>
        </p:spPr>
        <p:txBody>
          <a:bodyPr>
            <a:normAutofit lnSpcReduction="10000"/>
          </a:bodyPr>
          <a:lstStyle/>
          <a:p>
            <a:r>
              <a:rPr lang="en-US" sz="3200" dirty="0"/>
              <a:t>Fall in (c) (S) 			             (S)</a:t>
            </a:r>
          </a:p>
          <a:p>
            <a:r>
              <a:rPr lang="en-US" sz="3200" dirty="0"/>
              <a:t>Games (A) (R) </a:t>
            </a:r>
          </a:p>
          <a:p>
            <a:r>
              <a:rPr lang="en-US" sz="3200" dirty="0"/>
              <a:t>Honor / Class work (c) (A) (R) </a:t>
            </a:r>
          </a:p>
          <a:p>
            <a:r>
              <a:rPr lang="en-US" sz="3200" dirty="0"/>
              <a:t>Worship – one verse (A) (c) (R)</a:t>
            </a:r>
          </a:p>
          <a:p>
            <a:r>
              <a:rPr lang="en-US" sz="3200" dirty="0"/>
              <a:t>Fall out – (R) prayer</a:t>
            </a:r>
          </a:p>
          <a:p>
            <a:pPr marL="0" indent="0">
              <a:buNone/>
            </a:pPr>
            <a:endParaRPr lang="en-US" dirty="0"/>
          </a:p>
        </p:txBody>
      </p:sp>
      <p:pic>
        <p:nvPicPr>
          <p:cNvPr id="4" name="Picture 3">
            <a:extLst>
              <a:ext uri="{FF2B5EF4-FFF2-40B4-BE49-F238E27FC236}">
                <a16:creationId xmlns:a16="http://schemas.microsoft.com/office/drawing/2014/main" id="{6EEB865C-171E-0A40-9243-D0BA9D7E8922}"/>
              </a:ext>
            </a:extLst>
          </p:cNvPr>
          <p:cNvPicPr>
            <a:picLocks noChangeAspect="1"/>
          </p:cNvPicPr>
          <p:nvPr/>
        </p:nvPicPr>
        <p:blipFill>
          <a:blip r:embed="rId2"/>
          <a:stretch>
            <a:fillRect/>
          </a:stretch>
        </p:blipFill>
        <p:spPr>
          <a:xfrm>
            <a:off x="7081412" y="1062680"/>
            <a:ext cx="4195733" cy="4880919"/>
          </a:xfrm>
          <a:prstGeom prst="rect">
            <a:avLst/>
          </a:prstGeom>
        </p:spPr>
      </p:pic>
      <p:sp>
        <p:nvSpPr>
          <p:cNvPr id="7" name="Down Arrow 6">
            <a:extLst>
              <a:ext uri="{FF2B5EF4-FFF2-40B4-BE49-F238E27FC236}">
                <a16:creationId xmlns:a16="http://schemas.microsoft.com/office/drawing/2014/main" id="{BA94A10B-844C-E142-9205-5609C5EDBFFC}"/>
              </a:ext>
            </a:extLst>
          </p:cNvPr>
          <p:cNvSpPr/>
          <p:nvPr/>
        </p:nvSpPr>
        <p:spPr>
          <a:xfrm>
            <a:off x="6431298" y="3375236"/>
            <a:ext cx="345989" cy="259491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9276653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C8C30B3-C95A-1C4D-BDF1-0BE33706E6E0}"/>
              </a:ext>
            </a:extLst>
          </p:cNvPr>
          <p:cNvPicPr>
            <a:picLocks noChangeAspect="1"/>
          </p:cNvPicPr>
          <p:nvPr/>
        </p:nvPicPr>
        <p:blipFill>
          <a:blip r:embed="rId2"/>
          <a:stretch>
            <a:fillRect/>
          </a:stretch>
        </p:blipFill>
        <p:spPr>
          <a:xfrm>
            <a:off x="2715880" y="965201"/>
            <a:ext cx="6760239" cy="4918074"/>
          </a:xfrm>
          <a:prstGeom prst="rect">
            <a:avLst/>
          </a:prstGeom>
        </p:spPr>
      </p:pic>
      <p:sp>
        <p:nvSpPr>
          <p:cNvPr id="2" name="TextBox 1">
            <a:extLst>
              <a:ext uri="{FF2B5EF4-FFF2-40B4-BE49-F238E27FC236}">
                <a16:creationId xmlns:a16="http://schemas.microsoft.com/office/drawing/2014/main" id="{4FE4B06B-311D-1E41-815E-D9D21E30FAD7}"/>
              </a:ext>
            </a:extLst>
          </p:cNvPr>
          <p:cNvSpPr txBox="1"/>
          <p:nvPr/>
        </p:nvSpPr>
        <p:spPr>
          <a:xfrm>
            <a:off x="875490" y="5564221"/>
            <a:ext cx="1712068" cy="523220"/>
          </a:xfrm>
          <a:prstGeom prst="rect">
            <a:avLst/>
          </a:prstGeom>
          <a:solidFill>
            <a:schemeClr val="accent1"/>
          </a:solidFill>
        </p:spPr>
        <p:txBody>
          <a:bodyPr wrap="square" rtlCol="0">
            <a:spAutoFit/>
          </a:bodyPr>
          <a:lstStyle/>
          <a:p>
            <a:r>
              <a:rPr lang="en-US" sz="2800" dirty="0"/>
              <a:t>Test Time</a:t>
            </a:r>
          </a:p>
        </p:txBody>
      </p:sp>
    </p:spTree>
    <p:extLst>
      <p:ext uri="{BB962C8B-B14F-4D97-AF65-F5344CB8AC3E}">
        <p14:creationId xmlns:p14="http://schemas.microsoft.com/office/powerpoint/2010/main" val="77621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75" y="618517"/>
            <a:ext cx="10364451" cy="951203"/>
          </a:xfrm>
        </p:spPr>
        <p:txBody>
          <a:bodyPr/>
          <a:lstStyle/>
          <a:p>
            <a:r>
              <a:rPr lang="en-US" dirty="0"/>
              <a:t>The simple Method</a:t>
            </a:r>
          </a:p>
        </p:txBody>
      </p:sp>
      <p:sp>
        <p:nvSpPr>
          <p:cNvPr id="3" name="Content Placeholder 2"/>
          <p:cNvSpPr>
            <a:spLocks noGrp="1"/>
          </p:cNvSpPr>
          <p:nvPr>
            <p:ph sz="quarter" idx="13"/>
          </p:nvPr>
        </p:nvSpPr>
        <p:spPr>
          <a:xfrm>
            <a:off x="365134" y="1818452"/>
            <a:ext cx="6096626" cy="4602480"/>
          </a:xfrm>
        </p:spPr>
        <p:txBody>
          <a:bodyPr>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3200" dirty="0"/>
              <a:t>Why I use the simple Method for Sermons and PowerPoints?</a:t>
            </a:r>
          </a:p>
          <a:p>
            <a:pPr marL="0" marR="0" lvl="0" indent="0" defTabSz="914400" eaLnBrk="1" fontAlgn="auto" latinLnBrk="0" hangingPunct="1">
              <a:lnSpc>
                <a:spcPct val="100000"/>
              </a:lnSpc>
              <a:spcBef>
                <a:spcPts val="0"/>
              </a:spcBef>
              <a:spcAft>
                <a:spcPts val="0"/>
              </a:spcAft>
              <a:buClrTx/>
              <a:buSzTx/>
              <a:buFontTx/>
              <a:buNone/>
              <a:tabLst/>
              <a:defRPr/>
            </a:pPr>
            <a:endParaRPr lang="en-US" sz="3200" dirty="0"/>
          </a:p>
          <a:p>
            <a:pPr>
              <a:lnSpc>
                <a:spcPct val="100000"/>
              </a:lnSpc>
              <a:spcBef>
                <a:spcPts val="0"/>
              </a:spcBef>
              <a:buClrTx/>
            </a:pPr>
            <a:r>
              <a:rPr lang="en-US" sz="3200" dirty="0">
                <a:solidFill>
                  <a:schemeClr val="accent1">
                    <a:lumMod val="75000"/>
                  </a:schemeClr>
                </a:solidFill>
              </a:rPr>
              <a:t>The Visual learner - sees</a:t>
            </a:r>
          </a:p>
          <a:p>
            <a:pPr>
              <a:lnSpc>
                <a:spcPct val="100000"/>
              </a:lnSpc>
              <a:spcBef>
                <a:spcPts val="0"/>
              </a:spcBef>
              <a:buClrTx/>
            </a:pPr>
            <a:r>
              <a:rPr lang="en-US" sz="3200" dirty="0">
                <a:solidFill>
                  <a:schemeClr val="accent6">
                    <a:lumMod val="75000"/>
                  </a:schemeClr>
                </a:solidFill>
              </a:rPr>
              <a:t>The Auditory Learner – Hears (Aural)</a:t>
            </a:r>
          </a:p>
          <a:p>
            <a:pPr>
              <a:lnSpc>
                <a:spcPct val="100000"/>
              </a:lnSpc>
              <a:spcBef>
                <a:spcPts val="0"/>
              </a:spcBef>
              <a:buClrTx/>
            </a:pPr>
            <a:r>
              <a:rPr lang="en-US" sz="3200" dirty="0">
                <a:solidFill>
                  <a:schemeClr val="accent3">
                    <a:lumMod val="75000"/>
                  </a:schemeClr>
                </a:solidFill>
              </a:rPr>
              <a:t>The Kinesthetic LEARNER - FEELS THE STORIES (Physical) </a:t>
            </a:r>
          </a:p>
        </p:txBody>
      </p:sp>
      <p:pic>
        <p:nvPicPr>
          <p:cNvPr id="4" name="Picture 3"/>
          <p:cNvPicPr/>
          <p:nvPr/>
        </p:nvPicPr>
        <p:blipFill>
          <a:blip r:embed="rId3">
            <a:extLst>
              <a:ext uri="{28A0092B-C50C-407E-A947-70E740481C1C}">
                <a14:useLocalDpi xmlns:a14="http://schemas.microsoft.com/office/drawing/2010/main"/>
              </a:ext>
            </a:extLst>
          </a:blip>
          <a:srcRect/>
          <a:stretch>
            <a:fillRect/>
          </a:stretch>
        </p:blipFill>
        <p:spPr bwMode="auto">
          <a:xfrm>
            <a:off x="6949440" y="2042160"/>
            <a:ext cx="5022850" cy="4602480"/>
          </a:xfrm>
          <a:prstGeom prst="rect">
            <a:avLst/>
          </a:prstGeom>
          <a:noFill/>
          <a:ln>
            <a:noFill/>
          </a:ln>
        </p:spPr>
      </p:pic>
    </p:spTree>
    <p:extLst>
      <p:ext uri="{BB962C8B-B14F-4D97-AF65-F5344CB8AC3E}">
        <p14:creationId xmlns:p14="http://schemas.microsoft.com/office/powerpoint/2010/main" val="166345688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3">
            <a:extLst>
              <a:ext uri="{28A0092B-C50C-407E-A947-70E740481C1C}">
                <a14:useLocalDpi xmlns:a14="http://schemas.microsoft.com/office/drawing/2010/main"/>
              </a:ext>
            </a:extLst>
          </a:blip>
          <a:srcRect/>
          <a:stretch>
            <a:fillRect/>
          </a:stretch>
        </p:blipFill>
        <p:spPr bwMode="auto">
          <a:xfrm>
            <a:off x="1859280" y="365760"/>
            <a:ext cx="8031480" cy="6126480"/>
          </a:xfrm>
          <a:prstGeom prst="rect">
            <a:avLst/>
          </a:prstGeom>
          <a:noFill/>
          <a:ln>
            <a:noFill/>
          </a:ln>
        </p:spPr>
      </p:pic>
    </p:spTree>
    <p:extLst>
      <p:ext uri="{BB962C8B-B14F-4D97-AF65-F5344CB8AC3E}">
        <p14:creationId xmlns:p14="http://schemas.microsoft.com/office/powerpoint/2010/main" val="8379331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9C8D723-4D2E-F848-B0EE-6958F62F5CCD}"/>
              </a:ext>
            </a:extLst>
          </p:cNvPr>
          <p:cNvPicPr>
            <a:picLocks noChangeAspect="1"/>
          </p:cNvPicPr>
          <p:nvPr/>
        </p:nvPicPr>
        <p:blipFill>
          <a:blip r:embed="rId2"/>
          <a:stretch>
            <a:fillRect/>
          </a:stretch>
        </p:blipFill>
        <p:spPr>
          <a:xfrm>
            <a:off x="2240280" y="320040"/>
            <a:ext cx="7490460" cy="5617845"/>
          </a:xfrm>
          <a:prstGeom prst="rect">
            <a:avLst/>
          </a:prstGeom>
        </p:spPr>
      </p:pic>
    </p:spTree>
    <p:extLst>
      <p:ext uri="{BB962C8B-B14F-4D97-AF65-F5344CB8AC3E}">
        <p14:creationId xmlns:p14="http://schemas.microsoft.com/office/powerpoint/2010/main" val="314550275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8FE65CB-EFD8-497D-A30A-093E20EACB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AB24315A-6DAC-3A41-93B1-89766D861127}"/>
              </a:ext>
            </a:extLst>
          </p:cNvPr>
          <p:cNvPicPr>
            <a:picLocks noChangeAspect="1"/>
          </p:cNvPicPr>
          <p:nvPr/>
        </p:nvPicPr>
        <p:blipFill>
          <a:blip r:embed="rId2"/>
          <a:stretch>
            <a:fillRect/>
          </a:stretch>
        </p:blipFill>
        <p:spPr>
          <a:xfrm>
            <a:off x="1867363" y="618517"/>
            <a:ext cx="4461683" cy="5629884"/>
          </a:xfrm>
          <a:prstGeom prst="roundRect">
            <a:avLst>
              <a:gd name="adj" fmla="val 2981"/>
            </a:avLst>
          </a:prstGeom>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pic>
      <p:pic>
        <p:nvPicPr>
          <p:cNvPr id="11" name="Picture 10">
            <a:extLst>
              <a:ext uri="{FF2B5EF4-FFF2-40B4-BE49-F238E27FC236}">
                <a16:creationId xmlns:a16="http://schemas.microsoft.com/office/drawing/2014/main" id="{E3265C2A-0A58-43AD-A406-8F4478E2875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360AA91-BCED-A841-8F4C-0834C2B1CF6F}"/>
              </a:ext>
            </a:extLst>
          </p:cNvPr>
          <p:cNvSpPr>
            <a:spLocks noGrp="1"/>
          </p:cNvSpPr>
          <p:nvPr>
            <p:ph type="title"/>
          </p:nvPr>
        </p:nvSpPr>
        <p:spPr>
          <a:xfrm>
            <a:off x="7534927" y="543555"/>
            <a:ext cx="3352128" cy="1573863"/>
          </a:xfrm>
        </p:spPr>
        <p:txBody>
          <a:bodyPr>
            <a:normAutofit/>
          </a:bodyPr>
          <a:lstStyle/>
          <a:p>
            <a:pPr algn="l"/>
            <a:r>
              <a:rPr lang="en-US" dirty="0"/>
              <a:t>Psalm 139:14</a:t>
            </a:r>
          </a:p>
        </p:txBody>
      </p:sp>
      <p:sp>
        <p:nvSpPr>
          <p:cNvPr id="3" name="Content Placeholder 2">
            <a:extLst>
              <a:ext uri="{FF2B5EF4-FFF2-40B4-BE49-F238E27FC236}">
                <a16:creationId xmlns:a16="http://schemas.microsoft.com/office/drawing/2014/main" id="{A99A2E65-0C6A-4146-98F6-FCF9E674893E}"/>
              </a:ext>
            </a:extLst>
          </p:cNvPr>
          <p:cNvSpPr>
            <a:spLocks noGrp="1"/>
          </p:cNvSpPr>
          <p:nvPr>
            <p:ph sz="quarter" idx="13"/>
          </p:nvPr>
        </p:nvSpPr>
        <p:spPr>
          <a:xfrm>
            <a:off x="6906638" y="2036352"/>
            <a:ext cx="4408434" cy="4228261"/>
          </a:xfrm>
        </p:spPr>
        <p:txBody>
          <a:bodyPr>
            <a:normAutofit lnSpcReduction="10000"/>
          </a:bodyPr>
          <a:lstStyle/>
          <a:p>
            <a:pPr marL="0" indent="0" algn="ctr">
              <a:buNone/>
            </a:pPr>
            <a:r>
              <a:rPr lang="en-US" sz="3200" b="1" baseline="30000" dirty="0"/>
              <a:t>14 </a:t>
            </a:r>
            <a:r>
              <a:rPr lang="en-US" sz="3200" dirty="0"/>
              <a:t>I praise you because I am fearfully and wonderfully made; </a:t>
            </a:r>
          </a:p>
          <a:p>
            <a:pPr marL="0" indent="0" algn="ctr">
              <a:buNone/>
            </a:pPr>
            <a:r>
              <a:rPr lang="en-US" sz="3200" dirty="0"/>
              <a:t>your works are wonderful,</a:t>
            </a:r>
            <a:br>
              <a:rPr lang="en-US" sz="3200" dirty="0"/>
            </a:br>
            <a:r>
              <a:rPr lang="en-US" sz="3200" dirty="0"/>
              <a:t>    I know that full well.</a:t>
            </a:r>
          </a:p>
        </p:txBody>
      </p:sp>
    </p:spTree>
    <p:extLst>
      <p:ext uri="{BB962C8B-B14F-4D97-AF65-F5344CB8AC3E}">
        <p14:creationId xmlns:p14="http://schemas.microsoft.com/office/powerpoint/2010/main" val="24269961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91215" y="298477"/>
            <a:ext cx="6005185" cy="1027403"/>
          </a:xfrm>
        </p:spPr>
        <p:txBody>
          <a:bodyPr>
            <a:normAutofit/>
          </a:bodyPr>
          <a:lstStyle/>
          <a:p>
            <a:r>
              <a:rPr lang="en-US" sz="4000" dirty="0"/>
              <a:t>THE ADVANCED METHOD</a:t>
            </a:r>
          </a:p>
        </p:txBody>
      </p:sp>
      <p:sp>
        <p:nvSpPr>
          <p:cNvPr id="3" name="Content Placeholder 2"/>
          <p:cNvSpPr>
            <a:spLocks noGrp="1"/>
          </p:cNvSpPr>
          <p:nvPr>
            <p:ph sz="quarter" idx="13"/>
          </p:nvPr>
        </p:nvSpPr>
        <p:spPr>
          <a:xfrm>
            <a:off x="6202680" y="1706881"/>
            <a:ext cx="5074920" cy="3977640"/>
          </a:xfrm>
        </p:spPr>
        <p:txBody>
          <a:bodyPr>
            <a:norm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3200" dirty="0"/>
              <a:t>NOTICE</a:t>
            </a:r>
          </a:p>
          <a:p>
            <a:pPr marL="0" marR="0" lvl="0" indent="0" defTabSz="914400" eaLnBrk="1" fontAlgn="auto" latinLnBrk="0" hangingPunct="1">
              <a:lnSpc>
                <a:spcPct val="100000"/>
              </a:lnSpc>
              <a:spcBef>
                <a:spcPts val="0"/>
              </a:spcBef>
              <a:spcAft>
                <a:spcPts val="0"/>
              </a:spcAft>
              <a:buClrTx/>
              <a:buSzTx/>
              <a:buFontTx/>
              <a:buNone/>
              <a:tabLst/>
              <a:defRPr/>
            </a:pPr>
            <a:endParaRPr lang="en-US" dirty="0"/>
          </a:p>
          <a:p>
            <a:pPr marL="0" marR="0" lvl="0" indent="0" defTabSz="914400" eaLnBrk="1" fontAlgn="auto" latinLnBrk="0" hangingPunct="1">
              <a:lnSpc>
                <a:spcPct val="100000"/>
              </a:lnSpc>
              <a:spcBef>
                <a:spcPts val="0"/>
              </a:spcBef>
              <a:spcAft>
                <a:spcPts val="0"/>
              </a:spcAft>
              <a:buClrTx/>
              <a:buSzTx/>
              <a:buFontTx/>
              <a:buNone/>
              <a:tabLst/>
              <a:defRPr/>
            </a:pPr>
            <a:r>
              <a:rPr lang="en-US" sz="3200" dirty="0"/>
              <a:t>WHAT 4 AREAS ARE ADDED TO THE SIMPLE METHOD?</a:t>
            </a:r>
          </a:p>
          <a:p>
            <a:pPr marL="0" marR="0" lvl="0" indent="0" defTabSz="914400" eaLnBrk="1" fontAlgn="auto" latinLnBrk="0" hangingPunct="1">
              <a:lnSpc>
                <a:spcPct val="100000"/>
              </a:lnSpc>
              <a:spcBef>
                <a:spcPts val="0"/>
              </a:spcBef>
              <a:spcAft>
                <a:spcPts val="0"/>
              </a:spcAft>
              <a:buClrTx/>
              <a:buSzTx/>
              <a:buFontTx/>
              <a:buNone/>
              <a:tabLst/>
              <a:defRPr/>
            </a:pPr>
            <a:endParaRPr lang="en-US" sz="3200" dirty="0"/>
          </a:p>
          <a:p>
            <a:pPr marL="0" marR="0" lvl="0" indent="0" defTabSz="914400" eaLnBrk="1" fontAlgn="auto" latinLnBrk="0" hangingPunct="1">
              <a:lnSpc>
                <a:spcPct val="100000"/>
              </a:lnSpc>
              <a:spcBef>
                <a:spcPts val="0"/>
              </a:spcBef>
              <a:spcAft>
                <a:spcPts val="0"/>
              </a:spcAft>
              <a:buClrTx/>
              <a:buSzTx/>
              <a:buFontTx/>
              <a:buNone/>
              <a:tabLst/>
              <a:defRPr/>
            </a:pPr>
            <a:r>
              <a:rPr lang="en-US" sz="3200" dirty="0"/>
              <a:t>HOW DOES THE ADDITIONS HELP UNDERSTAND LEARNING STYLES?</a:t>
            </a:r>
          </a:p>
        </p:txBody>
      </p:sp>
      <p:pic>
        <p:nvPicPr>
          <p:cNvPr id="4" name="Picture 3">
            <a:hlinkClick r:id="rId3"/>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07274" y="1697111"/>
            <a:ext cx="4659086" cy="441681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5A81D063-FD5F-274C-9785-9E9655D50382}"/>
              </a:ext>
            </a:extLst>
          </p:cNvPr>
          <p:cNvPicPr>
            <a:picLocks noChangeAspect="1"/>
          </p:cNvPicPr>
          <p:nvPr/>
        </p:nvPicPr>
        <p:blipFill>
          <a:blip r:embed="rId5"/>
          <a:stretch>
            <a:fillRect/>
          </a:stretch>
        </p:blipFill>
        <p:spPr>
          <a:xfrm rot="20272147">
            <a:off x="4199866" y="1886896"/>
            <a:ext cx="1336665" cy="421141"/>
          </a:xfrm>
          <a:prstGeom prst="rect">
            <a:avLst/>
          </a:prstGeom>
        </p:spPr>
      </p:pic>
      <p:pic>
        <p:nvPicPr>
          <p:cNvPr id="7" name="Picture 6">
            <a:extLst>
              <a:ext uri="{FF2B5EF4-FFF2-40B4-BE49-F238E27FC236}">
                <a16:creationId xmlns:a16="http://schemas.microsoft.com/office/drawing/2014/main" id="{F9252E75-9406-1F46-A1F1-51B440279836}"/>
              </a:ext>
            </a:extLst>
          </p:cNvPr>
          <p:cNvPicPr>
            <a:picLocks noChangeAspect="1"/>
          </p:cNvPicPr>
          <p:nvPr/>
        </p:nvPicPr>
        <p:blipFill>
          <a:blip r:embed="rId5"/>
          <a:stretch>
            <a:fillRect/>
          </a:stretch>
        </p:blipFill>
        <p:spPr>
          <a:xfrm flipV="1">
            <a:off x="4757420" y="5152080"/>
            <a:ext cx="1341962" cy="422810"/>
          </a:xfrm>
          <a:prstGeom prst="rect">
            <a:avLst/>
          </a:prstGeom>
        </p:spPr>
      </p:pic>
    </p:spTree>
    <p:extLst>
      <p:ext uri="{BB962C8B-B14F-4D97-AF65-F5344CB8AC3E}">
        <p14:creationId xmlns:p14="http://schemas.microsoft.com/office/powerpoint/2010/main" val="11669186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20830300">
            <a:off x="290834" y="809546"/>
            <a:ext cx="7421880" cy="1153568"/>
          </a:xfrm>
        </p:spPr>
        <p:txBody>
          <a:bodyPr>
            <a:noAutofit/>
          </a:bodyPr>
          <a:lstStyle/>
          <a:p>
            <a:r>
              <a:rPr lang="en-US" sz="4000" b="1" dirty="0"/>
              <a:t>the basis of </a:t>
            </a:r>
            <a:r>
              <a:rPr lang="en-US" sz="4000" b="1"/>
              <a:t>learning styles</a:t>
            </a:r>
            <a:endParaRPr lang="en-US" sz="4000" dirty="0"/>
          </a:p>
        </p:txBody>
      </p:sp>
      <p:sp>
        <p:nvSpPr>
          <p:cNvPr id="3" name="Content Placeholder 2"/>
          <p:cNvSpPr>
            <a:spLocks noGrp="1"/>
          </p:cNvSpPr>
          <p:nvPr>
            <p:ph sz="quarter" idx="13"/>
          </p:nvPr>
        </p:nvSpPr>
        <p:spPr>
          <a:xfrm>
            <a:off x="868054" y="2103120"/>
            <a:ext cx="10363826" cy="4754880"/>
          </a:xfrm>
          <a:ln>
            <a:solidFill>
              <a:srgbClr val="FFFF00"/>
            </a:solidFill>
          </a:ln>
        </p:spPr>
        <p:txBody>
          <a:bodyPr>
            <a:noAutofit/>
          </a:bodyPr>
          <a:lstStyle/>
          <a:p>
            <a:pPr marL="0" indent="0">
              <a:buNone/>
            </a:pPr>
            <a:endParaRPr lang="en-US" sz="500" dirty="0"/>
          </a:p>
          <a:p>
            <a:r>
              <a:rPr lang="en-US" sz="3200" dirty="0"/>
              <a:t>Your learning styles have more influence than you may realize. Your preferred styles guide the way you learn. </a:t>
            </a:r>
          </a:p>
          <a:p>
            <a:r>
              <a:rPr lang="en-US" sz="3200" dirty="0"/>
              <a:t>They also change the way you internally represent experiences, the way you recall information, and even the words you choose. </a:t>
            </a:r>
          </a:p>
          <a:p>
            <a:pPr marL="0" marR="0" lvl="0" indent="0" defTabSz="914400" eaLnBrk="1" fontAlgn="auto" latinLnBrk="0" hangingPunct="1">
              <a:lnSpc>
                <a:spcPct val="100000"/>
              </a:lnSpc>
              <a:spcBef>
                <a:spcPts val="0"/>
              </a:spcBef>
              <a:spcAft>
                <a:spcPts val="0"/>
              </a:spcAft>
              <a:buClrTx/>
              <a:buSzTx/>
              <a:buFontTx/>
              <a:buNone/>
              <a:tabLst/>
              <a:defRPr/>
            </a:pPr>
            <a:endParaRPr lang="en-US" sz="2400" dirty="0"/>
          </a:p>
        </p:txBody>
      </p:sp>
      <p:pic>
        <p:nvPicPr>
          <p:cNvPr id="4" name="Picture 3"/>
          <p:cNvPicPr/>
          <p:nvPr/>
        </p:nvPicPr>
        <p:blipFill>
          <a:blip r:embed="rId3">
            <a:extLst>
              <a:ext uri="{28A0092B-C50C-407E-A947-70E740481C1C}">
                <a14:useLocalDpi xmlns:a14="http://schemas.microsoft.com/office/drawing/2010/main"/>
              </a:ext>
            </a:extLst>
          </a:blip>
          <a:srcRect/>
          <a:stretch>
            <a:fillRect/>
          </a:stretch>
        </p:blipFill>
        <p:spPr bwMode="auto">
          <a:xfrm>
            <a:off x="7650480" y="167640"/>
            <a:ext cx="4263390" cy="1836420"/>
          </a:xfrm>
          <a:prstGeom prst="rect">
            <a:avLst/>
          </a:prstGeom>
          <a:noFill/>
          <a:ln>
            <a:noFill/>
          </a:ln>
        </p:spPr>
      </p:pic>
      <p:pic>
        <p:nvPicPr>
          <p:cNvPr id="5" name="Picture 4" descr="MASTERGU">
            <a:extLst>
              <a:ext uri="{FF2B5EF4-FFF2-40B4-BE49-F238E27FC236}">
                <a16:creationId xmlns:a16="http://schemas.microsoft.com/office/drawing/2014/main" id="{EC7A6D99-EB24-2941-8B20-4B4FE0273496}"/>
              </a:ext>
            </a:extLst>
          </p:cNvPr>
          <p:cNvPicPr/>
          <p:nvPr/>
        </p:nvPicPr>
        <p:blipFill rotWithShape="1">
          <a:blip r:embed="rId4">
            <a:extLst>
              <a:ext uri="{28A0092B-C50C-407E-A947-70E740481C1C}">
                <a14:useLocalDpi xmlns:a14="http://schemas.microsoft.com/office/drawing/2010/main" val="0"/>
              </a:ext>
            </a:extLst>
          </a:blip>
          <a:srcRect t="45" r="2" b="3752"/>
          <a:stretch/>
        </p:blipFill>
        <p:spPr bwMode="auto">
          <a:xfrm>
            <a:off x="10760149" y="5571460"/>
            <a:ext cx="1431850" cy="1286540"/>
          </a:xfrm>
          <a:prstGeom prst="rect">
            <a:avLst/>
          </a:prstGeom>
          <a:noFill/>
        </p:spPr>
      </p:pic>
    </p:spTree>
    <p:extLst>
      <p:ext uri="{BB962C8B-B14F-4D97-AF65-F5344CB8AC3E}">
        <p14:creationId xmlns:p14="http://schemas.microsoft.com/office/powerpoint/2010/main" val="9882939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20830300">
            <a:off x="290834" y="809546"/>
            <a:ext cx="7421880" cy="1153568"/>
          </a:xfrm>
        </p:spPr>
        <p:txBody>
          <a:bodyPr>
            <a:noAutofit/>
          </a:bodyPr>
          <a:lstStyle/>
          <a:p>
            <a:r>
              <a:rPr lang="en-US" sz="4000" b="1" dirty="0"/>
              <a:t>the basis of </a:t>
            </a:r>
            <a:r>
              <a:rPr lang="en-US" sz="4000" b="1"/>
              <a:t>learning styles</a:t>
            </a:r>
            <a:endParaRPr lang="en-US" sz="4000" dirty="0"/>
          </a:p>
        </p:txBody>
      </p:sp>
      <p:sp>
        <p:nvSpPr>
          <p:cNvPr id="3" name="Content Placeholder 2"/>
          <p:cNvSpPr>
            <a:spLocks noGrp="1"/>
          </p:cNvSpPr>
          <p:nvPr>
            <p:ph sz="quarter" idx="13"/>
          </p:nvPr>
        </p:nvSpPr>
        <p:spPr>
          <a:xfrm>
            <a:off x="868054" y="2103120"/>
            <a:ext cx="10363826" cy="4754880"/>
          </a:xfrm>
          <a:ln>
            <a:solidFill>
              <a:srgbClr val="FFFF00"/>
            </a:solidFill>
          </a:ln>
        </p:spPr>
        <p:txBody>
          <a:bodyPr>
            <a:noAutofit/>
          </a:bodyPr>
          <a:lstStyle/>
          <a:p>
            <a:pPr marL="0" indent="0">
              <a:buNone/>
            </a:pPr>
            <a:endParaRPr lang="en-US" sz="500" dirty="0"/>
          </a:p>
          <a:p>
            <a:r>
              <a:rPr lang="en-US" sz="3200" dirty="0"/>
              <a:t>Research shows us that each learning style uses different parts of the brain. </a:t>
            </a:r>
            <a:r>
              <a:rPr lang="en-US" sz="3200" i="1" u="sng" dirty="0"/>
              <a:t>By involving more of the brain during learning, we remember more of what we learn</a:t>
            </a:r>
            <a:r>
              <a:rPr lang="en-US" sz="3200" dirty="0"/>
              <a:t>. Researchers using brain-imaging technologies have been able to find out the key areas of the brain responsible for each learning style.</a:t>
            </a:r>
          </a:p>
          <a:p>
            <a:pPr marL="0" marR="0" lvl="0" indent="0" defTabSz="914400" eaLnBrk="1" fontAlgn="auto" latinLnBrk="0" hangingPunct="1">
              <a:lnSpc>
                <a:spcPct val="100000"/>
              </a:lnSpc>
              <a:spcBef>
                <a:spcPts val="0"/>
              </a:spcBef>
              <a:spcAft>
                <a:spcPts val="0"/>
              </a:spcAft>
              <a:buClrTx/>
              <a:buSzTx/>
              <a:buFontTx/>
              <a:buNone/>
              <a:tabLst/>
              <a:defRPr/>
            </a:pPr>
            <a:endParaRPr lang="en-US" sz="2400" dirty="0"/>
          </a:p>
        </p:txBody>
      </p:sp>
      <p:pic>
        <p:nvPicPr>
          <p:cNvPr id="4" name="Picture 3"/>
          <p:cNvPicPr/>
          <p:nvPr/>
        </p:nvPicPr>
        <p:blipFill>
          <a:blip r:embed="rId3">
            <a:extLst>
              <a:ext uri="{28A0092B-C50C-407E-A947-70E740481C1C}">
                <a14:useLocalDpi xmlns:a14="http://schemas.microsoft.com/office/drawing/2010/main"/>
              </a:ext>
            </a:extLst>
          </a:blip>
          <a:srcRect/>
          <a:stretch>
            <a:fillRect/>
          </a:stretch>
        </p:blipFill>
        <p:spPr bwMode="auto">
          <a:xfrm>
            <a:off x="7650480" y="167640"/>
            <a:ext cx="4263390" cy="1836420"/>
          </a:xfrm>
          <a:prstGeom prst="rect">
            <a:avLst/>
          </a:prstGeom>
          <a:noFill/>
          <a:ln>
            <a:noFill/>
          </a:ln>
        </p:spPr>
      </p:pic>
      <p:pic>
        <p:nvPicPr>
          <p:cNvPr id="5" name="Picture 4" descr="MASTERGU">
            <a:extLst>
              <a:ext uri="{FF2B5EF4-FFF2-40B4-BE49-F238E27FC236}">
                <a16:creationId xmlns:a16="http://schemas.microsoft.com/office/drawing/2014/main" id="{ED56CDDD-1775-0240-8930-CF76152AB72F}"/>
              </a:ext>
            </a:extLst>
          </p:cNvPr>
          <p:cNvPicPr/>
          <p:nvPr/>
        </p:nvPicPr>
        <p:blipFill rotWithShape="1">
          <a:blip r:embed="rId4">
            <a:extLst>
              <a:ext uri="{28A0092B-C50C-407E-A947-70E740481C1C}">
                <a14:useLocalDpi xmlns:a14="http://schemas.microsoft.com/office/drawing/2010/main" val="0"/>
              </a:ext>
            </a:extLst>
          </a:blip>
          <a:srcRect t="45" r="2" b="3752"/>
          <a:stretch/>
        </p:blipFill>
        <p:spPr bwMode="auto">
          <a:xfrm>
            <a:off x="10760149" y="5571460"/>
            <a:ext cx="1431850" cy="1286540"/>
          </a:xfrm>
          <a:prstGeom prst="rect">
            <a:avLst/>
          </a:prstGeom>
          <a:noFill/>
        </p:spPr>
      </p:pic>
    </p:spTree>
    <p:extLst>
      <p:ext uri="{BB962C8B-B14F-4D97-AF65-F5344CB8AC3E}">
        <p14:creationId xmlns:p14="http://schemas.microsoft.com/office/powerpoint/2010/main" val="1564069458"/>
      </p:ext>
    </p:extLst>
  </p:cSld>
  <p:clrMapOvr>
    <a:masterClrMapping/>
  </p:clrMapOvr>
</p:sld>
</file>

<file path=ppt/theme/theme1.xml><?xml version="1.0" encoding="utf-8"?>
<a:theme xmlns:a="http://schemas.openxmlformats.org/drawingml/2006/main" name="Droplet">
  <a:themeElements>
    <a:clrScheme name="Droplet">
      <a:dk1>
        <a:sysClr val="windowText" lastClr="000000"/>
      </a:dk1>
      <a:lt1>
        <a:sysClr val="window" lastClr="FFFFFF"/>
      </a:lt1>
      <a:dk2>
        <a:srgbClr val="355071"/>
      </a:dk2>
      <a:lt2>
        <a:srgbClr val="AABED7"/>
      </a:lt2>
      <a:accent1>
        <a:srgbClr val="2FA3EE"/>
      </a:accent1>
      <a:accent2>
        <a:srgbClr val="4BCAAD"/>
      </a:accent2>
      <a:accent3>
        <a:srgbClr val="86C157"/>
      </a:accent3>
      <a:accent4>
        <a:srgbClr val="D99C3F"/>
      </a:accent4>
      <a:accent5>
        <a:srgbClr val="CE6633"/>
      </a:accent5>
      <a:accent6>
        <a:srgbClr val="A35DD1"/>
      </a:accent6>
      <a:hlink>
        <a:srgbClr val="56BCFE"/>
      </a:hlink>
      <a:folHlink>
        <a:srgbClr val="97C5E3"/>
      </a:folHlink>
    </a:clrScheme>
    <a:fontScheme name="Drople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130000"/>
                <a:satMod val="150000"/>
                <a:lumMod val="112000"/>
              </a:schemeClr>
            </a:gs>
            <a:gs pos="100000">
              <a:schemeClr val="phClr">
                <a:shade val="92000"/>
                <a:satMod val="140000"/>
                <a:lumMod val="110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A633B6A3-9E7F-4C10-9C98-2517A313436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Droplet</Template>
  <TotalTime>5955</TotalTime>
  <Words>2272</Words>
  <Application>Microsoft Macintosh PowerPoint</Application>
  <PresentationFormat>Widescreen</PresentationFormat>
  <Paragraphs>288</Paragraphs>
  <Slides>62</Slides>
  <Notes>26</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62</vt:i4>
      </vt:variant>
    </vt:vector>
  </HeadingPairs>
  <TitlesOfParts>
    <vt:vector size="66" baseType="lpstr">
      <vt:lpstr>Arial</vt:lpstr>
      <vt:lpstr>Calibri</vt:lpstr>
      <vt:lpstr>Tw Cen MT</vt:lpstr>
      <vt:lpstr>Droplet</vt:lpstr>
      <vt:lpstr>Understanding Teaching &amp; Learning Styles</vt:lpstr>
      <vt:lpstr>How to teach </vt:lpstr>
      <vt:lpstr>PowerPoint Presentation</vt:lpstr>
      <vt:lpstr>PowerPoint Presentation</vt:lpstr>
      <vt:lpstr>PowerPoint Presentation</vt:lpstr>
      <vt:lpstr>The simple Method</vt:lpstr>
      <vt:lpstr>THE ADVANCED METHOD</vt:lpstr>
      <vt:lpstr>the basis of learning styles</vt:lpstr>
      <vt:lpstr>the basis of learning styles</vt:lpstr>
      <vt:lpstr>PowerPoint Presentation</vt:lpstr>
      <vt:lpstr>Visual (SPATICAL) Breakdown</vt:lpstr>
      <vt:lpstr>Visual (SPATICAL) Breakdown</vt:lpstr>
      <vt:lpstr>Planning for Visual (SPATICAL) people</vt:lpstr>
      <vt:lpstr>Aural (AUDITORY/MUSIC) Breakdown</vt:lpstr>
      <vt:lpstr>Aural (AUDITORY/MUSIC) Breakdown</vt:lpstr>
      <vt:lpstr>Planning for Aural (AUDITORY/MUSIC) people</vt:lpstr>
      <vt:lpstr>Verbal (LINGUISTICS) Breakdown</vt:lpstr>
      <vt:lpstr>Verbal (LINGUISTICS) Breakdown</vt:lpstr>
      <vt:lpstr>Planning for Verbal (LINGUISTICS) people</vt:lpstr>
      <vt:lpstr>Physical (KINESTHETIC) Breakdown</vt:lpstr>
      <vt:lpstr>Physical (KINESTHETIC) Breakdown</vt:lpstr>
      <vt:lpstr>Planning for Physical (KINESTHETIC) people</vt:lpstr>
      <vt:lpstr>Logical (MATHEMATICAL) Breakdown </vt:lpstr>
      <vt:lpstr>Logical (MATHEMATICAL) Breakdown </vt:lpstr>
      <vt:lpstr>Planning for Logical (MATHEMATICAL) people</vt:lpstr>
      <vt:lpstr>Social (INTERPERSONAL) Breakdown</vt:lpstr>
      <vt:lpstr>Social (INTERPERSONAL) Breakdown</vt:lpstr>
      <vt:lpstr>Planning for Social (INTERPERSONAL) people</vt:lpstr>
      <vt:lpstr>Solitary (INTRAPERSONAL) Breakdown</vt:lpstr>
      <vt:lpstr>Solitary (INTRAPERSONAL) Breakdown</vt:lpstr>
      <vt:lpstr>Planning for Solitary (INTRAPERSONAL) people</vt:lpstr>
      <vt:lpstr>Format - 90 minutes</vt:lpstr>
      <vt:lpstr>PowerPoint Presentation</vt:lpstr>
      <vt:lpstr>PowerPoint Presentation</vt:lpstr>
      <vt:lpstr>How to teach </vt:lpstr>
      <vt:lpstr>PowerPoint Presentation</vt:lpstr>
      <vt:lpstr>PowerPoint Presentation</vt:lpstr>
      <vt:lpstr>Concrete  (Left brain)</vt:lpstr>
      <vt:lpstr>Abstract (Right Brain)</vt:lpstr>
      <vt:lpstr>Random (Right Brain) </vt:lpstr>
      <vt:lpstr>Sequential (Left Brain)</vt:lpstr>
      <vt:lpstr>PowerPoint Presentation</vt:lpstr>
      <vt:lpstr>PowerPoint Presentation</vt:lpstr>
      <vt:lpstr>Concrete-Sequential (Left – Left)</vt:lpstr>
      <vt:lpstr>Concrete Sequential (CS)</vt:lpstr>
      <vt:lpstr>Planning for CS people</vt:lpstr>
      <vt:lpstr>Concrete-Random (Left – Right)</vt:lpstr>
      <vt:lpstr>Concrete Random (CR)  </vt:lpstr>
      <vt:lpstr>Planning for CR people</vt:lpstr>
      <vt:lpstr>Abstract-Sequential (Right-Left)</vt:lpstr>
      <vt:lpstr>Abstract Sequential (AS)</vt:lpstr>
      <vt:lpstr>Planning for AS people</vt:lpstr>
      <vt:lpstr>Abstract-Random (Right-Right)</vt:lpstr>
      <vt:lpstr>Abstract Random (AR)</vt:lpstr>
      <vt:lpstr>Planning for AR people</vt:lpstr>
      <vt:lpstr>PowerPoint Presentation</vt:lpstr>
      <vt:lpstr>PowerPoint Presentation</vt:lpstr>
      <vt:lpstr>Format - 90 minutes</vt:lpstr>
      <vt:lpstr>PowerPoint Presentation</vt:lpstr>
      <vt:lpstr>PowerPoint Presentation</vt:lpstr>
      <vt:lpstr>PowerPoint Presentation</vt:lpstr>
      <vt:lpstr>Psalm 139:14</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to teach </dc:title>
  <dc:creator>Carl Rodriguez</dc:creator>
  <cp:lastModifiedBy>Carl Rodriguez</cp:lastModifiedBy>
  <cp:revision>101</cp:revision>
  <dcterms:created xsi:type="dcterms:W3CDTF">2018-03-06T17:21:29Z</dcterms:created>
  <dcterms:modified xsi:type="dcterms:W3CDTF">2021-03-15T18:19:02Z</dcterms:modified>
</cp:coreProperties>
</file>