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6"/>
  </p:notesMasterIdLst>
  <p:sldIdLst>
    <p:sldId id="291" r:id="rId2"/>
    <p:sldId id="257" r:id="rId3"/>
    <p:sldId id="277" r:id="rId4"/>
    <p:sldId id="278" r:id="rId5"/>
    <p:sldId id="280" r:id="rId6"/>
    <p:sldId id="281" r:id="rId7"/>
    <p:sldId id="282" r:id="rId8"/>
    <p:sldId id="283" r:id="rId9"/>
    <p:sldId id="287" r:id="rId10"/>
    <p:sldId id="286" r:id="rId11"/>
    <p:sldId id="288" r:id="rId12"/>
    <p:sldId id="269" r:id="rId13"/>
    <p:sldId id="262" r:id="rId14"/>
    <p:sldId id="263" r:id="rId15"/>
    <p:sldId id="264" r:id="rId16"/>
    <p:sldId id="266" r:id="rId17"/>
    <p:sldId id="267" r:id="rId18"/>
    <p:sldId id="293" r:id="rId19"/>
    <p:sldId id="270" r:id="rId20"/>
    <p:sldId id="271" r:id="rId21"/>
    <p:sldId id="292" r:id="rId22"/>
    <p:sldId id="272" r:id="rId23"/>
    <p:sldId id="289" r:id="rId24"/>
    <p:sldId id="2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FFF8"/>
    <a:srgbClr val="5BF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50"/>
    <p:restoredTop sz="94495"/>
  </p:normalViewPr>
  <p:slideViewPr>
    <p:cSldViewPr snapToGrid="0" snapToObjects="1">
      <p:cViewPr varScale="1">
        <p:scale>
          <a:sx n="98" d="100"/>
          <a:sy n="98" d="100"/>
        </p:scale>
        <p:origin x="224" y="3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D9B88-6621-4FA5-B107-311FF589DD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B0BC53-9820-47BC-A82C-5B291E7C22DA}">
      <dgm:prSet/>
      <dgm:spPr/>
      <dgm:t>
        <a:bodyPr/>
        <a:lstStyle/>
        <a:p>
          <a:r>
            <a:rPr lang="en-US" dirty="0"/>
            <a:t>Evaluate your current situation</a:t>
          </a:r>
        </a:p>
      </dgm:t>
    </dgm:pt>
    <dgm:pt modelId="{6A07A13C-6C18-40CE-AF70-D854932C850A}" type="parTrans" cxnId="{3E93692C-5E42-4705-BED0-14D27D4B1079}">
      <dgm:prSet/>
      <dgm:spPr/>
      <dgm:t>
        <a:bodyPr/>
        <a:lstStyle/>
        <a:p>
          <a:endParaRPr lang="en-US"/>
        </a:p>
      </dgm:t>
    </dgm:pt>
    <dgm:pt modelId="{55BD1519-6CE9-4A59-8526-E518D2F74347}" type="sibTrans" cxnId="{3E93692C-5E42-4705-BED0-14D27D4B1079}">
      <dgm:prSet/>
      <dgm:spPr/>
      <dgm:t>
        <a:bodyPr/>
        <a:lstStyle/>
        <a:p>
          <a:endParaRPr lang="en-US"/>
        </a:p>
      </dgm:t>
    </dgm:pt>
    <dgm:pt modelId="{2E00A6BD-8442-4728-AADF-D356B2E391DA}">
      <dgm:prSet/>
      <dgm:spPr/>
      <dgm:t>
        <a:bodyPr/>
        <a:lstStyle/>
        <a:p>
          <a:r>
            <a:rPr lang="en-US"/>
            <a:t>Gather your different choices</a:t>
          </a:r>
        </a:p>
      </dgm:t>
    </dgm:pt>
    <dgm:pt modelId="{D67F77E1-F30A-4BB2-888B-8B840A397F64}" type="parTrans" cxnId="{BCF5F270-183C-45A9-8CF4-E5B7F37F0241}">
      <dgm:prSet/>
      <dgm:spPr/>
      <dgm:t>
        <a:bodyPr/>
        <a:lstStyle/>
        <a:p>
          <a:endParaRPr lang="en-US"/>
        </a:p>
      </dgm:t>
    </dgm:pt>
    <dgm:pt modelId="{12D1F115-A433-4EF5-9981-F531C4DF4F28}" type="sibTrans" cxnId="{BCF5F270-183C-45A9-8CF4-E5B7F37F0241}">
      <dgm:prSet/>
      <dgm:spPr/>
      <dgm:t>
        <a:bodyPr/>
        <a:lstStyle/>
        <a:p>
          <a:endParaRPr lang="en-US"/>
        </a:p>
      </dgm:t>
    </dgm:pt>
    <dgm:pt modelId="{46CB1871-F974-4D34-A152-42338FD36D2E}">
      <dgm:prSet/>
      <dgm:spPr/>
      <dgm:t>
        <a:bodyPr/>
        <a:lstStyle/>
        <a:p>
          <a:r>
            <a:rPr lang="en-US"/>
            <a:t>List your time &amp; financial investments</a:t>
          </a:r>
        </a:p>
      </dgm:t>
    </dgm:pt>
    <dgm:pt modelId="{8AF21802-E6C9-4C97-982E-E733C7AD637D}" type="parTrans" cxnId="{00DAE3BF-6538-476A-A94F-2CCB32AF3121}">
      <dgm:prSet/>
      <dgm:spPr/>
      <dgm:t>
        <a:bodyPr/>
        <a:lstStyle/>
        <a:p>
          <a:endParaRPr lang="en-US"/>
        </a:p>
      </dgm:t>
    </dgm:pt>
    <dgm:pt modelId="{CED639A9-8239-440A-BC71-75C486E7EAE9}" type="sibTrans" cxnId="{00DAE3BF-6538-476A-A94F-2CCB32AF3121}">
      <dgm:prSet/>
      <dgm:spPr/>
      <dgm:t>
        <a:bodyPr/>
        <a:lstStyle/>
        <a:p>
          <a:endParaRPr lang="en-US"/>
        </a:p>
      </dgm:t>
    </dgm:pt>
    <dgm:pt modelId="{1CDF91A1-D4AD-4E16-B285-643461DE8CF4}">
      <dgm:prSet/>
      <dgm:spPr/>
      <dgm:t>
        <a:bodyPr/>
        <a:lstStyle/>
        <a:p>
          <a:r>
            <a:rPr lang="en-US"/>
            <a:t>Plan for the future</a:t>
          </a:r>
        </a:p>
      </dgm:t>
    </dgm:pt>
    <dgm:pt modelId="{45CBA62B-22A2-48FB-8B68-7D95F2CFA215}" type="parTrans" cxnId="{F900A983-BEBC-40FB-9651-0B7779829E2C}">
      <dgm:prSet/>
      <dgm:spPr/>
      <dgm:t>
        <a:bodyPr/>
        <a:lstStyle/>
        <a:p>
          <a:endParaRPr lang="en-US"/>
        </a:p>
      </dgm:t>
    </dgm:pt>
    <dgm:pt modelId="{529572B0-D3BA-4066-9AAD-B4249875F92F}" type="sibTrans" cxnId="{F900A983-BEBC-40FB-9651-0B7779829E2C}">
      <dgm:prSet/>
      <dgm:spPr/>
      <dgm:t>
        <a:bodyPr/>
        <a:lstStyle/>
        <a:p>
          <a:endParaRPr lang="en-US"/>
        </a:p>
      </dgm:t>
    </dgm:pt>
    <dgm:pt modelId="{62969A43-1384-4C0C-AD01-D92BD21B7064}">
      <dgm:prSet/>
      <dgm:spPr/>
      <dgm:t>
        <a:bodyPr/>
        <a:lstStyle/>
        <a:p>
          <a:r>
            <a:rPr lang="en-US" dirty="0"/>
            <a:t>What are you doing, or what will you do, with what you have been given?</a:t>
          </a:r>
        </a:p>
      </dgm:t>
    </dgm:pt>
    <dgm:pt modelId="{18B508E6-2D09-4BB7-9906-FB9A73D16465}" type="sibTrans" cxnId="{2DD9080D-2D8C-49E6-84DC-7429A20A233A}">
      <dgm:prSet/>
      <dgm:spPr/>
      <dgm:t>
        <a:bodyPr/>
        <a:lstStyle/>
        <a:p>
          <a:endParaRPr lang="en-US"/>
        </a:p>
      </dgm:t>
    </dgm:pt>
    <dgm:pt modelId="{2ECAE5FB-1B19-4A52-9015-DEB758090955}" type="parTrans" cxnId="{2DD9080D-2D8C-49E6-84DC-7429A20A233A}">
      <dgm:prSet/>
      <dgm:spPr/>
      <dgm:t>
        <a:bodyPr/>
        <a:lstStyle/>
        <a:p>
          <a:endParaRPr lang="en-US"/>
        </a:p>
      </dgm:t>
    </dgm:pt>
    <dgm:pt modelId="{C944A95B-3870-524C-8A3B-517E073A1939}" type="pres">
      <dgm:prSet presAssocID="{36DD9B88-6621-4FA5-B107-311FF589DDAA}" presName="linear" presStyleCnt="0">
        <dgm:presLayoutVars>
          <dgm:animLvl val="lvl"/>
          <dgm:resizeHandles val="exact"/>
        </dgm:presLayoutVars>
      </dgm:prSet>
      <dgm:spPr/>
    </dgm:pt>
    <dgm:pt modelId="{2583B9BB-0561-C64C-86D1-EB123A059F07}" type="pres">
      <dgm:prSet presAssocID="{62969A43-1384-4C0C-AD01-D92BD21B7064}" presName="parentText" presStyleLbl="node1" presStyleIdx="0" presStyleCnt="1">
        <dgm:presLayoutVars>
          <dgm:chMax val="0"/>
          <dgm:bulletEnabled val="1"/>
        </dgm:presLayoutVars>
      </dgm:prSet>
      <dgm:spPr/>
    </dgm:pt>
    <dgm:pt modelId="{9285F60B-2DDB-2C49-A7F0-470A1390C992}" type="pres">
      <dgm:prSet presAssocID="{62969A43-1384-4C0C-AD01-D92BD21B7064}" presName="childText" presStyleLbl="revTx" presStyleIdx="0" presStyleCnt="1">
        <dgm:presLayoutVars>
          <dgm:bulletEnabled val="1"/>
        </dgm:presLayoutVars>
      </dgm:prSet>
      <dgm:spPr/>
    </dgm:pt>
  </dgm:ptLst>
  <dgm:cxnLst>
    <dgm:cxn modelId="{2DD9080D-2D8C-49E6-84DC-7429A20A233A}" srcId="{36DD9B88-6621-4FA5-B107-311FF589DDAA}" destId="{62969A43-1384-4C0C-AD01-D92BD21B7064}" srcOrd="0" destOrd="0" parTransId="{2ECAE5FB-1B19-4A52-9015-DEB758090955}" sibTransId="{18B508E6-2D09-4BB7-9906-FB9A73D16465}"/>
    <dgm:cxn modelId="{3E93692C-5E42-4705-BED0-14D27D4B1079}" srcId="{62969A43-1384-4C0C-AD01-D92BD21B7064}" destId="{5DB0BC53-9820-47BC-A82C-5B291E7C22DA}" srcOrd="0" destOrd="0" parTransId="{6A07A13C-6C18-40CE-AF70-D854932C850A}" sibTransId="{55BD1519-6CE9-4A59-8526-E518D2F74347}"/>
    <dgm:cxn modelId="{A75BA643-3748-F346-9290-C6117CF2D30D}" type="presOf" srcId="{5DB0BC53-9820-47BC-A82C-5B291E7C22DA}" destId="{9285F60B-2DDB-2C49-A7F0-470A1390C992}" srcOrd="0" destOrd="0" presId="urn:microsoft.com/office/officeart/2005/8/layout/vList2"/>
    <dgm:cxn modelId="{40125E46-30DB-884E-8DB9-0B72EEE74311}" type="presOf" srcId="{1CDF91A1-D4AD-4E16-B285-643461DE8CF4}" destId="{9285F60B-2DDB-2C49-A7F0-470A1390C992}" srcOrd="0" destOrd="3" presId="urn:microsoft.com/office/officeart/2005/8/layout/vList2"/>
    <dgm:cxn modelId="{BCF5F270-183C-45A9-8CF4-E5B7F37F0241}" srcId="{62969A43-1384-4C0C-AD01-D92BD21B7064}" destId="{2E00A6BD-8442-4728-AADF-D356B2E391DA}" srcOrd="1" destOrd="0" parTransId="{D67F77E1-F30A-4BB2-888B-8B840A397F64}" sibTransId="{12D1F115-A433-4EF5-9981-F531C4DF4F28}"/>
    <dgm:cxn modelId="{41B4D074-7B9F-3E48-90A8-D9640E6EA7AD}" type="presOf" srcId="{62969A43-1384-4C0C-AD01-D92BD21B7064}" destId="{2583B9BB-0561-C64C-86D1-EB123A059F07}" srcOrd="0" destOrd="0" presId="urn:microsoft.com/office/officeart/2005/8/layout/vList2"/>
    <dgm:cxn modelId="{F900A983-BEBC-40FB-9651-0B7779829E2C}" srcId="{62969A43-1384-4C0C-AD01-D92BD21B7064}" destId="{1CDF91A1-D4AD-4E16-B285-643461DE8CF4}" srcOrd="3" destOrd="0" parTransId="{45CBA62B-22A2-48FB-8B68-7D95F2CFA215}" sibTransId="{529572B0-D3BA-4066-9AAD-B4249875F92F}"/>
    <dgm:cxn modelId="{ED366A90-492C-6840-BA28-0453ECC30DDD}" type="presOf" srcId="{2E00A6BD-8442-4728-AADF-D356B2E391DA}" destId="{9285F60B-2DDB-2C49-A7F0-470A1390C992}" srcOrd="0" destOrd="1" presId="urn:microsoft.com/office/officeart/2005/8/layout/vList2"/>
    <dgm:cxn modelId="{909C56AE-F8F1-134D-A11E-FE057474DEC5}" type="presOf" srcId="{36DD9B88-6621-4FA5-B107-311FF589DDAA}" destId="{C944A95B-3870-524C-8A3B-517E073A1939}" srcOrd="0" destOrd="0" presId="urn:microsoft.com/office/officeart/2005/8/layout/vList2"/>
    <dgm:cxn modelId="{00DAE3BF-6538-476A-A94F-2CCB32AF3121}" srcId="{62969A43-1384-4C0C-AD01-D92BD21B7064}" destId="{46CB1871-F974-4D34-A152-42338FD36D2E}" srcOrd="2" destOrd="0" parTransId="{8AF21802-E6C9-4C97-982E-E733C7AD637D}" sibTransId="{CED639A9-8239-440A-BC71-75C486E7EAE9}"/>
    <dgm:cxn modelId="{AFA14EC0-2823-704E-BAA8-C7874BDE2FC0}" type="presOf" srcId="{46CB1871-F974-4D34-A152-42338FD36D2E}" destId="{9285F60B-2DDB-2C49-A7F0-470A1390C992}" srcOrd="0" destOrd="2" presId="urn:microsoft.com/office/officeart/2005/8/layout/vList2"/>
    <dgm:cxn modelId="{CAF4033D-6B39-A14E-82B0-86ADF043730C}" type="presParOf" srcId="{C944A95B-3870-524C-8A3B-517E073A1939}" destId="{2583B9BB-0561-C64C-86D1-EB123A059F07}" srcOrd="0" destOrd="0" presId="urn:microsoft.com/office/officeart/2005/8/layout/vList2"/>
    <dgm:cxn modelId="{20B98A1D-4F4B-2E44-AE0A-C9B02F93EC16}" type="presParOf" srcId="{C944A95B-3870-524C-8A3B-517E073A1939}" destId="{9285F60B-2DDB-2C49-A7F0-470A1390C9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3B9BB-0561-C64C-86D1-EB123A059F07}">
      <dsp:nvSpPr>
        <dsp:cNvPr id="0" name=""/>
        <dsp:cNvSpPr/>
      </dsp:nvSpPr>
      <dsp:spPr>
        <a:xfrm>
          <a:off x="0" y="35079"/>
          <a:ext cx="4181802" cy="2307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What are you doing, or what will you do, with what you have been given?</a:t>
          </a:r>
        </a:p>
      </dsp:txBody>
      <dsp:txXfrm>
        <a:off x="112630" y="147709"/>
        <a:ext cx="3956542" cy="2081980"/>
      </dsp:txXfrm>
    </dsp:sp>
    <dsp:sp modelId="{9285F60B-2DDB-2C49-A7F0-470A1390C992}">
      <dsp:nvSpPr>
        <dsp:cNvPr id="0" name=""/>
        <dsp:cNvSpPr/>
      </dsp:nvSpPr>
      <dsp:spPr>
        <a:xfrm>
          <a:off x="0" y="2342319"/>
          <a:ext cx="4181802" cy="288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7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Evaluate your current situation</a:t>
          </a:r>
        </a:p>
        <a:p>
          <a:pPr marL="228600" lvl="1" indent="-228600" algn="l" defTabSz="1200150">
            <a:lnSpc>
              <a:spcPct val="90000"/>
            </a:lnSpc>
            <a:spcBef>
              <a:spcPct val="0"/>
            </a:spcBef>
            <a:spcAft>
              <a:spcPct val="20000"/>
            </a:spcAft>
            <a:buChar char="•"/>
          </a:pPr>
          <a:r>
            <a:rPr lang="en-US" sz="2700" kern="1200"/>
            <a:t>Gather your different choices</a:t>
          </a:r>
        </a:p>
        <a:p>
          <a:pPr marL="228600" lvl="1" indent="-228600" algn="l" defTabSz="1200150">
            <a:lnSpc>
              <a:spcPct val="90000"/>
            </a:lnSpc>
            <a:spcBef>
              <a:spcPct val="0"/>
            </a:spcBef>
            <a:spcAft>
              <a:spcPct val="20000"/>
            </a:spcAft>
            <a:buChar char="•"/>
          </a:pPr>
          <a:r>
            <a:rPr lang="en-US" sz="2700" kern="1200"/>
            <a:t>List your time &amp; financial investments</a:t>
          </a:r>
        </a:p>
        <a:p>
          <a:pPr marL="228600" lvl="1" indent="-228600" algn="l" defTabSz="1200150">
            <a:lnSpc>
              <a:spcPct val="90000"/>
            </a:lnSpc>
            <a:spcBef>
              <a:spcPct val="0"/>
            </a:spcBef>
            <a:spcAft>
              <a:spcPct val="20000"/>
            </a:spcAft>
            <a:buChar char="•"/>
          </a:pPr>
          <a:r>
            <a:rPr lang="en-US" sz="2700" kern="1200"/>
            <a:t>Plan for the future</a:t>
          </a:r>
        </a:p>
      </dsp:txBody>
      <dsp:txXfrm>
        <a:off x="0" y="2342319"/>
        <a:ext cx="4181802" cy="2885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0C473-C992-CF47-9387-E31D1C5C3CD4}"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A8BB-03DE-A848-A0A1-9C8073680FDD}" type="slidenum">
              <a:rPr lang="en-US" smtClean="0"/>
              <a:t>‹#›</a:t>
            </a:fld>
            <a:endParaRPr lang="en-US"/>
          </a:p>
        </p:txBody>
      </p:sp>
    </p:spTree>
    <p:extLst>
      <p:ext uri="{BB962C8B-B14F-4D97-AF65-F5344CB8AC3E}">
        <p14:creationId xmlns:p14="http://schemas.microsoft.com/office/powerpoint/2010/main" val="422711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24A8BB-03DE-A848-A0A1-9C8073680FDD}" type="slidenum">
              <a:rPr lang="en-US" smtClean="0"/>
              <a:t>2</a:t>
            </a:fld>
            <a:endParaRPr lang="en-US"/>
          </a:p>
        </p:txBody>
      </p:sp>
    </p:spTree>
    <p:extLst>
      <p:ext uri="{BB962C8B-B14F-4D97-AF65-F5344CB8AC3E}">
        <p14:creationId xmlns:p14="http://schemas.microsoft.com/office/powerpoint/2010/main" val="30633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4A8BB-03DE-A848-A0A1-9C8073680FDD}" type="slidenum">
              <a:rPr lang="en-US" smtClean="0"/>
              <a:t>9</a:t>
            </a:fld>
            <a:endParaRPr lang="en-US"/>
          </a:p>
        </p:txBody>
      </p:sp>
    </p:spTree>
    <p:extLst>
      <p:ext uri="{BB962C8B-B14F-4D97-AF65-F5344CB8AC3E}">
        <p14:creationId xmlns:p14="http://schemas.microsoft.com/office/powerpoint/2010/main" val="23335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4A8BB-03DE-A848-A0A1-9C8073680FDD}" type="slidenum">
              <a:rPr lang="en-US" smtClean="0"/>
              <a:t>10</a:t>
            </a:fld>
            <a:endParaRPr lang="en-US"/>
          </a:p>
        </p:txBody>
      </p:sp>
    </p:spTree>
    <p:extLst>
      <p:ext uri="{BB962C8B-B14F-4D97-AF65-F5344CB8AC3E}">
        <p14:creationId xmlns:p14="http://schemas.microsoft.com/office/powerpoint/2010/main" val="398209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4A8BB-03DE-A848-A0A1-9C8073680FDD}" type="slidenum">
              <a:rPr lang="en-US" smtClean="0"/>
              <a:t>11</a:t>
            </a:fld>
            <a:endParaRPr lang="en-US"/>
          </a:p>
        </p:txBody>
      </p:sp>
    </p:spTree>
    <p:extLst>
      <p:ext uri="{BB962C8B-B14F-4D97-AF65-F5344CB8AC3E}">
        <p14:creationId xmlns:p14="http://schemas.microsoft.com/office/powerpoint/2010/main" val="54080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4A8BB-03DE-A848-A0A1-9C8073680FDD}" type="slidenum">
              <a:rPr lang="en-US" smtClean="0"/>
              <a:t>12</a:t>
            </a:fld>
            <a:endParaRPr lang="en-US"/>
          </a:p>
        </p:txBody>
      </p:sp>
    </p:spTree>
    <p:extLst>
      <p:ext uri="{BB962C8B-B14F-4D97-AF65-F5344CB8AC3E}">
        <p14:creationId xmlns:p14="http://schemas.microsoft.com/office/powerpoint/2010/main" val="140058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ready to introduce 4 Bible characters </a:t>
            </a:r>
          </a:p>
        </p:txBody>
      </p:sp>
      <p:sp>
        <p:nvSpPr>
          <p:cNvPr id="4" name="Slide Number Placeholder 3"/>
          <p:cNvSpPr>
            <a:spLocks noGrp="1"/>
          </p:cNvSpPr>
          <p:nvPr>
            <p:ph type="sldNum" sz="quarter" idx="5"/>
          </p:nvPr>
        </p:nvSpPr>
        <p:spPr/>
        <p:txBody>
          <a:bodyPr/>
          <a:lstStyle/>
          <a:p>
            <a:fld id="{E724A8BB-03DE-A848-A0A1-9C8073680FDD}" type="slidenum">
              <a:rPr lang="en-US" smtClean="0"/>
              <a:t>13</a:t>
            </a:fld>
            <a:endParaRPr lang="en-US"/>
          </a:p>
        </p:txBody>
      </p:sp>
    </p:spTree>
    <p:extLst>
      <p:ext uri="{BB962C8B-B14F-4D97-AF65-F5344CB8AC3E}">
        <p14:creationId xmlns:p14="http://schemas.microsoft.com/office/powerpoint/2010/main" val="41730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036FA-4FD8-B84C-A2FC-7067B4E48297}" type="datetimeFigureOut">
              <a:rPr lang="en-US" smtClean="0"/>
              <a:t>9/16/21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DABE663-0EA3-5641-BF9E-D7348580733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248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036FA-4FD8-B84C-A2FC-7067B4E4829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BE663-0EA3-5641-BF9E-D7348580733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11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036FA-4FD8-B84C-A2FC-7067B4E4829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BE663-0EA3-5641-BF9E-D7348580733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76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036FA-4FD8-B84C-A2FC-7067B4E4829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BE663-0EA3-5641-BF9E-D7348580733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324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036FA-4FD8-B84C-A2FC-7067B4E48297}"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BE663-0EA3-5641-BF9E-D7348580733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031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036FA-4FD8-B84C-A2FC-7067B4E48297}"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BE663-0EA3-5641-BF9E-D7348580733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917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036FA-4FD8-B84C-A2FC-7067B4E48297}" type="datetimeFigureOut">
              <a:rPr lang="en-US" smtClean="0"/>
              <a:t>9/16/21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ABE663-0EA3-5641-BF9E-D7348580733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114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036FA-4FD8-B84C-A2FC-7067B4E48297}" type="datetimeFigureOut">
              <a:rPr lang="en-US" smtClean="0"/>
              <a:t>9/16/21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BE663-0EA3-5641-BF9E-D7348580733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758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036FA-4FD8-B84C-A2FC-7067B4E48297}" type="datetimeFigureOut">
              <a:rPr lang="en-US" smtClean="0"/>
              <a:t>9/16/21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ABE663-0EA3-5641-BF9E-D7348580733F}" type="slidenum">
              <a:rPr lang="en-US" smtClean="0"/>
              <a:t>‹#›</a:t>
            </a:fld>
            <a:endParaRPr lang="en-US"/>
          </a:p>
        </p:txBody>
      </p:sp>
    </p:spTree>
    <p:extLst>
      <p:ext uri="{BB962C8B-B14F-4D97-AF65-F5344CB8AC3E}">
        <p14:creationId xmlns:p14="http://schemas.microsoft.com/office/powerpoint/2010/main" val="53403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036FA-4FD8-B84C-A2FC-7067B4E48297}"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BE663-0EA3-5641-BF9E-D7348580733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4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8A036FA-4FD8-B84C-A2FC-7067B4E48297}" type="datetimeFigureOut">
              <a:rPr lang="en-US" smtClean="0"/>
              <a:t>9/16/21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DABE663-0EA3-5641-BF9E-D7348580733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09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8A036FA-4FD8-B84C-A2FC-7067B4E48297}" type="datetimeFigureOut">
              <a:rPr lang="en-US" smtClean="0"/>
              <a:t>9/16/21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DABE663-0EA3-5641-BF9E-D7348580733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0298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dancing&#10;&#10;Description automatically generated">
            <a:extLst>
              <a:ext uri="{FF2B5EF4-FFF2-40B4-BE49-F238E27FC236}">
                <a16:creationId xmlns:a16="http://schemas.microsoft.com/office/drawing/2014/main" id="{E264BD35-C6A6-3C46-8D0C-AAE091F20FDD}"/>
              </a:ext>
            </a:extLst>
          </p:cNvPr>
          <p:cNvPicPr>
            <a:picLocks noChangeAspect="1"/>
          </p:cNvPicPr>
          <p:nvPr/>
        </p:nvPicPr>
        <p:blipFill rotWithShape="1">
          <a:blip r:embed="rId3">
            <a:alphaModFix amt="50000"/>
          </a:blip>
          <a:srcRect r="3"/>
          <a:stretch/>
        </p:blipFill>
        <p:spPr>
          <a:xfrm>
            <a:off x="305" y="10"/>
            <a:ext cx="12191695" cy="6857990"/>
          </a:xfrm>
          <a:prstGeom prst="rect">
            <a:avLst/>
          </a:prstGeom>
        </p:spPr>
      </p:pic>
      <p:sp>
        <p:nvSpPr>
          <p:cNvPr id="3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7" name="Rectangle 3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ABC6753-DA6A-1C43-96FD-E26C91701813}"/>
              </a:ext>
            </a:extLst>
          </p:cNvPr>
          <p:cNvSpPr>
            <a:spLocks noGrp="1"/>
          </p:cNvSpPr>
          <p:nvPr>
            <p:ph type="ctrTitle"/>
          </p:nvPr>
        </p:nvSpPr>
        <p:spPr>
          <a:xfrm>
            <a:off x="285752" y="1193800"/>
            <a:ext cx="4037569" cy="4699000"/>
          </a:xfrm>
        </p:spPr>
        <p:txBody>
          <a:bodyPr vert="horz" lIns="91440" tIns="45720" rIns="91440" bIns="45720" rtlCol="0" anchor="ctr">
            <a:normAutofit/>
          </a:bodyPr>
          <a:lstStyle/>
          <a:p>
            <a:r>
              <a:rPr lang="en-US" sz="7200" dirty="0"/>
              <a:t>Team of Destiny:</a:t>
            </a:r>
          </a:p>
        </p:txBody>
      </p:sp>
      <p:cxnSp>
        <p:nvCxnSpPr>
          <p:cNvPr id="39" name="Straight Connector 3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ABC3264-BA59-3F4D-8E46-924183E69F98}"/>
              </a:ext>
            </a:extLst>
          </p:cNvPr>
          <p:cNvSpPr>
            <a:spLocks noGrp="1"/>
          </p:cNvSpPr>
          <p:nvPr>
            <p:ph type="subTitle" idx="1"/>
          </p:nvPr>
        </p:nvSpPr>
        <p:spPr>
          <a:xfrm>
            <a:off x="4976636" y="1675798"/>
            <a:ext cx="6085091" cy="5182192"/>
          </a:xfrm>
        </p:spPr>
        <p:txBody>
          <a:bodyPr vert="horz" lIns="91440" tIns="45720" rIns="91440" bIns="45720" rtlCol="0" anchor="ctr">
            <a:normAutofit/>
          </a:bodyPr>
          <a:lstStyle/>
          <a:p>
            <a:r>
              <a:rPr lang="en-US" sz="5400" dirty="0"/>
              <a:t>Winning It All</a:t>
            </a:r>
            <a:endParaRPr lang="en-US" dirty="0"/>
          </a:p>
          <a:p>
            <a:endParaRPr lang="en-US" b="1" dirty="0"/>
          </a:p>
          <a:p>
            <a:endParaRPr lang="en-US" b="1" dirty="0"/>
          </a:p>
          <a:p>
            <a:r>
              <a:rPr lang="en-US" b="1" dirty="0"/>
              <a:t>By Frankie </a:t>
            </a:r>
            <a:r>
              <a:rPr lang="en-US" b="1" dirty="0" err="1"/>
              <a:t>JimÉnez</a:t>
            </a:r>
            <a:r>
              <a:rPr lang="en-US" b="1" dirty="0"/>
              <a:t>, JR.</a:t>
            </a:r>
          </a:p>
          <a:p>
            <a:br>
              <a:rPr lang="en-US" dirty="0"/>
            </a:br>
            <a:r>
              <a:rPr lang="en-US" sz="4000" dirty="0">
                <a:solidFill>
                  <a:srgbClr val="FF0000"/>
                </a:solidFill>
              </a:rPr>
              <a:t>Chesapeake Conference</a:t>
            </a:r>
          </a:p>
        </p:txBody>
      </p:sp>
      <p:sp>
        <p:nvSpPr>
          <p:cNvPr id="4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578734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4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A344BAD1-32B5-6349-B508-A1E79EBA0520}"/>
              </a:ext>
            </a:extLst>
          </p:cNvPr>
          <p:cNvSpPr txBox="1"/>
          <p:nvPr/>
        </p:nvSpPr>
        <p:spPr>
          <a:xfrm>
            <a:off x="7428010" y="-11430"/>
            <a:ext cx="3285560" cy="2146537"/>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600" b="1" cap="all" dirty="0">
                <a:latin typeface="+mj-lt"/>
                <a:ea typeface="+mj-ea"/>
                <a:cs typeface="+mj-cs"/>
              </a:rPr>
              <a:t>The Life Game: </a:t>
            </a:r>
            <a:r>
              <a:rPr lang="en-US" sz="2600" cap="all" dirty="0">
                <a:latin typeface="+mj-lt"/>
                <a:ea typeface="+mj-ea"/>
                <a:cs typeface="+mj-cs"/>
              </a:rPr>
              <a:t>How? </a:t>
            </a:r>
          </a:p>
          <a:p>
            <a:pPr defTabSz="914400">
              <a:lnSpc>
                <a:spcPct val="90000"/>
              </a:lnSpc>
              <a:spcBef>
                <a:spcPct val="0"/>
              </a:spcBef>
              <a:spcAft>
                <a:spcPts val="600"/>
              </a:spcAft>
            </a:pPr>
            <a:r>
              <a:rPr lang="en-US" sz="4000" cap="all" dirty="0">
                <a:solidFill>
                  <a:srgbClr val="FF0000"/>
                </a:solidFill>
                <a:latin typeface="+mj-lt"/>
                <a:ea typeface="+mj-ea"/>
                <a:cs typeface="+mj-cs"/>
              </a:rPr>
              <a:t>He already Won!!  </a:t>
            </a:r>
          </a:p>
          <a:p>
            <a:pPr defTabSz="914400">
              <a:lnSpc>
                <a:spcPct val="90000"/>
              </a:lnSpc>
              <a:spcBef>
                <a:spcPct val="0"/>
              </a:spcBef>
              <a:spcAft>
                <a:spcPts val="600"/>
              </a:spcAft>
            </a:pPr>
            <a:endParaRPr lang="en-US" sz="2600" cap="all" dirty="0">
              <a:latin typeface="+mj-lt"/>
              <a:ea typeface="+mj-ea"/>
              <a:cs typeface="+mj-cs"/>
            </a:endParaRPr>
          </a:p>
        </p:txBody>
      </p:sp>
      <p:cxnSp>
        <p:nvCxnSpPr>
          <p:cNvPr id="42" name="Straight Connector 41">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4"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F4AA9B42-A3A9-1946-BDF7-8C72C79A6954}"/>
              </a:ext>
            </a:extLst>
          </p:cNvPr>
          <p:cNvPicPr>
            <a:picLocks noChangeAspect="1"/>
          </p:cNvPicPr>
          <p:nvPr/>
        </p:nvPicPr>
        <p:blipFill>
          <a:blip r:embed="rId4"/>
          <a:stretch>
            <a:fillRect/>
          </a:stretch>
        </p:blipFill>
        <p:spPr>
          <a:xfrm>
            <a:off x="-17559" y="0"/>
            <a:ext cx="7428009" cy="6869425"/>
          </a:xfrm>
          <a:prstGeom prst="rect">
            <a:avLst/>
          </a:prstGeom>
        </p:spPr>
      </p:pic>
      <p:sp>
        <p:nvSpPr>
          <p:cNvPr id="6" name="TextBox 5">
            <a:extLst>
              <a:ext uri="{FF2B5EF4-FFF2-40B4-BE49-F238E27FC236}">
                <a16:creationId xmlns:a16="http://schemas.microsoft.com/office/drawing/2014/main" id="{BE3478A2-601C-2A40-A25E-AEF0F1556CC9}"/>
              </a:ext>
            </a:extLst>
          </p:cNvPr>
          <p:cNvSpPr txBox="1"/>
          <p:nvPr/>
        </p:nvSpPr>
        <p:spPr>
          <a:xfrm>
            <a:off x="7554138" y="2273608"/>
            <a:ext cx="3159432" cy="4584390"/>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b="1" dirty="0">
                <a:solidFill>
                  <a:srgbClr val="FF0000"/>
                </a:solidFill>
              </a:rPr>
              <a:t>The big win (in the future):  The second coming of Christ.</a:t>
            </a:r>
          </a:p>
          <a:p>
            <a:pPr defTabSz="914400">
              <a:lnSpc>
                <a:spcPct val="120000"/>
              </a:lnSpc>
              <a:spcAft>
                <a:spcPts val="600"/>
              </a:spcAft>
              <a:buClr>
                <a:schemeClr val="accent1"/>
              </a:buClr>
              <a:buSzPct val="100000"/>
            </a:pPr>
            <a:r>
              <a:rPr lang="en-US" sz="2000" dirty="0"/>
              <a:t>Jesus already won the game on a universal scale. Satan is now limited to planet earth and he often appears to be winning. But Jesus wins here again and puts an end to Satan and his game. That's when Jesus will make everything new on earth.</a:t>
            </a:r>
          </a:p>
        </p:txBody>
      </p:sp>
    </p:spTree>
    <p:extLst>
      <p:ext uri="{BB962C8B-B14F-4D97-AF65-F5344CB8AC3E}">
        <p14:creationId xmlns:p14="http://schemas.microsoft.com/office/powerpoint/2010/main" val="13760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A344BAD1-32B5-6349-B508-A1E79EBA0520}"/>
              </a:ext>
            </a:extLst>
          </p:cNvPr>
          <p:cNvSpPr txBox="1"/>
          <p:nvPr/>
        </p:nvSpPr>
        <p:spPr>
          <a:xfrm>
            <a:off x="7428010" y="-11430"/>
            <a:ext cx="3285560" cy="2146537"/>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600" cap="all" dirty="0">
              <a:latin typeface="+mj-lt"/>
              <a:ea typeface="+mj-ea"/>
              <a:cs typeface="+mj-cs"/>
            </a:endParaRPr>
          </a:p>
        </p:txBody>
      </p:sp>
      <p:cxnSp>
        <p:nvCxnSpPr>
          <p:cNvPr id="42" name="Straight Connector 41">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4"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BE3478A2-601C-2A40-A25E-AEF0F1556CC9}"/>
              </a:ext>
            </a:extLst>
          </p:cNvPr>
          <p:cNvSpPr txBox="1"/>
          <p:nvPr/>
        </p:nvSpPr>
        <p:spPr>
          <a:xfrm>
            <a:off x="7554138" y="2273608"/>
            <a:ext cx="3159432" cy="4584390"/>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endParaRPr lang="en-US" sz="2000" dirty="0"/>
          </a:p>
        </p:txBody>
      </p:sp>
      <p:pic>
        <p:nvPicPr>
          <p:cNvPr id="5" name="Picture 4" descr="A picture containing weapon&#10;&#10;Description automatically generated">
            <a:extLst>
              <a:ext uri="{FF2B5EF4-FFF2-40B4-BE49-F238E27FC236}">
                <a16:creationId xmlns:a16="http://schemas.microsoft.com/office/drawing/2014/main" id="{0FC22DC8-F3B8-4A4C-BC01-9AA05EF7A303}"/>
              </a:ext>
            </a:extLst>
          </p:cNvPr>
          <p:cNvPicPr>
            <a:picLocks noChangeAspect="1"/>
          </p:cNvPicPr>
          <p:nvPr/>
        </p:nvPicPr>
        <p:blipFill>
          <a:blip r:embed="rId4"/>
          <a:stretch>
            <a:fillRect/>
          </a:stretch>
        </p:blipFill>
        <p:spPr>
          <a:xfrm>
            <a:off x="-300" y="0"/>
            <a:ext cx="7428008" cy="6857993"/>
          </a:xfrm>
          <a:prstGeom prst="rect">
            <a:avLst/>
          </a:prstGeom>
        </p:spPr>
      </p:pic>
      <p:sp>
        <p:nvSpPr>
          <p:cNvPr id="7" name="TextBox 6">
            <a:extLst>
              <a:ext uri="{FF2B5EF4-FFF2-40B4-BE49-F238E27FC236}">
                <a16:creationId xmlns:a16="http://schemas.microsoft.com/office/drawing/2014/main" id="{4F24D3C4-C50B-364B-9BFB-312C9FDBDD12}"/>
              </a:ext>
            </a:extLst>
          </p:cNvPr>
          <p:cNvSpPr txBox="1"/>
          <p:nvPr/>
        </p:nvSpPr>
        <p:spPr>
          <a:xfrm>
            <a:off x="7427708" y="-1"/>
            <a:ext cx="3285560" cy="2154436"/>
          </a:xfrm>
          <a:prstGeom prst="rect">
            <a:avLst/>
          </a:prstGeom>
          <a:noFill/>
        </p:spPr>
        <p:txBody>
          <a:bodyPr wrap="square" rtlCol="0">
            <a:spAutoFit/>
          </a:bodyPr>
          <a:lstStyle/>
          <a:p>
            <a:r>
              <a:rPr lang="en-US" sz="2600" b="1" cap="all" dirty="0"/>
              <a:t>The Life Game: </a:t>
            </a:r>
          </a:p>
          <a:p>
            <a:r>
              <a:rPr lang="en-US" sz="2800" b="1" dirty="0"/>
              <a:t>When? </a:t>
            </a:r>
          </a:p>
          <a:p>
            <a:r>
              <a:rPr lang="en-US" sz="4000" b="1" dirty="0">
                <a:solidFill>
                  <a:srgbClr val="FF0000"/>
                </a:solidFill>
              </a:rPr>
              <a:t>Many Times!!!</a:t>
            </a:r>
          </a:p>
        </p:txBody>
      </p:sp>
      <p:sp>
        <p:nvSpPr>
          <p:cNvPr id="17" name="TextBox 16">
            <a:extLst>
              <a:ext uri="{FF2B5EF4-FFF2-40B4-BE49-F238E27FC236}">
                <a16:creationId xmlns:a16="http://schemas.microsoft.com/office/drawing/2014/main" id="{F90B3791-B684-964E-904A-309418FE4218}"/>
              </a:ext>
            </a:extLst>
          </p:cNvPr>
          <p:cNvSpPr txBox="1"/>
          <p:nvPr/>
        </p:nvSpPr>
        <p:spPr>
          <a:xfrm>
            <a:off x="7554138" y="2504867"/>
            <a:ext cx="4569792" cy="4339650"/>
          </a:xfrm>
          <a:prstGeom prst="rect">
            <a:avLst/>
          </a:prstGeom>
          <a:noFill/>
        </p:spPr>
        <p:txBody>
          <a:bodyPr wrap="square">
            <a:spAutoFit/>
          </a:bodyPr>
          <a:lstStyle/>
          <a:p>
            <a:r>
              <a:rPr lang="en-US" b="1" dirty="0"/>
              <a:t>The big win (now):  </a:t>
            </a:r>
            <a:r>
              <a:rPr lang="en-US" b="1" dirty="0">
                <a:solidFill>
                  <a:srgbClr val="FF0000"/>
                </a:solidFill>
              </a:rPr>
              <a:t>When you are “born again.</a:t>
            </a:r>
            <a:r>
              <a:rPr lang="en-US" b="1" dirty="0"/>
              <a:t>”</a:t>
            </a:r>
          </a:p>
          <a:p>
            <a:r>
              <a:rPr lang="en-US" sz="3000" dirty="0"/>
              <a:t>At the time you are born on this planet, your natural selfishness puts you on the team called evil. But when you are born again -when you say “Yes” to Jesus -God places you on his team called good. </a:t>
            </a:r>
          </a:p>
        </p:txBody>
      </p:sp>
    </p:spTree>
    <p:extLst>
      <p:ext uri="{BB962C8B-B14F-4D97-AF65-F5344CB8AC3E}">
        <p14:creationId xmlns:p14="http://schemas.microsoft.com/office/powerpoint/2010/main" val="23922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2">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9E35DE-6E38-4545-A7C7-98583B16C850}"/>
              </a:ext>
            </a:extLst>
          </p:cNvPr>
          <p:cNvSpPr txBox="1"/>
          <p:nvPr/>
        </p:nvSpPr>
        <p:spPr>
          <a:xfrm>
            <a:off x="6089137" y="-11430"/>
            <a:ext cx="6102560" cy="6858000"/>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00000"/>
            </a:pPr>
            <a:r>
              <a:rPr lang="en-US" sz="3600" dirty="0"/>
              <a:t>“God wins.” “By choosing to be on Christ team you choose when, where, and why you “die.” And the amazing thing is that the moment you die, God resurrects you to live the rest of your days for Him. You're on God's team now.”</a:t>
            </a:r>
          </a:p>
          <a:p>
            <a:pPr defTabSz="914400">
              <a:lnSpc>
                <a:spcPct val="120000"/>
              </a:lnSpc>
              <a:spcAft>
                <a:spcPts val="600"/>
              </a:spcAft>
              <a:buClr>
                <a:schemeClr val="accent1"/>
              </a:buClr>
              <a:buSzPct val="100000"/>
            </a:pPr>
            <a:endParaRPr lang="en-US" dirty="0"/>
          </a:p>
          <a:p>
            <a:pPr defTabSz="914400">
              <a:lnSpc>
                <a:spcPct val="120000"/>
              </a:lnSpc>
              <a:spcAft>
                <a:spcPts val="600"/>
              </a:spcAft>
              <a:buClr>
                <a:schemeClr val="accent1"/>
              </a:buClr>
              <a:buSzPct val="100000"/>
            </a:pPr>
            <a:r>
              <a:rPr lang="en-US" b="1" dirty="0"/>
              <a:t>—Building a Great Team, p.99 </a:t>
            </a:r>
          </a:p>
        </p:txBody>
      </p:sp>
      <p:pic>
        <p:nvPicPr>
          <p:cNvPr id="4" name="Picture 3" descr="A picture containing sunset&#10;&#10;Description automatically generated">
            <a:extLst>
              <a:ext uri="{FF2B5EF4-FFF2-40B4-BE49-F238E27FC236}">
                <a16:creationId xmlns:a16="http://schemas.microsoft.com/office/drawing/2014/main" id="{6A62778F-93B9-4045-A692-BD8BDBC518D6}"/>
              </a:ext>
            </a:extLst>
          </p:cNvPr>
          <p:cNvPicPr>
            <a:picLocks noChangeAspect="1"/>
          </p:cNvPicPr>
          <p:nvPr/>
        </p:nvPicPr>
        <p:blipFill>
          <a:blip r:embed="rId4"/>
          <a:stretch>
            <a:fillRect/>
          </a:stretch>
        </p:blipFill>
        <p:spPr>
          <a:xfrm>
            <a:off x="-6560" y="0"/>
            <a:ext cx="6102560" cy="6858000"/>
          </a:xfrm>
          <a:prstGeom prst="rect">
            <a:avLst/>
          </a:prstGeom>
        </p:spPr>
      </p:pic>
    </p:spTree>
    <p:extLst>
      <p:ext uri="{BB962C8B-B14F-4D97-AF65-F5344CB8AC3E}">
        <p14:creationId xmlns:p14="http://schemas.microsoft.com/office/powerpoint/2010/main" val="115225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B4493F-FDC8-924C-BF9D-98F6381D2FFF}"/>
              </a:ext>
            </a:extLst>
          </p:cNvPr>
          <p:cNvSpPr txBox="1"/>
          <p:nvPr/>
        </p:nvSpPr>
        <p:spPr>
          <a:xfrm>
            <a:off x="0" y="302181"/>
            <a:ext cx="4062126" cy="555069"/>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b="0" i="0" kern="1200" cap="all" dirty="0">
                <a:solidFill>
                  <a:srgbClr val="FFFFFF"/>
                </a:solidFill>
                <a:effectLst/>
                <a:latin typeface="+mj-lt"/>
                <a:ea typeface="+mj-ea"/>
                <a:cs typeface="+mj-cs"/>
              </a:rPr>
              <a:t>QESTIONS:</a:t>
            </a:r>
          </a:p>
        </p:txBody>
      </p:sp>
      <p:sp>
        <p:nvSpPr>
          <p:cNvPr id="4" name="TextBox 3">
            <a:extLst>
              <a:ext uri="{FF2B5EF4-FFF2-40B4-BE49-F238E27FC236}">
                <a16:creationId xmlns:a16="http://schemas.microsoft.com/office/drawing/2014/main" id="{01713C0F-62EE-FE4A-B7A6-1B0446BD3064}"/>
              </a:ext>
            </a:extLst>
          </p:cNvPr>
          <p:cNvSpPr txBox="1"/>
          <p:nvPr/>
        </p:nvSpPr>
        <p:spPr>
          <a:xfrm>
            <a:off x="1" y="1289890"/>
            <a:ext cx="4062126" cy="4553708"/>
          </a:xfrm>
          <a:prstGeom prst="rect">
            <a:avLst/>
          </a:prstGeom>
        </p:spPr>
        <p:txBody>
          <a:bodyPr vert="horz" lIns="91440" tIns="45720" rIns="91440" bIns="45720" rtlCol="0" anchor="t">
            <a:normAutofit/>
          </a:bodyPr>
          <a:lstStyle/>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WHERE HAVE YOU SEEN GOD IN THE PAST?</a:t>
            </a:r>
          </a:p>
          <a:p>
            <a:pPr marL="342900" indent="-228600" defTabSz="914400">
              <a:lnSpc>
                <a:spcPct val="120000"/>
              </a:lnSpc>
              <a:spcAft>
                <a:spcPts val="600"/>
              </a:spcAft>
              <a:buClr>
                <a:schemeClr val="accent1"/>
              </a:buClr>
              <a:buSzPct val="100000"/>
              <a:buFont typeface="Arial" panose="020B0604020202020204" pitchFamily="34" charset="0"/>
              <a:buChar char="•"/>
            </a:pPr>
            <a:endParaRPr lang="en-US" dirty="0">
              <a:solidFill>
                <a:schemeClr val="bg1"/>
              </a:solidFill>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WHERE DOES IT SEEM THAT EVIL IS WINNING RIGHT NOW?</a:t>
            </a:r>
          </a:p>
          <a:p>
            <a:pPr marL="342900" indent="-228600" defTabSz="914400">
              <a:lnSpc>
                <a:spcPct val="120000"/>
              </a:lnSpc>
              <a:spcAft>
                <a:spcPts val="600"/>
              </a:spcAft>
              <a:buClr>
                <a:schemeClr val="accent1"/>
              </a:buClr>
              <a:buSzPct val="100000"/>
              <a:buFont typeface="Arial" panose="020B0604020202020204" pitchFamily="34" charset="0"/>
              <a:buChar char="•"/>
            </a:pPr>
            <a:endParaRPr lang="en-US" dirty="0">
              <a:solidFill>
                <a:schemeClr val="bg1"/>
              </a:solidFill>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WHICH TEAM ARE YOU ON RIGHT NOW?</a:t>
            </a:r>
          </a:p>
          <a:p>
            <a:pPr marL="342900" indent="-228600" defTabSz="914400">
              <a:lnSpc>
                <a:spcPct val="120000"/>
              </a:lnSpc>
              <a:spcAft>
                <a:spcPts val="600"/>
              </a:spcAft>
              <a:buClr>
                <a:schemeClr val="accent1"/>
              </a:buClr>
              <a:buSzPct val="100000"/>
              <a:buFont typeface="Arial" panose="020B0604020202020204" pitchFamily="34" charset="0"/>
              <a:buChar char="•"/>
            </a:pPr>
            <a:endParaRPr lang="en-US" dirty="0">
              <a:solidFill>
                <a:schemeClr val="bg1"/>
              </a:solidFill>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solidFill>
                  <a:schemeClr val="bg1"/>
                </a:solidFill>
              </a:rPr>
              <a:t>WHO DO YOU THINK WILL WIN IN THE FUTURE? WHY?</a:t>
            </a:r>
          </a:p>
        </p:txBody>
      </p:sp>
      <p:sp>
        <p:nvSpPr>
          <p:cNvPr id="5" name="TextBox 4">
            <a:extLst>
              <a:ext uri="{FF2B5EF4-FFF2-40B4-BE49-F238E27FC236}">
                <a16:creationId xmlns:a16="http://schemas.microsoft.com/office/drawing/2014/main" id="{F4BCB650-8AED-7549-941C-546DC3176BDE}"/>
              </a:ext>
            </a:extLst>
          </p:cNvPr>
          <p:cNvSpPr txBox="1"/>
          <p:nvPr/>
        </p:nvSpPr>
        <p:spPr>
          <a:xfrm>
            <a:off x="11630" y="6235986"/>
            <a:ext cx="4062126" cy="461665"/>
          </a:xfrm>
          <a:prstGeom prst="rect">
            <a:avLst/>
          </a:prstGeom>
          <a:noFill/>
        </p:spPr>
        <p:txBody>
          <a:bodyPr wrap="square" rtlCol="0">
            <a:spAutoFit/>
          </a:bodyPr>
          <a:lstStyle/>
          <a:p>
            <a:r>
              <a:rPr lang="en-US" sz="2400" b="1" dirty="0">
                <a:solidFill>
                  <a:srgbClr val="5BFF12"/>
                </a:solidFill>
              </a:rPr>
              <a:t>BREAKOUT: 5 MINUTES </a:t>
            </a:r>
          </a:p>
        </p:txBody>
      </p:sp>
      <p:pic>
        <p:nvPicPr>
          <p:cNvPr id="7" name="Picture 6" descr="Golden Gate Bridge in fog">
            <a:extLst>
              <a:ext uri="{FF2B5EF4-FFF2-40B4-BE49-F238E27FC236}">
                <a16:creationId xmlns:a16="http://schemas.microsoft.com/office/drawing/2014/main" id="{C67387FF-AE81-E64C-9A3D-8D7F3B28FC96}"/>
              </a:ext>
            </a:extLst>
          </p:cNvPr>
          <p:cNvPicPr>
            <a:picLocks noChangeAspect="1"/>
          </p:cNvPicPr>
          <p:nvPr/>
        </p:nvPicPr>
        <p:blipFill>
          <a:blip r:embed="rId4"/>
          <a:stretch>
            <a:fillRect/>
          </a:stretch>
        </p:blipFill>
        <p:spPr>
          <a:xfrm>
            <a:off x="4073907" y="-2"/>
            <a:ext cx="8117790" cy="6858000"/>
          </a:xfrm>
          <a:prstGeom prst="rect">
            <a:avLst/>
          </a:prstGeom>
        </p:spPr>
      </p:pic>
    </p:spTree>
    <p:extLst>
      <p:ext uri="{BB962C8B-B14F-4D97-AF65-F5344CB8AC3E}">
        <p14:creationId xmlns:p14="http://schemas.microsoft.com/office/powerpoint/2010/main" val="107478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9109276-FE18-5246-A261-C2A979730DD5}"/>
              </a:ext>
            </a:extLst>
          </p:cNvPr>
          <p:cNvPicPr>
            <a:picLocks noChangeAspect="1"/>
          </p:cNvPicPr>
          <p:nvPr/>
        </p:nvPicPr>
        <p:blipFill rotWithShape="1">
          <a:blip r:embed="rId3">
            <a:alphaModFix amt="50000"/>
          </a:blip>
          <a:srcRect t="7785" r="-1" b="-1"/>
          <a:stretch/>
        </p:blipFill>
        <p:spPr>
          <a:xfrm>
            <a:off x="305" y="10"/>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1C91B843-8573-C541-A565-9F9D41211061}"/>
              </a:ext>
            </a:extLst>
          </p:cNvPr>
          <p:cNvSpPr txBox="1"/>
          <p:nvPr/>
        </p:nvSpPr>
        <p:spPr>
          <a:xfrm>
            <a:off x="1130271" y="1193800"/>
            <a:ext cx="3193050" cy="46990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000" cap="all" dirty="0">
                <a:solidFill>
                  <a:schemeClr val="accent1"/>
                </a:solidFill>
                <a:latin typeface="+mj-lt"/>
                <a:ea typeface="+mj-ea"/>
                <a:cs typeface="+mj-cs"/>
              </a:rPr>
              <a:t>Daniel</a:t>
            </a:r>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46C858-6E5A-8C4A-85F8-8530BA5818A5}"/>
              </a:ext>
            </a:extLst>
          </p:cNvPr>
          <p:cNvSpPr txBox="1"/>
          <p:nvPr/>
        </p:nvSpPr>
        <p:spPr>
          <a:xfrm>
            <a:off x="5049626" y="-11429"/>
            <a:ext cx="7142374" cy="688085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00000"/>
            </a:pPr>
            <a:r>
              <a:rPr lang="en-US" sz="2000" dirty="0">
                <a:solidFill>
                  <a:srgbClr val="FF0000"/>
                </a:solidFill>
              </a:rPr>
              <a:t>God's only choice? Shadrack, Meshach, and Abed-Nego could have been used like they were on the plane of Dura when Daniel wasn’t around, (Daniel 3). Ellen white was God's third choice for a prophet in the 19th century.</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Trusted the faith of his childhood even when living in hostile culture</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 Made a commitment</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 Bonded with a small group</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First person to try out the Daniel diet (AKA God's diet)</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Strove for and achieved excellence</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Served the powers at hand</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Dependent on divine understanding</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Tested</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Worshipped only Yahweh</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Faithfully prayed</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000" dirty="0"/>
              <a:t>Not captive to the hierarchal model</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052101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 dress&#10;&#10;Description automatically generated">
            <a:extLst>
              <a:ext uri="{FF2B5EF4-FFF2-40B4-BE49-F238E27FC236}">
                <a16:creationId xmlns:a16="http://schemas.microsoft.com/office/drawing/2014/main" id="{96C0FFE9-1862-A747-A08B-D044A56A32C2}"/>
              </a:ext>
            </a:extLst>
          </p:cNvPr>
          <p:cNvPicPr>
            <a:picLocks noChangeAspect="1"/>
          </p:cNvPicPr>
          <p:nvPr/>
        </p:nvPicPr>
        <p:blipFill rotWithShape="1">
          <a:blip r:embed="rId3">
            <a:alphaModFix amt="50000"/>
          </a:blip>
          <a:srcRect t="13274" r="-1" b="20352"/>
          <a:stretch/>
        </p:blipFill>
        <p:spPr>
          <a:xfrm>
            <a:off x="305" y="10"/>
            <a:ext cx="12191695"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3AAF1744-AC6E-E64E-8578-0D8785CF3D95}"/>
              </a:ext>
            </a:extLst>
          </p:cNvPr>
          <p:cNvSpPr txBox="1"/>
          <p:nvPr/>
        </p:nvSpPr>
        <p:spPr>
          <a:xfrm>
            <a:off x="914409" y="1193800"/>
            <a:ext cx="3408912" cy="46990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000" cap="all" dirty="0">
                <a:solidFill>
                  <a:schemeClr val="accent1"/>
                </a:solidFill>
                <a:latin typeface="+mj-lt"/>
                <a:ea typeface="+mj-ea"/>
                <a:cs typeface="+mj-cs"/>
              </a:rPr>
              <a:t>Esther</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5CC75E9-8AF8-AD4A-8A72-92B983DB7C14}"/>
              </a:ext>
            </a:extLst>
          </p:cNvPr>
          <p:cNvSpPr txBox="1"/>
          <p:nvPr/>
        </p:nvSpPr>
        <p:spPr>
          <a:xfrm>
            <a:off x="4862808" y="-11430"/>
            <a:ext cx="7329192" cy="6869430"/>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00000"/>
            </a:pPr>
            <a:r>
              <a:rPr lang="en-US" sz="2400" dirty="0">
                <a:solidFill>
                  <a:srgbClr val="FF0000"/>
                </a:solidFill>
              </a:rPr>
              <a:t>Mordechai told her that if she didn't stand up for God's people, God would provide deliverance from another place and Esther would simply die.</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A background of horrible hardship</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Assimilated into the dominant culture</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Hid her religious background and stopped her religious practices</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Experienced success to the highest level of her time</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Faced a crisis that challenged her identity</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Turned to prayer and invited others to join her</a:t>
            </a:r>
          </a:p>
          <a:p>
            <a:pPr marL="285750" lvl="0" indent="-228600" defTabSz="914400">
              <a:lnSpc>
                <a:spcPct val="110000"/>
              </a:lnSpc>
              <a:spcAft>
                <a:spcPts val="600"/>
              </a:spcAft>
              <a:buClr>
                <a:schemeClr val="accent1"/>
              </a:buClr>
              <a:buSzPct val="100000"/>
              <a:buFont typeface="Arial" panose="020B0604020202020204" pitchFamily="34" charset="0"/>
              <a:buChar char="•"/>
            </a:pPr>
            <a:r>
              <a:rPr lang="en-US" sz="2400" dirty="0"/>
              <a:t>Took a life and death risk</a:t>
            </a:r>
          </a:p>
          <a:p>
            <a:pPr lvl="0" indent="-228600" defTabSz="914400">
              <a:lnSpc>
                <a:spcPct val="110000"/>
              </a:lnSpc>
              <a:spcAft>
                <a:spcPts val="600"/>
              </a:spcAft>
              <a:buClr>
                <a:schemeClr val="accent1"/>
              </a:buClr>
              <a:buSzPct val="100000"/>
              <a:buFont typeface="Arial" panose="020B0604020202020204" pitchFamily="34" charset="0"/>
              <a:buChar char="•"/>
            </a:pPr>
            <a:r>
              <a:rPr lang="en-US" sz="2400" dirty="0"/>
              <a:t>Use the skills she had while relying on God</a:t>
            </a:r>
          </a:p>
          <a:p>
            <a:pPr lvl="0" indent="-228600" defTabSz="914400">
              <a:lnSpc>
                <a:spcPct val="110000"/>
              </a:lnSpc>
              <a:spcAft>
                <a:spcPts val="600"/>
              </a:spcAft>
              <a:buClr>
                <a:schemeClr val="accent1"/>
              </a:buClr>
              <a:buSzPct val="100000"/>
              <a:buFont typeface="Arial" panose="020B0604020202020204" pitchFamily="34" charset="0"/>
              <a:buChar char="•"/>
            </a:pPr>
            <a:r>
              <a:rPr lang="en-US" sz="2400" dirty="0"/>
              <a:t>Celebrated the great reversal of victory after what seemed hopeless</a:t>
            </a:r>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456419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ss, outdoor, field, sport&#10;&#10;Description automatically generated">
            <a:extLst>
              <a:ext uri="{FF2B5EF4-FFF2-40B4-BE49-F238E27FC236}">
                <a16:creationId xmlns:a16="http://schemas.microsoft.com/office/drawing/2014/main" id="{73A2E5B8-F145-3F47-82DD-DD5A565E8F68}"/>
              </a:ext>
            </a:extLst>
          </p:cNvPr>
          <p:cNvPicPr>
            <a:picLocks noChangeAspect="1"/>
          </p:cNvPicPr>
          <p:nvPr/>
        </p:nvPicPr>
        <p:blipFill rotWithShape="1">
          <a:blip r:embed="rId3">
            <a:alphaModFix amt="50000"/>
          </a:blip>
          <a:srcRect r="8446" b="-1"/>
          <a:stretch/>
        </p:blipFill>
        <p:spPr>
          <a:xfrm>
            <a:off x="305" y="10"/>
            <a:ext cx="12191695"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BE8375-CCA6-9E4D-AD2A-CF521D7629CD}"/>
              </a:ext>
            </a:extLst>
          </p:cNvPr>
          <p:cNvSpPr txBox="1"/>
          <p:nvPr/>
        </p:nvSpPr>
        <p:spPr>
          <a:xfrm>
            <a:off x="4704309" y="-1"/>
            <a:ext cx="7437369" cy="6857977"/>
          </a:xfrm>
          <a:prstGeom prst="rect">
            <a:avLst/>
          </a:prstGeom>
        </p:spPr>
        <p:txBody>
          <a:bodyPr vert="horz" lIns="91440" tIns="45720" rIns="91440" bIns="45720" rtlCol="0" anchor="ctr">
            <a:noAutofit/>
          </a:bodyPr>
          <a:lstStyle/>
          <a:p>
            <a:pPr defTabSz="914400">
              <a:lnSpc>
                <a:spcPct val="120000"/>
              </a:lnSpc>
              <a:spcAft>
                <a:spcPts val="600"/>
              </a:spcAft>
              <a:buClr>
                <a:schemeClr val="accent1"/>
              </a:buClr>
              <a:buSzPct val="100000"/>
            </a:pPr>
            <a:r>
              <a:rPr lang="en-US" sz="3200" dirty="0">
                <a:solidFill>
                  <a:srgbClr val="FF0000"/>
                </a:solidFill>
              </a:rPr>
              <a:t>Disciples returned with nobody. The woman came back with the entire town.</a:t>
            </a:r>
          </a:p>
          <a:p>
            <a:pPr marL="285750" lvl="0" indent="-228600" defTabSz="914400">
              <a:lnSpc>
                <a:spcPct val="120000"/>
              </a:lnSpc>
              <a:spcAft>
                <a:spcPts val="600"/>
              </a:spcAft>
              <a:buClr>
                <a:schemeClr val="accent1"/>
              </a:buClr>
              <a:buSzPct val="100000"/>
              <a:buFont typeface="Arial" panose="020B0604020202020204" pitchFamily="34" charset="0"/>
              <a:buChar char="•"/>
            </a:pPr>
            <a:r>
              <a:rPr lang="en-US" sz="3200" dirty="0"/>
              <a:t>Considered a mixed breed ethnically</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Bad at relationships</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Used by people (sold out easily)</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Just getting by at the present time</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Engaged in conversation Jesus initiated</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Got completely swept away by Jesus</a:t>
            </a:r>
          </a:p>
          <a:p>
            <a:pPr lvl="0" indent="-228600" defTabSz="914400">
              <a:lnSpc>
                <a:spcPct val="120000"/>
              </a:lnSpc>
              <a:spcAft>
                <a:spcPts val="600"/>
              </a:spcAft>
              <a:buClr>
                <a:schemeClr val="accent1"/>
              </a:buClr>
              <a:buSzPct val="100000"/>
              <a:buFont typeface="Arial" panose="020B0604020202020204" pitchFamily="34" charset="0"/>
              <a:buChar char="•"/>
            </a:pPr>
            <a:r>
              <a:rPr lang="en-US" sz="3200" dirty="0"/>
              <a:t>Led her whole town to Jesus</a:t>
            </a:r>
          </a:p>
        </p:txBody>
      </p: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 name="TextBox 4">
            <a:extLst>
              <a:ext uri="{FF2B5EF4-FFF2-40B4-BE49-F238E27FC236}">
                <a16:creationId xmlns:a16="http://schemas.microsoft.com/office/drawing/2014/main" id="{8AF5D1AD-51FF-CD41-A86B-A2FBDA92AE71}"/>
              </a:ext>
            </a:extLst>
          </p:cNvPr>
          <p:cNvSpPr txBox="1"/>
          <p:nvPr/>
        </p:nvSpPr>
        <p:spPr>
          <a:xfrm>
            <a:off x="50318" y="2551837"/>
            <a:ext cx="4553966" cy="1754326"/>
          </a:xfrm>
          <a:prstGeom prst="rect">
            <a:avLst/>
          </a:prstGeom>
          <a:noFill/>
        </p:spPr>
        <p:txBody>
          <a:bodyPr wrap="square" rtlCol="0">
            <a:spAutoFit/>
          </a:bodyPr>
          <a:lstStyle/>
          <a:p>
            <a:pPr algn="ctr">
              <a:spcAft>
                <a:spcPts val="600"/>
              </a:spcAft>
            </a:pPr>
            <a:r>
              <a:rPr lang="en-US" sz="5400" dirty="0">
                <a:solidFill>
                  <a:schemeClr val="accent1"/>
                </a:solidFill>
              </a:rPr>
              <a:t>Woman at the Well</a:t>
            </a:r>
          </a:p>
        </p:txBody>
      </p:sp>
    </p:spTree>
    <p:extLst>
      <p:ext uri="{BB962C8B-B14F-4D97-AF65-F5344CB8AC3E}">
        <p14:creationId xmlns:p14="http://schemas.microsoft.com/office/powerpoint/2010/main" val="27170955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long hair and a beard holding a stick&#10;&#10;Description automatically generated with low confidence">
            <a:extLst>
              <a:ext uri="{FF2B5EF4-FFF2-40B4-BE49-F238E27FC236}">
                <a16:creationId xmlns:a16="http://schemas.microsoft.com/office/drawing/2014/main" id="{15343554-A4E1-D54B-8FA0-C9BCB100DAD7}"/>
              </a:ext>
            </a:extLst>
          </p:cNvPr>
          <p:cNvPicPr>
            <a:picLocks noChangeAspect="1"/>
          </p:cNvPicPr>
          <p:nvPr/>
        </p:nvPicPr>
        <p:blipFill rotWithShape="1">
          <a:blip r:embed="rId3">
            <a:alphaModFix amt="50000"/>
          </a:blip>
          <a:srcRect l="2"/>
          <a:stretch/>
        </p:blipFill>
        <p:spPr>
          <a:xfrm>
            <a:off x="305" y="10"/>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FC6B229F-A2C5-BD48-972C-C075F751E6EA}"/>
              </a:ext>
            </a:extLst>
          </p:cNvPr>
          <p:cNvSpPr txBox="1"/>
          <p:nvPr/>
        </p:nvSpPr>
        <p:spPr>
          <a:xfrm>
            <a:off x="1130271" y="1193800"/>
            <a:ext cx="3193050" cy="46990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cap="all" dirty="0">
                <a:solidFill>
                  <a:schemeClr val="accent1"/>
                </a:solidFill>
                <a:latin typeface="+mj-lt"/>
                <a:ea typeface="+mj-ea"/>
                <a:cs typeface="+mj-cs"/>
              </a:rPr>
              <a:t>John the Baptist</a:t>
            </a:r>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7D2AA9-6A9A-5942-8947-FE430E98A45D}"/>
              </a:ext>
            </a:extLst>
          </p:cNvPr>
          <p:cNvSpPr txBox="1"/>
          <p:nvPr/>
        </p:nvSpPr>
        <p:spPr>
          <a:xfrm>
            <a:off x="4757738" y="0"/>
            <a:ext cx="7433957" cy="6857988"/>
          </a:xfrm>
          <a:prstGeom prst="rect">
            <a:avLst/>
          </a:prstGeom>
        </p:spPr>
        <p:txBody>
          <a:bodyPr vert="horz" lIns="91440" tIns="45720" rIns="91440" bIns="45720" rtlCol="0" anchor="ctr">
            <a:normAutofit fontScale="85000" lnSpcReduction="10000"/>
          </a:bodyPr>
          <a:lstStyle/>
          <a:p>
            <a:pPr marR="0" defTabSz="914400">
              <a:lnSpc>
                <a:spcPct val="110000"/>
              </a:lnSpc>
              <a:spcBef>
                <a:spcPts val="0"/>
              </a:spcBef>
              <a:spcAft>
                <a:spcPts val="600"/>
              </a:spcAft>
              <a:buClr>
                <a:schemeClr val="accent1"/>
              </a:buClr>
              <a:buSzPct val="100000"/>
            </a:pPr>
            <a:r>
              <a:rPr lang="en-US" sz="3000" dirty="0">
                <a:solidFill>
                  <a:srgbClr val="FF0000"/>
                </a:solidFill>
              </a:rPr>
              <a:t>Miraculous birth see, Luke 1. Could also happen to anyone else God chooses.</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Grew up as part of God's people (priest’s kid)</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Called people to repent sinners and God's people</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Called for admission of guilt and a desire for change</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Gave practical console for serving others</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Practiced a unique lifestyle food and dress and housing</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Not the superstar but prepared people for the superstar</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From popular two less popular to prison to death</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Had serious questions about Jesus</a:t>
            </a:r>
          </a:p>
          <a:p>
            <a:pPr marL="342900" marR="0" lvl="0" indent="-228600" defTabSz="914400">
              <a:lnSpc>
                <a:spcPct val="110000"/>
              </a:lnSpc>
              <a:spcBef>
                <a:spcPts val="0"/>
              </a:spcBef>
              <a:spcAft>
                <a:spcPts val="600"/>
              </a:spcAft>
              <a:buClr>
                <a:schemeClr val="accent1"/>
              </a:buClr>
              <a:buSzPct val="100000"/>
              <a:buFont typeface="Arial" panose="020B0604020202020204" pitchFamily="34" charset="0"/>
              <a:buChar char="•"/>
            </a:pPr>
            <a:r>
              <a:rPr lang="en-US" sz="3000" dirty="0"/>
              <a:t>Gave his life as a martyr for the Kingdom of God</a:t>
            </a:r>
          </a:p>
          <a:p>
            <a:pPr marR="0" defTabSz="914400">
              <a:lnSpc>
                <a:spcPct val="110000"/>
              </a:lnSpc>
              <a:spcBef>
                <a:spcPts val="0"/>
              </a:spcBef>
              <a:spcAft>
                <a:spcPts val="600"/>
              </a:spcAft>
              <a:buClr>
                <a:schemeClr val="accent1"/>
              </a:buClr>
              <a:buSzPct val="100000"/>
            </a:pPr>
            <a:r>
              <a:rPr lang="en-US" dirty="0"/>
              <a:t> </a:t>
            </a: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039953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63EEE-29DC-A548-B816-F29CF6D3EC52}"/>
              </a:ext>
            </a:extLst>
          </p:cNvPr>
          <p:cNvSpPr txBox="1"/>
          <p:nvPr/>
        </p:nvSpPr>
        <p:spPr>
          <a:xfrm>
            <a:off x="259659" y="1030843"/>
            <a:ext cx="6107906" cy="3816429"/>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Daniel</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Esther</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Woman at the Well</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John the Baptist</a:t>
            </a:r>
          </a:p>
        </p:txBody>
      </p:sp>
      <p:sp>
        <p:nvSpPr>
          <p:cNvPr id="4" name="TextBox 3">
            <a:extLst>
              <a:ext uri="{FF2B5EF4-FFF2-40B4-BE49-F238E27FC236}">
                <a16:creationId xmlns:a16="http://schemas.microsoft.com/office/drawing/2014/main" id="{21177E27-6408-AC44-BD53-025D11EA1AF2}"/>
              </a:ext>
            </a:extLst>
          </p:cNvPr>
          <p:cNvSpPr txBox="1"/>
          <p:nvPr/>
        </p:nvSpPr>
        <p:spPr>
          <a:xfrm>
            <a:off x="0" y="0"/>
            <a:ext cx="6367565" cy="1077218"/>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Which of these four Bible players do you identify with the most? </a:t>
            </a: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Why?</a:t>
            </a:r>
          </a:p>
        </p:txBody>
      </p:sp>
      <p:sp>
        <p:nvSpPr>
          <p:cNvPr id="5" name="TextBox 4">
            <a:extLst>
              <a:ext uri="{FF2B5EF4-FFF2-40B4-BE49-F238E27FC236}">
                <a16:creationId xmlns:a16="http://schemas.microsoft.com/office/drawing/2014/main" id="{7483F2F3-D3B4-954C-9FC5-9899A0350EC3}"/>
              </a:ext>
            </a:extLst>
          </p:cNvPr>
          <p:cNvSpPr txBox="1"/>
          <p:nvPr/>
        </p:nvSpPr>
        <p:spPr>
          <a:xfrm>
            <a:off x="0" y="5414962"/>
            <a:ext cx="3946401" cy="461665"/>
          </a:xfrm>
          <a:prstGeom prst="rect">
            <a:avLst/>
          </a:prstGeom>
          <a:noFill/>
        </p:spPr>
        <p:txBody>
          <a:bodyPr wrap="none" rtlCol="0">
            <a:spAutoFit/>
          </a:bodyPr>
          <a:lstStyle/>
          <a:p>
            <a:r>
              <a:rPr lang="en-US" sz="2400" b="1" dirty="0">
                <a:solidFill>
                  <a:srgbClr val="FF0000"/>
                </a:solidFill>
              </a:rPr>
              <a:t>BREAKOUT: 5 MINUTES </a:t>
            </a:r>
          </a:p>
        </p:txBody>
      </p:sp>
      <p:pic>
        <p:nvPicPr>
          <p:cNvPr id="6" name="Picture 5" descr="A picture containing text&#10;&#10;Description automatically generated">
            <a:extLst>
              <a:ext uri="{FF2B5EF4-FFF2-40B4-BE49-F238E27FC236}">
                <a16:creationId xmlns:a16="http://schemas.microsoft.com/office/drawing/2014/main" id="{EE2B3B51-F06A-C646-9B4C-E739EE2A320C}"/>
              </a:ext>
            </a:extLst>
          </p:cNvPr>
          <p:cNvPicPr>
            <a:picLocks noChangeAspect="1"/>
          </p:cNvPicPr>
          <p:nvPr/>
        </p:nvPicPr>
        <p:blipFill>
          <a:blip r:embed="rId2"/>
          <a:stretch>
            <a:fillRect/>
          </a:stretch>
        </p:blipFill>
        <p:spPr>
          <a:xfrm>
            <a:off x="6367565" y="0"/>
            <a:ext cx="5824435" cy="6126480"/>
          </a:xfrm>
          <a:prstGeom prst="rect">
            <a:avLst/>
          </a:prstGeom>
        </p:spPr>
      </p:pic>
      <p:pic>
        <p:nvPicPr>
          <p:cNvPr id="9" name="Picture 8" descr="A picture containing person, indoor, dress&#10;&#10;Description automatically generated">
            <a:extLst>
              <a:ext uri="{FF2B5EF4-FFF2-40B4-BE49-F238E27FC236}">
                <a16:creationId xmlns:a16="http://schemas.microsoft.com/office/drawing/2014/main" id="{8878ABD6-BC84-AD4A-93BE-657EBAAF93E0}"/>
              </a:ext>
            </a:extLst>
          </p:cNvPr>
          <p:cNvPicPr>
            <a:picLocks noChangeAspect="1"/>
          </p:cNvPicPr>
          <p:nvPr/>
        </p:nvPicPr>
        <p:blipFill>
          <a:blip r:embed="rId3"/>
          <a:stretch>
            <a:fillRect/>
          </a:stretch>
        </p:blipFill>
        <p:spPr>
          <a:xfrm>
            <a:off x="6367564" y="0"/>
            <a:ext cx="5824435" cy="6126480"/>
          </a:xfrm>
          <a:prstGeom prst="rect">
            <a:avLst/>
          </a:prstGeom>
        </p:spPr>
      </p:pic>
      <p:pic>
        <p:nvPicPr>
          <p:cNvPr id="11" name="Picture 10" descr="A picture containing grass, outdoor, field, sport&#10;&#10;Description automatically generated">
            <a:extLst>
              <a:ext uri="{FF2B5EF4-FFF2-40B4-BE49-F238E27FC236}">
                <a16:creationId xmlns:a16="http://schemas.microsoft.com/office/drawing/2014/main" id="{CFB1CFA0-9E2E-9E48-8C7A-6BCA64BA4C4B}"/>
              </a:ext>
            </a:extLst>
          </p:cNvPr>
          <p:cNvPicPr>
            <a:picLocks noChangeAspect="1"/>
          </p:cNvPicPr>
          <p:nvPr/>
        </p:nvPicPr>
        <p:blipFill>
          <a:blip r:embed="rId4"/>
          <a:stretch>
            <a:fillRect/>
          </a:stretch>
        </p:blipFill>
        <p:spPr>
          <a:xfrm>
            <a:off x="6367563" y="-1"/>
            <a:ext cx="5824436" cy="6126479"/>
          </a:xfrm>
          <a:prstGeom prst="rect">
            <a:avLst/>
          </a:prstGeom>
        </p:spPr>
      </p:pic>
      <p:pic>
        <p:nvPicPr>
          <p:cNvPr id="13" name="Picture 12" descr="A person with long hair and a beard holding a stick&#10;&#10;Description automatically generated with low confidence">
            <a:extLst>
              <a:ext uri="{FF2B5EF4-FFF2-40B4-BE49-F238E27FC236}">
                <a16:creationId xmlns:a16="http://schemas.microsoft.com/office/drawing/2014/main" id="{5F6BE2DE-9AFD-A641-AE33-372587E17D81}"/>
              </a:ext>
            </a:extLst>
          </p:cNvPr>
          <p:cNvPicPr>
            <a:picLocks noChangeAspect="1"/>
          </p:cNvPicPr>
          <p:nvPr/>
        </p:nvPicPr>
        <p:blipFill>
          <a:blip r:embed="rId5"/>
          <a:stretch>
            <a:fillRect/>
          </a:stretch>
        </p:blipFill>
        <p:spPr>
          <a:xfrm>
            <a:off x="6367562" y="0"/>
            <a:ext cx="5824438" cy="6126478"/>
          </a:xfrm>
          <a:prstGeom prst="rect">
            <a:avLst/>
          </a:prstGeom>
        </p:spPr>
      </p:pic>
    </p:spTree>
    <p:extLst>
      <p:ext uri="{BB962C8B-B14F-4D97-AF65-F5344CB8AC3E}">
        <p14:creationId xmlns:p14="http://schemas.microsoft.com/office/powerpoint/2010/main" val="2580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E9EE8-B39C-A94A-893F-70BE84DD37A8}"/>
              </a:ext>
            </a:extLst>
          </p:cNvPr>
          <p:cNvSpPr txBox="1"/>
          <p:nvPr/>
        </p:nvSpPr>
        <p:spPr>
          <a:xfrm>
            <a:off x="57151" y="1259175"/>
            <a:ext cx="5562599" cy="498598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Write this out individually and share in small groups.</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Example: (</a:t>
            </a:r>
            <a:r>
              <a:rPr lang="en-US" dirty="0">
                <a:latin typeface="Calibri" panose="020F0502020204030204" pitchFamily="34" charset="0"/>
                <a:ea typeface="Calibri" panose="020F0502020204030204" pitchFamily="34" charset="0"/>
                <a:cs typeface="Times New Roman" panose="02020603050405020304" pitchFamily="18" charset="0"/>
              </a:rPr>
              <a:t>two answers for each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(write write write).</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Bible player: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(write write write).</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Background</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Skills / talents</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Liabilities</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Ego</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Energy</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Teamwork</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Trust</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Inspiration</a:t>
            </a:r>
          </a:p>
        </p:txBody>
      </p:sp>
      <p:sp>
        <p:nvSpPr>
          <p:cNvPr id="4" name="TextBox 3">
            <a:extLst>
              <a:ext uri="{FF2B5EF4-FFF2-40B4-BE49-F238E27FC236}">
                <a16:creationId xmlns:a16="http://schemas.microsoft.com/office/drawing/2014/main" id="{8AB3581A-9A5E-D04A-A1FF-F98C9D3CE81A}"/>
              </a:ext>
            </a:extLst>
          </p:cNvPr>
          <p:cNvSpPr txBox="1"/>
          <p:nvPr/>
        </p:nvSpPr>
        <p:spPr>
          <a:xfrm>
            <a:off x="0" y="58846"/>
            <a:ext cx="5619750" cy="1200329"/>
          </a:xfrm>
          <a:prstGeom prst="rect">
            <a:avLst/>
          </a:prstGeom>
          <a:noFill/>
        </p:spPr>
        <p:txBody>
          <a:bodyPr wrap="square" rtlCol="0">
            <a:spAutoFit/>
          </a:bodyPr>
          <a:lstStyle/>
          <a:p>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do you bring to the game?</a:t>
            </a:r>
          </a:p>
          <a:p>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 does this compare to the Bible player with whom you just identified with?</a:t>
            </a:r>
          </a:p>
        </p:txBody>
      </p:sp>
      <p:sp>
        <p:nvSpPr>
          <p:cNvPr id="5" name="TextBox 4">
            <a:extLst>
              <a:ext uri="{FF2B5EF4-FFF2-40B4-BE49-F238E27FC236}">
                <a16:creationId xmlns:a16="http://schemas.microsoft.com/office/drawing/2014/main" id="{CCF03711-46F1-DD4E-A05B-319E5A8444EF}"/>
              </a:ext>
            </a:extLst>
          </p:cNvPr>
          <p:cNvSpPr txBox="1"/>
          <p:nvPr/>
        </p:nvSpPr>
        <p:spPr>
          <a:xfrm>
            <a:off x="57151" y="6337489"/>
            <a:ext cx="3144194" cy="461665"/>
          </a:xfrm>
          <a:prstGeom prst="rect">
            <a:avLst/>
          </a:prstGeom>
          <a:noFill/>
        </p:spPr>
        <p:txBody>
          <a:bodyPr wrap="none" rtlCol="0">
            <a:spAutoFit/>
          </a:bodyPr>
          <a:lstStyle/>
          <a:p>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BREAKOUT: 6 MINUTES</a:t>
            </a:r>
          </a:p>
        </p:txBody>
      </p:sp>
      <p:pic>
        <p:nvPicPr>
          <p:cNvPr id="6" name="Picture 5" descr="A picture containing text, person&#10;&#10;Description automatically generated">
            <a:extLst>
              <a:ext uri="{FF2B5EF4-FFF2-40B4-BE49-F238E27FC236}">
                <a16:creationId xmlns:a16="http://schemas.microsoft.com/office/drawing/2014/main" id="{4B4C1743-1A08-0548-9905-ECE344FE610B}"/>
              </a:ext>
            </a:extLst>
          </p:cNvPr>
          <p:cNvPicPr>
            <a:picLocks noChangeAspect="1"/>
          </p:cNvPicPr>
          <p:nvPr/>
        </p:nvPicPr>
        <p:blipFill>
          <a:blip r:embed="rId2"/>
          <a:stretch>
            <a:fillRect/>
          </a:stretch>
        </p:blipFill>
        <p:spPr>
          <a:xfrm>
            <a:off x="5619750" y="0"/>
            <a:ext cx="6572249" cy="6858000"/>
          </a:xfrm>
          <a:prstGeom prst="rect">
            <a:avLst/>
          </a:prstGeom>
        </p:spPr>
      </p:pic>
    </p:spTree>
    <p:extLst>
      <p:ext uri="{BB962C8B-B14F-4D97-AF65-F5344CB8AC3E}">
        <p14:creationId xmlns:p14="http://schemas.microsoft.com/office/powerpoint/2010/main" val="163815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3531C8-236A-7B40-8C51-5DEF245E70BB}"/>
              </a:ext>
            </a:extLst>
          </p:cNvPr>
          <p:cNvPicPr>
            <a:picLocks noChangeAspect="1"/>
          </p:cNvPicPr>
          <p:nvPr/>
        </p:nvPicPr>
        <p:blipFill rotWithShape="1">
          <a:blip r:embed="rId3">
            <a:alphaModFix amt="50000"/>
          </a:blip>
          <a:srcRect t="11822" r="-1" b="-1"/>
          <a:stretch/>
        </p:blipFill>
        <p:spPr>
          <a:xfrm>
            <a:off x="305" y="10"/>
            <a:ext cx="12191695" cy="6857990"/>
          </a:xfrm>
          <a:prstGeom prst="rect">
            <a:avLst/>
          </a:prstGeom>
        </p:spPr>
      </p:pic>
      <p:sp>
        <p:nvSpPr>
          <p:cNvPr id="2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8" name="Rectangle 2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A4D9FB2-244B-D64F-BA65-F7E6BB4A2922}"/>
              </a:ext>
            </a:extLst>
          </p:cNvPr>
          <p:cNvSpPr>
            <a:spLocks noGrp="1"/>
          </p:cNvSpPr>
          <p:nvPr>
            <p:ph type="title"/>
          </p:nvPr>
        </p:nvSpPr>
        <p:spPr>
          <a:xfrm>
            <a:off x="807725" y="1193800"/>
            <a:ext cx="3515596" cy="4699000"/>
          </a:xfrm>
        </p:spPr>
        <p:txBody>
          <a:bodyPr anchor="ctr">
            <a:normAutofit/>
          </a:bodyPr>
          <a:lstStyle/>
          <a:p>
            <a:r>
              <a:rPr lang="en-US" dirty="0"/>
              <a:t>Are  you  a spectator or a player in the game of life?</a:t>
            </a:r>
          </a:p>
        </p:txBody>
      </p:sp>
      <p:cxnSp>
        <p:nvCxnSpPr>
          <p:cNvPr id="30" name="Straight Connector 2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6DEC0E-EBA6-A842-AC83-1A8191C487A7}"/>
              </a:ext>
            </a:extLst>
          </p:cNvPr>
          <p:cNvSpPr>
            <a:spLocks noGrp="1"/>
          </p:cNvSpPr>
          <p:nvPr>
            <p:ph idx="1"/>
          </p:nvPr>
        </p:nvSpPr>
        <p:spPr>
          <a:xfrm>
            <a:off x="4976636" y="1193800"/>
            <a:ext cx="6085091" cy="4699000"/>
          </a:xfrm>
        </p:spPr>
        <p:txBody>
          <a:bodyPr anchor="ctr">
            <a:normAutofit/>
          </a:bodyPr>
          <a:lstStyle/>
          <a:p>
            <a:pPr marL="0" indent="0">
              <a:buNone/>
            </a:pPr>
            <a:r>
              <a:rPr lang="en-US" dirty="0"/>
              <a:t>Supernatural powers are at work in the game of life.</a:t>
            </a:r>
          </a:p>
          <a:p>
            <a:pPr marL="0" indent="0">
              <a:buNone/>
            </a:pPr>
            <a:r>
              <a:rPr lang="en-US" dirty="0"/>
              <a:t>     1. In individuals </a:t>
            </a:r>
          </a:p>
          <a:p>
            <a:pPr marL="0" indent="0">
              <a:buNone/>
            </a:pPr>
            <a:r>
              <a:rPr lang="en-US" dirty="0"/>
              <a:t>     2. In groups</a:t>
            </a:r>
          </a:p>
          <a:p>
            <a:pPr marL="0" indent="0">
              <a:buNone/>
            </a:pPr>
            <a:endParaRPr lang="en-US" dirty="0"/>
          </a:p>
          <a:p>
            <a:pPr marL="0" indent="0">
              <a:buNone/>
            </a:pPr>
            <a:r>
              <a:rPr lang="en-US" dirty="0"/>
              <a:t>Are you prepared to be in the biggest game of all?</a:t>
            </a:r>
          </a:p>
          <a:p>
            <a:pPr marL="0" indent="0">
              <a:buNone/>
            </a:pPr>
            <a:r>
              <a:rPr lang="en-US" dirty="0"/>
              <a:t>God is inviting you to be a player in the Game of Life</a:t>
            </a:r>
          </a:p>
        </p:txBody>
      </p:sp>
      <p:sp>
        <p:nvSpPr>
          <p:cNvPr id="3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66284514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8F00C9-EB9E-0A4B-BCE1-4FC7BFEFB33B}"/>
              </a:ext>
            </a:extLst>
          </p:cNvPr>
          <p:cNvSpPr txBox="1"/>
          <p:nvPr/>
        </p:nvSpPr>
        <p:spPr>
          <a:xfrm>
            <a:off x="4633900" y="75870"/>
            <a:ext cx="2924198" cy="523220"/>
          </a:xfrm>
          <a:prstGeom prst="rect">
            <a:avLst/>
          </a:prstGeom>
          <a:noFill/>
        </p:spPr>
        <p:txBody>
          <a:bodyPr wrap="none" rtlCol="0">
            <a:spAutoFit/>
          </a:bodyPr>
          <a:lstStyle/>
          <a:p>
            <a:r>
              <a:rPr lang="en-US" sz="2800" b="1"/>
              <a:t>CONCLUSION:</a:t>
            </a:r>
            <a:endParaRPr lang="en-US" sz="2800" b="1" dirty="0"/>
          </a:p>
        </p:txBody>
      </p:sp>
      <p:pic>
        <p:nvPicPr>
          <p:cNvPr id="5" name="Picture 4" descr="A sign with a monkey on it&#10;&#10;Description automatically generated with low confidence">
            <a:extLst>
              <a:ext uri="{FF2B5EF4-FFF2-40B4-BE49-F238E27FC236}">
                <a16:creationId xmlns:a16="http://schemas.microsoft.com/office/drawing/2014/main" id="{143AD5CE-AD3E-804B-90BC-FD5DC6BA751D}"/>
              </a:ext>
            </a:extLst>
          </p:cNvPr>
          <p:cNvPicPr>
            <a:picLocks noChangeAspect="1"/>
          </p:cNvPicPr>
          <p:nvPr/>
        </p:nvPicPr>
        <p:blipFill>
          <a:blip r:embed="rId2"/>
          <a:stretch>
            <a:fillRect/>
          </a:stretch>
        </p:blipFill>
        <p:spPr>
          <a:xfrm>
            <a:off x="476250" y="797510"/>
            <a:ext cx="5619749" cy="5793790"/>
          </a:xfrm>
          <a:prstGeom prst="rect">
            <a:avLst/>
          </a:prstGeom>
        </p:spPr>
      </p:pic>
      <p:graphicFrame>
        <p:nvGraphicFramePr>
          <p:cNvPr id="9" name="TextBox 1">
            <a:extLst>
              <a:ext uri="{FF2B5EF4-FFF2-40B4-BE49-F238E27FC236}">
                <a16:creationId xmlns:a16="http://schemas.microsoft.com/office/drawing/2014/main" id="{D18E7579-4405-4725-86EA-6FD53CC5A253}"/>
              </a:ext>
            </a:extLst>
          </p:cNvPr>
          <p:cNvGraphicFramePr/>
          <p:nvPr>
            <p:extLst>
              <p:ext uri="{D42A27DB-BD31-4B8C-83A1-F6EECF244321}">
                <p14:modId xmlns:p14="http://schemas.microsoft.com/office/powerpoint/2010/main" val="3313647781"/>
              </p:ext>
            </p:extLst>
          </p:nvPr>
        </p:nvGraphicFramePr>
        <p:xfrm>
          <a:off x="7315200" y="797510"/>
          <a:ext cx="4181802"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15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A9B2B-5245-0048-B998-5E223B7F0EC6}"/>
              </a:ext>
            </a:extLst>
          </p:cNvPr>
          <p:cNvSpPr txBox="1"/>
          <p:nvPr/>
        </p:nvSpPr>
        <p:spPr>
          <a:xfrm>
            <a:off x="4476750" y="733246"/>
            <a:ext cx="3448050" cy="6124754"/>
          </a:xfrm>
          <a:prstGeom prst="rect">
            <a:avLst/>
          </a:prstGeom>
          <a:noFill/>
        </p:spPr>
        <p:txBody>
          <a:bodyPr wrap="square" rtlCol="0">
            <a:spAutoFit/>
          </a:bodyPr>
          <a:lstStyle/>
          <a:p>
            <a:r>
              <a:rPr lang="en-US" sz="2800" dirty="0">
                <a:solidFill>
                  <a:srgbClr val="FF0000"/>
                </a:solidFill>
              </a:rPr>
              <a:t>Discerning and responding to the Times Now:</a:t>
            </a:r>
            <a:endParaRPr lang="en-US" sz="2800" dirty="0"/>
          </a:p>
          <a:p>
            <a:pPr lvl="0"/>
            <a:endParaRPr lang="en-US" sz="2800" dirty="0"/>
          </a:p>
          <a:p>
            <a:pPr lvl="0"/>
            <a:r>
              <a:rPr lang="en-US" sz="2800" dirty="0"/>
              <a:t>what is the game about right now?</a:t>
            </a:r>
          </a:p>
          <a:p>
            <a:pPr lvl="0"/>
            <a:endParaRPr lang="en-US" sz="2800" dirty="0"/>
          </a:p>
          <a:p>
            <a:pPr lvl="0"/>
            <a:r>
              <a:rPr lang="en-US" sz="2800" dirty="0"/>
              <a:t>what is your culture saying?</a:t>
            </a:r>
          </a:p>
          <a:p>
            <a:pPr lvl="0"/>
            <a:endParaRPr lang="en-US" sz="2800" dirty="0"/>
          </a:p>
          <a:p>
            <a:pPr lvl="0"/>
            <a:endParaRPr lang="en-US" sz="2800" dirty="0"/>
          </a:p>
          <a:p>
            <a:pPr lvl="0"/>
            <a:r>
              <a:rPr lang="en-US" sz="2800" dirty="0"/>
              <a:t>who are the players?</a:t>
            </a:r>
          </a:p>
          <a:p>
            <a:pPr lvl="0"/>
            <a:endParaRPr lang="en-US" sz="2800" dirty="0"/>
          </a:p>
          <a:p>
            <a:pPr lvl="0"/>
            <a:endParaRPr lang="en-US" sz="2800" dirty="0"/>
          </a:p>
        </p:txBody>
      </p:sp>
      <p:sp>
        <p:nvSpPr>
          <p:cNvPr id="3" name="TextBox 2">
            <a:extLst>
              <a:ext uri="{FF2B5EF4-FFF2-40B4-BE49-F238E27FC236}">
                <a16:creationId xmlns:a16="http://schemas.microsoft.com/office/drawing/2014/main" id="{C48F00C9-EB9E-0A4B-BCE1-4FC7BFEFB33B}"/>
              </a:ext>
            </a:extLst>
          </p:cNvPr>
          <p:cNvSpPr txBox="1"/>
          <p:nvPr/>
        </p:nvSpPr>
        <p:spPr>
          <a:xfrm>
            <a:off x="4633900" y="75870"/>
            <a:ext cx="2924198" cy="523220"/>
          </a:xfrm>
          <a:prstGeom prst="rect">
            <a:avLst/>
          </a:prstGeom>
          <a:noFill/>
        </p:spPr>
        <p:txBody>
          <a:bodyPr wrap="none" rtlCol="0">
            <a:spAutoFit/>
          </a:bodyPr>
          <a:lstStyle/>
          <a:p>
            <a:r>
              <a:rPr lang="en-US" sz="2800" b="1" dirty="0"/>
              <a:t>CONCLUSION:</a:t>
            </a:r>
          </a:p>
        </p:txBody>
      </p:sp>
      <p:pic>
        <p:nvPicPr>
          <p:cNvPr id="5" name="Picture 4" descr="Two people sitting on a bench&#10;&#10;Description automatically generated with low confidence">
            <a:extLst>
              <a:ext uri="{FF2B5EF4-FFF2-40B4-BE49-F238E27FC236}">
                <a16:creationId xmlns:a16="http://schemas.microsoft.com/office/drawing/2014/main" id="{863BD3D7-11B0-A145-993E-B959D08A638F}"/>
              </a:ext>
            </a:extLst>
          </p:cNvPr>
          <p:cNvPicPr>
            <a:picLocks noChangeAspect="1"/>
          </p:cNvPicPr>
          <p:nvPr/>
        </p:nvPicPr>
        <p:blipFill>
          <a:blip r:embed="rId2"/>
          <a:stretch>
            <a:fillRect/>
          </a:stretch>
        </p:blipFill>
        <p:spPr>
          <a:xfrm>
            <a:off x="7924800" y="0"/>
            <a:ext cx="4267200" cy="6858000"/>
          </a:xfrm>
          <a:prstGeom prst="rect">
            <a:avLst/>
          </a:prstGeom>
        </p:spPr>
      </p:pic>
      <p:pic>
        <p:nvPicPr>
          <p:cNvPr id="7" name="Picture 6" descr="A person eating ice cream&#10;&#10;Description automatically generated with medium confidence">
            <a:extLst>
              <a:ext uri="{FF2B5EF4-FFF2-40B4-BE49-F238E27FC236}">
                <a16:creationId xmlns:a16="http://schemas.microsoft.com/office/drawing/2014/main" id="{D03C588C-A50E-B242-973C-4CC3278B1D94}"/>
              </a:ext>
            </a:extLst>
          </p:cNvPr>
          <p:cNvPicPr>
            <a:picLocks noChangeAspect="1"/>
          </p:cNvPicPr>
          <p:nvPr/>
        </p:nvPicPr>
        <p:blipFill>
          <a:blip r:embed="rId3"/>
          <a:stretch>
            <a:fillRect/>
          </a:stretch>
        </p:blipFill>
        <p:spPr>
          <a:xfrm>
            <a:off x="0" y="0"/>
            <a:ext cx="4476750" cy="6858000"/>
          </a:xfrm>
          <a:prstGeom prst="rect">
            <a:avLst/>
          </a:prstGeom>
        </p:spPr>
      </p:pic>
    </p:spTree>
    <p:extLst>
      <p:ext uri="{BB962C8B-B14F-4D97-AF65-F5344CB8AC3E}">
        <p14:creationId xmlns:p14="http://schemas.microsoft.com/office/powerpoint/2010/main" val="336373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9D72E-4C57-0D46-BF1A-BD592CC7BF8F}"/>
              </a:ext>
            </a:extLst>
          </p:cNvPr>
          <p:cNvSpPr txBox="1"/>
          <p:nvPr/>
        </p:nvSpPr>
        <p:spPr>
          <a:xfrm>
            <a:off x="0" y="457200"/>
            <a:ext cx="12192000" cy="5078313"/>
          </a:xfrm>
          <a:prstGeom prst="rect">
            <a:avLst/>
          </a:prstGeom>
          <a:noFill/>
        </p:spPr>
        <p:txBody>
          <a:bodyPr wrap="square" rtlCol="0">
            <a:spAutoFit/>
          </a:bodyPr>
          <a:lstStyle/>
          <a:p>
            <a:r>
              <a:rPr lang="en-US" sz="3600" b="1" dirty="0"/>
              <a:t>Icebreaker story from, The Desire of Ages, p.339.3-340.1 </a:t>
            </a:r>
            <a:r>
              <a:rPr lang="en-US" sz="3600" b="1" dirty="0">
                <a:solidFill>
                  <a:srgbClr val="FF0000"/>
                </a:solidFill>
              </a:rPr>
              <a:t>How to make it your own?</a:t>
            </a:r>
          </a:p>
          <a:p>
            <a:r>
              <a:rPr lang="en-US" sz="3600" b="1" dirty="0"/>
              <a:t> </a:t>
            </a:r>
          </a:p>
          <a:p>
            <a:r>
              <a:rPr lang="en-US" sz="3600" b="1" dirty="0"/>
              <a:t>Because, we all need a </a:t>
            </a:r>
            <a:r>
              <a:rPr lang="en-US" sz="3600" b="1" dirty="0">
                <a:solidFill>
                  <a:srgbClr val="FF0000"/>
                </a:solidFill>
              </a:rPr>
              <a:t>GREAT SENSE OF DIRECTION</a:t>
            </a:r>
          </a:p>
          <a:p>
            <a:r>
              <a:rPr lang="en-US" sz="3600" b="1" dirty="0"/>
              <a:t> </a:t>
            </a:r>
          </a:p>
          <a:p>
            <a:r>
              <a:rPr lang="en-US" sz="3600" b="1" dirty="0">
                <a:solidFill>
                  <a:srgbClr val="00B050"/>
                </a:solidFill>
              </a:rPr>
              <a:t>You share the Good News by starting with your personal testimony of How God has delivered you. </a:t>
            </a:r>
          </a:p>
          <a:p>
            <a:endParaRPr lang="en-US" sz="3600" b="1" dirty="0"/>
          </a:p>
          <a:p>
            <a:r>
              <a:rPr lang="en-US" sz="3600" b="1" dirty="0"/>
              <a:t>Not even Satan himself </a:t>
            </a:r>
            <a:r>
              <a:rPr lang="en-US" sz="3600" b="1" dirty="0">
                <a:solidFill>
                  <a:srgbClr val="FF0000"/>
                </a:solidFill>
              </a:rPr>
              <a:t>can take that away from you! </a:t>
            </a:r>
          </a:p>
        </p:txBody>
      </p:sp>
      <p:pic>
        <p:nvPicPr>
          <p:cNvPr id="4" name="Picture 3" descr="A picture containing metalware, chain, key&#10;&#10;Description automatically generated">
            <a:extLst>
              <a:ext uri="{FF2B5EF4-FFF2-40B4-BE49-F238E27FC236}">
                <a16:creationId xmlns:a16="http://schemas.microsoft.com/office/drawing/2014/main" id="{E6C19B67-C7C4-2344-9E73-37BC1B3E433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F58342C-A0F2-CF48-A450-EDAA2A570BE3}"/>
              </a:ext>
            </a:extLst>
          </p:cNvPr>
          <p:cNvSpPr txBox="1"/>
          <p:nvPr/>
        </p:nvSpPr>
        <p:spPr>
          <a:xfrm>
            <a:off x="0" y="0"/>
            <a:ext cx="12192000" cy="6863417"/>
          </a:xfrm>
          <a:prstGeom prst="rect">
            <a:avLst/>
          </a:prstGeom>
          <a:noFill/>
        </p:spPr>
        <p:txBody>
          <a:bodyPr wrap="square" rtlCol="0">
            <a:spAutoFit/>
          </a:bodyPr>
          <a:lstStyle/>
          <a:p>
            <a:r>
              <a:rPr lang="en-US" sz="4400" dirty="0">
                <a:solidFill>
                  <a:srgbClr val="FF0000"/>
                </a:solidFill>
              </a:rPr>
              <a:t>Icebreaker story from, The Desire of Ages, p.339.3-340.1 How to make it your own?</a:t>
            </a:r>
          </a:p>
          <a:p>
            <a:r>
              <a:rPr lang="en-US" sz="4400" dirty="0">
                <a:solidFill>
                  <a:srgbClr val="FF0000"/>
                </a:solidFill>
              </a:rPr>
              <a:t> </a:t>
            </a:r>
          </a:p>
          <a:p>
            <a:r>
              <a:rPr lang="en-US" sz="4400" dirty="0">
                <a:solidFill>
                  <a:srgbClr val="FF0000"/>
                </a:solidFill>
              </a:rPr>
              <a:t>Because, we all need a GREAT SENSE OF DIRECTION</a:t>
            </a:r>
          </a:p>
          <a:p>
            <a:r>
              <a:rPr lang="en-US" sz="4400" dirty="0">
                <a:solidFill>
                  <a:srgbClr val="FF0000"/>
                </a:solidFill>
              </a:rPr>
              <a:t> </a:t>
            </a:r>
          </a:p>
          <a:p>
            <a:r>
              <a:rPr lang="en-US" sz="4400" dirty="0">
                <a:solidFill>
                  <a:srgbClr val="FF0000"/>
                </a:solidFill>
              </a:rPr>
              <a:t>You share the Good News by starting with your personal testimony of How God has delivered you. </a:t>
            </a:r>
          </a:p>
          <a:p>
            <a:endParaRPr lang="en-US" sz="4400" dirty="0">
              <a:solidFill>
                <a:srgbClr val="FF0000"/>
              </a:solidFill>
            </a:endParaRPr>
          </a:p>
          <a:p>
            <a:r>
              <a:rPr lang="en-US" sz="4400" dirty="0">
                <a:solidFill>
                  <a:srgbClr val="FF0000"/>
                </a:solidFill>
              </a:rPr>
              <a:t>Not even Satan himself can take that away from you! </a:t>
            </a:r>
          </a:p>
        </p:txBody>
      </p:sp>
    </p:spTree>
    <p:extLst>
      <p:ext uri="{BB962C8B-B14F-4D97-AF65-F5344CB8AC3E}">
        <p14:creationId xmlns:p14="http://schemas.microsoft.com/office/powerpoint/2010/main" val="364309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dancing&#10;&#10;Description automatically generated">
            <a:extLst>
              <a:ext uri="{FF2B5EF4-FFF2-40B4-BE49-F238E27FC236}">
                <a16:creationId xmlns:a16="http://schemas.microsoft.com/office/drawing/2014/main" id="{977DA338-F630-DC43-B75C-463F03E1A08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8303D77-580F-934C-B63A-7E72E4DAF5D5}"/>
              </a:ext>
            </a:extLst>
          </p:cNvPr>
          <p:cNvSpPr txBox="1"/>
          <p:nvPr/>
        </p:nvSpPr>
        <p:spPr>
          <a:xfrm>
            <a:off x="0" y="1677030"/>
            <a:ext cx="12192000" cy="5180970"/>
          </a:xfrm>
          <a:prstGeom prst="rect">
            <a:avLst/>
          </a:prstGeom>
          <a:noFill/>
        </p:spPr>
        <p:txBody>
          <a:bodyPr wrap="square">
            <a:spAutoFit/>
          </a:bodyPr>
          <a:lstStyle/>
          <a:p>
            <a:pPr algn="ctr" defTabSz="914400">
              <a:lnSpc>
                <a:spcPct val="110000"/>
              </a:lnSpc>
              <a:spcAft>
                <a:spcPts val="600"/>
              </a:spcAft>
              <a:buClr>
                <a:schemeClr val="accent1"/>
              </a:buClr>
              <a:buSzPct val="100000"/>
            </a:pPr>
            <a:r>
              <a:rPr lang="en-US" sz="3200" b="1" dirty="0">
                <a:highlight>
                  <a:srgbClr val="C0C0C0"/>
                </a:highlight>
              </a:rPr>
              <a:t>CALLING</a:t>
            </a:r>
          </a:p>
          <a:p>
            <a:pPr defTabSz="914400">
              <a:lnSpc>
                <a:spcPct val="110000"/>
              </a:lnSpc>
              <a:spcAft>
                <a:spcPts val="600"/>
              </a:spcAft>
              <a:buClr>
                <a:schemeClr val="accent1"/>
              </a:buClr>
              <a:buSzPct val="100000"/>
            </a:pPr>
            <a:r>
              <a:rPr lang="en-US" sz="2000" b="1" dirty="0">
                <a:solidFill>
                  <a:srgbClr val="FF0000"/>
                </a:solidFill>
                <a:highlight>
                  <a:srgbClr val="C0C0C0"/>
                </a:highlight>
              </a:rPr>
              <a:t>I want to challenge you now!</a:t>
            </a:r>
          </a:p>
          <a:p>
            <a:pPr defTabSz="914400">
              <a:lnSpc>
                <a:spcPct val="110000"/>
              </a:lnSpc>
              <a:spcAft>
                <a:spcPts val="600"/>
              </a:spcAft>
              <a:buClr>
                <a:schemeClr val="accent1"/>
              </a:buClr>
              <a:buSzPct val="100000"/>
            </a:pPr>
            <a:r>
              <a:rPr lang="en-US" sz="2000" b="1" dirty="0">
                <a:solidFill>
                  <a:srgbClr val="FF0000"/>
                </a:solidFill>
                <a:highlight>
                  <a:srgbClr val="C0C0C0"/>
                </a:highlight>
              </a:rPr>
              <a:t>Stand!</a:t>
            </a:r>
          </a:p>
          <a:p>
            <a:pPr indent="-228600" defTabSz="914400">
              <a:lnSpc>
                <a:spcPct val="110000"/>
              </a:lnSpc>
              <a:spcAft>
                <a:spcPts val="600"/>
              </a:spcAft>
              <a:buClr>
                <a:schemeClr val="accent1"/>
              </a:buClr>
              <a:buSzPct val="100000"/>
              <a:buFont typeface="Arial" panose="020B0604020202020204" pitchFamily="34" charset="0"/>
              <a:buChar char="•"/>
            </a:pPr>
            <a:r>
              <a:rPr lang="en-US" sz="2000" b="1" dirty="0">
                <a:solidFill>
                  <a:srgbClr val="FF0000"/>
                </a:solidFill>
                <a:highlight>
                  <a:srgbClr val="C0C0C0"/>
                </a:highlight>
              </a:rPr>
              <a:t>Be like Daniel, and turn to prayer to get God's perspective!</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b="1" dirty="0">
              <a:solidFill>
                <a:srgbClr val="FF0000"/>
              </a:solidFill>
              <a:highlight>
                <a:srgbClr val="C0C0C0"/>
              </a:highlight>
            </a:endParaRPr>
          </a:p>
          <a:p>
            <a:pPr indent="-228600" defTabSz="914400">
              <a:lnSpc>
                <a:spcPct val="110000"/>
              </a:lnSpc>
              <a:spcAft>
                <a:spcPts val="600"/>
              </a:spcAft>
              <a:buClr>
                <a:schemeClr val="accent1"/>
              </a:buClr>
              <a:buSzPct val="100000"/>
              <a:buFont typeface="Arial" panose="020B0604020202020204" pitchFamily="34" charset="0"/>
              <a:buChar char="•"/>
            </a:pPr>
            <a:r>
              <a:rPr lang="en-US" sz="2000" b="1" dirty="0">
                <a:solidFill>
                  <a:srgbClr val="FF0000"/>
                </a:solidFill>
                <a:highlight>
                  <a:srgbClr val="C0C0C0"/>
                </a:highlight>
              </a:rPr>
              <a:t>Be like Esther, and take your stand no matter what happens from this point on.</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b="1" dirty="0">
              <a:solidFill>
                <a:srgbClr val="FF0000"/>
              </a:solidFill>
              <a:highlight>
                <a:srgbClr val="C0C0C0"/>
              </a:highlight>
            </a:endParaRPr>
          </a:p>
          <a:p>
            <a:pPr indent="-228600" defTabSz="914400">
              <a:lnSpc>
                <a:spcPct val="110000"/>
              </a:lnSpc>
              <a:spcAft>
                <a:spcPts val="600"/>
              </a:spcAft>
              <a:buClr>
                <a:schemeClr val="accent1"/>
              </a:buClr>
              <a:buSzPct val="100000"/>
              <a:buFont typeface="Arial" panose="020B0604020202020204" pitchFamily="34" charset="0"/>
              <a:buChar char="•"/>
            </a:pPr>
            <a:r>
              <a:rPr lang="en-US" sz="2000" b="1" dirty="0">
                <a:solidFill>
                  <a:srgbClr val="FF0000"/>
                </a:solidFill>
                <a:highlight>
                  <a:srgbClr val="C0C0C0"/>
                </a:highlight>
              </a:rPr>
              <a:t>Be like the Woman at the well, listen to Jesus and draw others to him.</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b="1" dirty="0">
              <a:solidFill>
                <a:srgbClr val="FF0000"/>
              </a:solidFill>
              <a:highlight>
                <a:srgbClr val="C0C0C0"/>
              </a:highlight>
            </a:endParaRPr>
          </a:p>
          <a:p>
            <a:pPr indent="-228600" defTabSz="914400">
              <a:lnSpc>
                <a:spcPct val="110000"/>
              </a:lnSpc>
              <a:spcAft>
                <a:spcPts val="600"/>
              </a:spcAft>
              <a:buClr>
                <a:schemeClr val="accent1"/>
              </a:buClr>
              <a:buSzPct val="100000"/>
              <a:buFont typeface="Arial" panose="020B0604020202020204" pitchFamily="34" charset="0"/>
              <a:buChar char="•"/>
            </a:pPr>
            <a:r>
              <a:rPr lang="en-US" sz="2000" b="1" dirty="0">
                <a:solidFill>
                  <a:srgbClr val="FF0000"/>
                </a:solidFill>
                <a:highlight>
                  <a:srgbClr val="C0C0C0"/>
                </a:highlight>
              </a:rPr>
              <a:t>Be like John the Baptist, and call those in church, and out of church to repent!</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b="1" dirty="0">
              <a:solidFill>
                <a:srgbClr val="FF0000"/>
              </a:solidFill>
              <a:highlight>
                <a:srgbClr val="C0C0C0"/>
              </a:highlight>
            </a:endParaRPr>
          </a:p>
          <a:p>
            <a:pPr indent="-228600" defTabSz="914400">
              <a:lnSpc>
                <a:spcPct val="110000"/>
              </a:lnSpc>
              <a:spcAft>
                <a:spcPts val="600"/>
              </a:spcAft>
              <a:buClr>
                <a:schemeClr val="accent1"/>
              </a:buClr>
              <a:buSzPct val="100000"/>
              <a:buFont typeface="Arial" panose="020B0604020202020204" pitchFamily="34" charset="0"/>
              <a:buChar char="•"/>
            </a:pPr>
            <a:r>
              <a:rPr lang="en-US" sz="2000" b="1" dirty="0">
                <a:solidFill>
                  <a:srgbClr val="FF0000"/>
                </a:solidFill>
                <a:highlight>
                  <a:srgbClr val="C0C0C0"/>
                </a:highlight>
              </a:rPr>
              <a:t>Be like Jesus, and do all these things with LOVE, MEEKNESS, and RESPECT</a:t>
            </a:r>
          </a:p>
        </p:txBody>
      </p:sp>
    </p:spTree>
    <p:extLst>
      <p:ext uri="{BB962C8B-B14F-4D97-AF65-F5344CB8AC3E}">
        <p14:creationId xmlns:p14="http://schemas.microsoft.com/office/powerpoint/2010/main" val="17371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dancing&#10;&#10;Description automatically generated">
            <a:extLst>
              <a:ext uri="{FF2B5EF4-FFF2-40B4-BE49-F238E27FC236}">
                <a16:creationId xmlns:a16="http://schemas.microsoft.com/office/drawing/2014/main" id="{977DA338-F630-DC43-B75C-463F03E1A0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663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1" name="Picture 6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6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7" name="Rectangle 66">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F599386-D8C4-254F-8AAF-581F580006FB}"/>
              </a:ext>
            </a:extLst>
          </p:cNvPr>
          <p:cNvSpPr>
            <a:spLocks noGrp="1"/>
          </p:cNvSpPr>
          <p:nvPr>
            <p:ph type="title"/>
          </p:nvPr>
        </p:nvSpPr>
        <p:spPr>
          <a:xfrm>
            <a:off x="5753318" y="804520"/>
            <a:ext cx="4985079" cy="1049235"/>
          </a:xfrm>
        </p:spPr>
        <p:txBody>
          <a:bodyPr vert="horz" lIns="91440" tIns="45720" rIns="91440" bIns="45720" rtlCol="0" anchor="t">
            <a:normAutofit/>
          </a:bodyPr>
          <a:lstStyle/>
          <a:p>
            <a:pPr algn="ctr"/>
            <a:r>
              <a:rPr lang="en-US" dirty="0"/>
              <a:t>Lesson Purpose</a:t>
            </a:r>
            <a:br>
              <a:rPr lang="en-US" dirty="0"/>
            </a:br>
            <a:endParaRPr lang="en-US" dirty="0"/>
          </a:p>
        </p:txBody>
      </p:sp>
      <p:sp>
        <p:nvSpPr>
          <p:cNvPr id="78" name="Rectangle 70">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0" name="Group 72">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81" name="Rectangle 73">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74">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a:extLst>
              <a:ext uri="{FF2B5EF4-FFF2-40B4-BE49-F238E27FC236}">
                <a16:creationId xmlns:a16="http://schemas.microsoft.com/office/drawing/2014/main" id="{51C39118-B3C6-6B4F-A041-9335E1A76371}"/>
              </a:ext>
            </a:extLst>
          </p:cNvPr>
          <p:cNvPicPr>
            <a:picLocks noGrp="1" noChangeAspect="1"/>
          </p:cNvPicPr>
          <p:nvPr>
            <p:ph type="pic" idx="1"/>
          </p:nvPr>
        </p:nvPicPr>
        <p:blipFill rotWithShape="1">
          <a:blip r:embed="rId3"/>
          <a:srcRect t="1127" r="4" b="1134"/>
          <a:stretch/>
        </p:blipFill>
        <p:spPr>
          <a:xfrm>
            <a:off x="323617" y="481108"/>
            <a:ext cx="4950371" cy="5149101"/>
          </a:xfrm>
          <a:prstGeom prst="rect">
            <a:avLst/>
          </a:prstGeom>
        </p:spPr>
      </p:pic>
      <p:sp>
        <p:nvSpPr>
          <p:cNvPr id="4" name="Text Placeholder 3">
            <a:extLst>
              <a:ext uri="{FF2B5EF4-FFF2-40B4-BE49-F238E27FC236}">
                <a16:creationId xmlns:a16="http://schemas.microsoft.com/office/drawing/2014/main" id="{78B24042-FF00-834C-B662-20D1842819A2}"/>
              </a:ext>
            </a:extLst>
          </p:cNvPr>
          <p:cNvSpPr>
            <a:spLocks noGrp="1"/>
          </p:cNvSpPr>
          <p:nvPr>
            <p:ph type="body" sz="half" idx="2"/>
          </p:nvPr>
        </p:nvSpPr>
        <p:spPr>
          <a:xfrm>
            <a:off x="5753317" y="2015732"/>
            <a:ext cx="4985080" cy="3450613"/>
          </a:xfrm>
        </p:spPr>
        <p:txBody>
          <a:bodyPr vert="horz" lIns="91440" tIns="45720" rIns="91440" bIns="45720" rtlCol="0" anchor="t">
            <a:normAutofit/>
          </a:bodyPr>
          <a:lstStyle/>
          <a:p>
            <a:pPr indent="-228600">
              <a:buFont typeface="Arial" panose="020B0604020202020204" pitchFamily="34" charset="0"/>
              <a:buChar char="•"/>
            </a:pPr>
            <a:r>
              <a:rPr lang="en-US" sz="3600" dirty="0"/>
              <a:t>Develop a youth group that joins Christ’s team to transform human hearts and the entire world.</a:t>
            </a:r>
          </a:p>
          <a:p>
            <a:pPr indent="-228600">
              <a:buFont typeface="Arial" panose="020B0604020202020204" pitchFamily="34" charset="0"/>
              <a:buChar char="•"/>
            </a:pPr>
            <a:endParaRPr lang="en-US" dirty="0"/>
          </a:p>
        </p:txBody>
      </p:sp>
      <p:pic>
        <p:nvPicPr>
          <p:cNvPr id="77" name="Picture 76">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61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1" name="Picture 6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3" name="Straight Connector 6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7" name="Rectangle 66">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F599386-D8C4-254F-8AAF-581F580006FB}"/>
              </a:ext>
            </a:extLst>
          </p:cNvPr>
          <p:cNvSpPr>
            <a:spLocks noGrp="1"/>
          </p:cNvSpPr>
          <p:nvPr>
            <p:ph type="title"/>
          </p:nvPr>
        </p:nvSpPr>
        <p:spPr>
          <a:xfrm>
            <a:off x="5753318" y="804520"/>
            <a:ext cx="4985079" cy="1049235"/>
          </a:xfrm>
        </p:spPr>
        <p:txBody>
          <a:bodyPr vert="horz" lIns="91440" tIns="45720" rIns="91440" bIns="45720" rtlCol="0" anchor="t">
            <a:normAutofit/>
          </a:bodyPr>
          <a:lstStyle/>
          <a:p>
            <a:br>
              <a:rPr lang="en-US" dirty="0"/>
            </a:br>
            <a:endParaRPr lang="en-US" dirty="0"/>
          </a:p>
        </p:txBody>
      </p:sp>
      <p:sp>
        <p:nvSpPr>
          <p:cNvPr id="78" name="Rectangle 70">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0" name="Group 72">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81" name="Rectangle 73">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74">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a:extLst>
              <a:ext uri="{FF2B5EF4-FFF2-40B4-BE49-F238E27FC236}">
                <a16:creationId xmlns:a16="http://schemas.microsoft.com/office/drawing/2014/main" id="{51C39118-B3C6-6B4F-A041-9335E1A76371}"/>
              </a:ext>
            </a:extLst>
          </p:cNvPr>
          <p:cNvPicPr>
            <a:picLocks noGrp="1" noChangeAspect="1"/>
          </p:cNvPicPr>
          <p:nvPr>
            <p:ph type="pic" idx="1"/>
          </p:nvPr>
        </p:nvPicPr>
        <p:blipFill rotWithShape="1">
          <a:blip r:embed="rId3"/>
          <a:srcRect t="1127" r="4" b="1134"/>
          <a:stretch/>
        </p:blipFill>
        <p:spPr>
          <a:xfrm>
            <a:off x="323617" y="481108"/>
            <a:ext cx="4950371" cy="5149101"/>
          </a:xfrm>
          <a:prstGeom prst="rect">
            <a:avLst/>
          </a:prstGeom>
        </p:spPr>
      </p:pic>
      <p:sp>
        <p:nvSpPr>
          <p:cNvPr id="4" name="Text Placeholder 3">
            <a:extLst>
              <a:ext uri="{FF2B5EF4-FFF2-40B4-BE49-F238E27FC236}">
                <a16:creationId xmlns:a16="http://schemas.microsoft.com/office/drawing/2014/main" id="{78B24042-FF00-834C-B662-20D1842819A2}"/>
              </a:ext>
            </a:extLst>
          </p:cNvPr>
          <p:cNvSpPr>
            <a:spLocks noGrp="1"/>
          </p:cNvSpPr>
          <p:nvPr>
            <p:ph type="body" sz="half" idx="2"/>
          </p:nvPr>
        </p:nvSpPr>
        <p:spPr>
          <a:xfrm>
            <a:off x="5753317" y="2015732"/>
            <a:ext cx="4985080" cy="3450613"/>
          </a:xfrm>
        </p:spPr>
        <p:txBody>
          <a:bodyPr vert="horz" lIns="91440" tIns="45720" rIns="91440" bIns="45720" rtlCol="0" anchor="t">
            <a:noAutofit/>
          </a:bodyPr>
          <a:lstStyle/>
          <a:p>
            <a:pPr indent="-228600">
              <a:buFont typeface="Arial" panose="020B0604020202020204" pitchFamily="34" charset="0"/>
              <a:buChar char="•"/>
            </a:pPr>
            <a:r>
              <a:rPr lang="en-US" sz="3200" dirty="0"/>
              <a:t>God is active in overcoming evil with good. Young people are made for action, which makes them ideal players to get in the game of life now.</a:t>
            </a:r>
          </a:p>
        </p:txBody>
      </p:sp>
      <p:pic>
        <p:nvPicPr>
          <p:cNvPr id="77" name="Picture 76">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AE2BF6-CA59-DF4C-85C6-3DDA541D117C}"/>
              </a:ext>
            </a:extLst>
          </p:cNvPr>
          <p:cNvSpPr txBox="1"/>
          <p:nvPr/>
        </p:nvSpPr>
        <p:spPr>
          <a:xfrm>
            <a:off x="5753015" y="1013750"/>
            <a:ext cx="4985079" cy="984885"/>
          </a:xfrm>
          <a:prstGeom prst="rect">
            <a:avLst/>
          </a:prstGeom>
          <a:noFill/>
        </p:spPr>
        <p:txBody>
          <a:bodyPr wrap="square" rtlCol="0">
            <a:spAutoFit/>
          </a:bodyPr>
          <a:lstStyle/>
          <a:p>
            <a:pPr algn="ctr"/>
            <a:r>
              <a:rPr lang="en-US" sz="4000" dirty="0"/>
              <a:t>Why?</a:t>
            </a:r>
          </a:p>
          <a:p>
            <a:pPr algn="ctr"/>
            <a:endParaRPr lang="en-US" dirty="0"/>
          </a:p>
        </p:txBody>
      </p:sp>
    </p:spTree>
    <p:extLst>
      <p:ext uri="{BB962C8B-B14F-4D97-AF65-F5344CB8AC3E}">
        <p14:creationId xmlns:p14="http://schemas.microsoft.com/office/powerpoint/2010/main" val="75615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9BD45A82-277A-364F-A745-17F9199A761A}"/>
              </a:ext>
            </a:extLst>
          </p:cNvPr>
          <p:cNvSpPr txBox="1">
            <a:spLocks/>
          </p:cNvSpPr>
          <p:nvPr/>
        </p:nvSpPr>
        <p:spPr>
          <a:xfrm>
            <a:off x="-301" y="221601"/>
            <a:ext cx="12191694" cy="1408539"/>
          </a:xfrm>
          <a:prstGeom prst="rect">
            <a:avLst/>
          </a:prstGeom>
          <a:solidFill>
            <a:schemeClr val="tx1"/>
          </a:solidFill>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dirty="0">
                <a:solidFill>
                  <a:schemeClr val="bg1"/>
                </a:solidFill>
              </a:rPr>
              <a:t>The game:</a:t>
            </a:r>
            <a:br>
              <a:rPr lang="en-US" dirty="0">
                <a:solidFill>
                  <a:schemeClr val="bg1"/>
                </a:solidFill>
              </a:rPr>
            </a:br>
            <a:r>
              <a:rPr lang="en-US" dirty="0">
                <a:solidFill>
                  <a:schemeClr val="bg1"/>
                </a:solidFill>
              </a:rPr>
              <a:t>IN THE GAME OF LIFE THERE ARE </a:t>
            </a:r>
            <a:r>
              <a:rPr lang="en-US" dirty="0">
                <a:solidFill>
                  <a:srgbClr val="FFFF00"/>
                </a:solidFill>
              </a:rPr>
              <a:t>TWO</a:t>
            </a:r>
            <a:r>
              <a:rPr lang="en-US" dirty="0">
                <a:solidFill>
                  <a:schemeClr val="bg1"/>
                </a:solidFill>
              </a:rPr>
              <a:t> TEAMS</a:t>
            </a:r>
            <a:br>
              <a:rPr lang="en-US" dirty="0">
                <a:solidFill>
                  <a:schemeClr val="bg1"/>
                </a:solidFill>
              </a:rPr>
            </a:br>
            <a:r>
              <a:rPr lang="en-US" dirty="0">
                <a:solidFill>
                  <a:srgbClr val="FF0000"/>
                </a:solidFill>
              </a:rPr>
              <a:t>GOOD</a:t>
            </a:r>
            <a:r>
              <a:rPr lang="en-US" dirty="0">
                <a:solidFill>
                  <a:schemeClr val="bg1"/>
                </a:solidFill>
              </a:rPr>
              <a:t> VS </a:t>
            </a:r>
            <a:r>
              <a:rPr lang="en-US" dirty="0">
                <a:solidFill>
                  <a:srgbClr val="18FFF8"/>
                </a:solidFill>
              </a:rPr>
              <a:t>EVIL</a:t>
            </a:r>
            <a:br>
              <a:rPr lang="en-US" sz="1300" dirty="0"/>
            </a:br>
            <a:endParaRPr lang="en-US" sz="1300" dirty="0"/>
          </a:p>
        </p:txBody>
      </p:sp>
      <p:cxnSp>
        <p:nvCxnSpPr>
          <p:cNvPr id="23" name="Straight Connector 2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 name="Picture 2" descr="A picture containing calendar&#10;&#10;Description automatically generated">
            <a:extLst>
              <a:ext uri="{FF2B5EF4-FFF2-40B4-BE49-F238E27FC236}">
                <a16:creationId xmlns:a16="http://schemas.microsoft.com/office/drawing/2014/main" id="{007716A7-F589-D247-AAE3-F91C20AD3013}"/>
              </a:ext>
            </a:extLst>
          </p:cNvPr>
          <p:cNvPicPr>
            <a:picLocks noChangeAspect="1"/>
          </p:cNvPicPr>
          <p:nvPr/>
        </p:nvPicPr>
        <p:blipFill>
          <a:blip r:embed="rId3"/>
          <a:stretch>
            <a:fillRect/>
          </a:stretch>
        </p:blipFill>
        <p:spPr>
          <a:xfrm>
            <a:off x="0" y="2018413"/>
            <a:ext cx="6897368" cy="3940925"/>
          </a:xfrm>
          <a:prstGeom prst="rect">
            <a:avLst/>
          </a:prstGeom>
        </p:spPr>
      </p:pic>
      <p:sp>
        <p:nvSpPr>
          <p:cNvPr id="6" name="TextBox 5">
            <a:extLst>
              <a:ext uri="{FF2B5EF4-FFF2-40B4-BE49-F238E27FC236}">
                <a16:creationId xmlns:a16="http://schemas.microsoft.com/office/drawing/2014/main" id="{7445C6B7-196E-114B-8629-B2399DD3F2FF}"/>
              </a:ext>
            </a:extLst>
          </p:cNvPr>
          <p:cNvSpPr txBox="1"/>
          <p:nvPr/>
        </p:nvSpPr>
        <p:spPr>
          <a:xfrm>
            <a:off x="7582842" y="2273609"/>
            <a:ext cx="3157578" cy="3685730"/>
          </a:xfrm>
          <a:prstGeom prst="rect">
            <a:avLst/>
          </a:prstGeom>
          <a:solidFill>
            <a:schemeClr val="accent2">
              <a:lumMod val="20000"/>
              <a:lumOff val="80000"/>
            </a:schemeClr>
          </a:solidFill>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sz="2800" dirty="0">
                <a:solidFill>
                  <a:srgbClr val="FF0000"/>
                </a:solidFill>
              </a:rPr>
              <a:t>GOOD</a:t>
            </a:r>
            <a:r>
              <a:rPr lang="en-US" dirty="0"/>
              <a:t> I OBSERVER IN THE WORLD</a:t>
            </a:r>
          </a:p>
          <a:p>
            <a:pPr defTabSz="914400">
              <a:lnSpc>
                <a:spcPct val="120000"/>
              </a:lnSpc>
              <a:spcAft>
                <a:spcPts val="600"/>
              </a:spcAft>
              <a:buClr>
                <a:schemeClr val="accent1"/>
              </a:buClr>
              <a:buSzPct val="100000"/>
            </a:pPr>
            <a:endParaRPr lang="en-US" dirty="0"/>
          </a:p>
          <a:p>
            <a:pPr marL="571500" indent="-342900" defTabSz="914400">
              <a:lnSpc>
                <a:spcPct val="120000"/>
              </a:lnSpc>
              <a:spcAft>
                <a:spcPts val="600"/>
              </a:spcAft>
              <a:buClr>
                <a:schemeClr val="accent1"/>
              </a:buClr>
              <a:buSzPct val="100000"/>
              <a:buFont typeface="+mj-lt"/>
              <a:buAutoNum type="arabicPeriod"/>
            </a:pPr>
            <a:r>
              <a:rPr lang="en-US" sz="2400" dirty="0"/>
              <a:t>LITTLE ONES PLAYING</a:t>
            </a:r>
          </a:p>
          <a:p>
            <a:pPr marL="571500" indent="-342900" defTabSz="914400">
              <a:lnSpc>
                <a:spcPct val="120000"/>
              </a:lnSpc>
              <a:spcAft>
                <a:spcPts val="600"/>
              </a:spcAft>
              <a:buClr>
                <a:schemeClr val="accent1"/>
              </a:buClr>
              <a:buSzPct val="100000"/>
              <a:buFont typeface="+mj-lt"/>
              <a:buAutoNum type="arabicPeriod"/>
            </a:pPr>
            <a:r>
              <a:rPr lang="en-US" sz="2400" dirty="0"/>
              <a:t>PARENTS LOVING THEIR CHILDREN</a:t>
            </a:r>
          </a:p>
          <a:p>
            <a:pPr marL="571500" indent="-342900" defTabSz="914400">
              <a:lnSpc>
                <a:spcPct val="120000"/>
              </a:lnSpc>
              <a:spcAft>
                <a:spcPts val="600"/>
              </a:spcAft>
              <a:buClr>
                <a:schemeClr val="accent1"/>
              </a:buClr>
              <a:buSzPct val="100000"/>
              <a:buFont typeface="+mj-lt"/>
              <a:buAutoNum type="arabicPeriod"/>
            </a:pPr>
            <a:r>
              <a:rPr lang="en-US" sz="2400" dirty="0"/>
              <a:t>STRONG FAMILIES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DAF279E-5DF4-CD45-82B2-2B958981D1F8}"/>
              </a:ext>
            </a:extLst>
          </p:cNvPr>
          <p:cNvSpPr txBox="1"/>
          <p:nvPr/>
        </p:nvSpPr>
        <p:spPr>
          <a:xfrm>
            <a:off x="231502" y="6214533"/>
            <a:ext cx="2440155" cy="369332"/>
          </a:xfrm>
          <a:prstGeom prst="rect">
            <a:avLst/>
          </a:prstGeom>
          <a:solidFill>
            <a:schemeClr val="tx1"/>
          </a:solidFill>
        </p:spPr>
        <p:txBody>
          <a:bodyPr wrap="none" rtlCol="0">
            <a:spAutoFit/>
          </a:bodyPr>
          <a:lstStyle/>
          <a:p>
            <a:r>
              <a:rPr lang="en-US" dirty="0">
                <a:solidFill>
                  <a:srgbClr val="5BFF12"/>
                </a:solidFill>
              </a:rPr>
              <a:t>BREAKOUT: 1 MINUTE</a:t>
            </a:r>
          </a:p>
        </p:txBody>
      </p:sp>
    </p:spTree>
    <p:extLst>
      <p:ext uri="{BB962C8B-B14F-4D97-AF65-F5344CB8AC3E}">
        <p14:creationId xmlns:p14="http://schemas.microsoft.com/office/powerpoint/2010/main" val="5379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9BD45A82-277A-364F-A745-17F9199A761A}"/>
              </a:ext>
            </a:extLst>
          </p:cNvPr>
          <p:cNvSpPr txBox="1">
            <a:spLocks/>
          </p:cNvSpPr>
          <p:nvPr/>
        </p:nvSpPr>
        <p:spPr>
          <a:xfrm>
            <a:off x="-301" y="221601"/>
            <a:ext cx="12191694" cy="1408539"/>
          </a:xfrm>
          <a:prstGeom prst="rect">
            <a:avLst/>
          </a:prstGeom>
          <a:solidFill>
            <a:schemeClr val="tx1"/>
          </a:solidFill>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dirty="0">
                <a:solidFill>
                  <a:schemeClr val="bg1"/>
                </a:solidFill>
              </a:rPr>
              <a:t>The game:</a:t>
            </a:r>
            <a:br>
              <a:rPr lang="en-US" dirty="0">
                <a:solidFill>
                  <a:schemeClr val="bg1"/>
                </a:solidFill>
              </a:rPr>
            </a:br>
            <a:r>
              <a:rPr lang="en-US" dirty="0">
                <a:solidFill>
                  <a:schemeClr val="bg1"/>
                </a:solidFill>
              </a:rPr>
              <a:t>IN THE GAME OF LIFE THERE ARE </a:t>
            </a:r>
            <a:r>
              <a:rPr lang="en-US" dirty="0">
                <a:solidFill>
                  <a:srgbClr val="FFFF00"/>
                </a:solidFill>
              </a:rPr>
              <a:t>TWO</a:t>
            </a:r>
            <a:r>
              <a:rPr lang="en-US" dirty="0">
                <a:solidFill>
                  <a:schemeClr val="bg1"/>
                </a:solidFill>
              </a:rPr>
              <a:t> TEAMS</a:t>
            </a:r>
            <a:br>
              <a:rPr lang="en-US" dirty="0">
                <a:solidFill>
                  <a:schemeClr val="bg1"/>
                </a:solidFill>
              </a:rPr>
            </a:br>
            <a:r>
              <a:rPr lang="en-US" dirty="0">
                <a:solidFill>
                  <a:srgbClr val="FF0000"/>
                </a:solidFill>
              </a:rPr>
              <a:t>GOOD</a:t>
            </a:r>
            <a:r>
              <a:rPr lang="en-US" dirty="0">
                <a:solidFill>
                  <a:schemeClr val="bg1"/>
                </a:solidFill>
              </a:rPr>
              <a:t> VS </a:t>
            </a:r>
            <a:r>
              <a:rPr lang="en-US" dirty="0">
                <a:solidFill>
                  <a:srgbClr val="18FFF8"/>
                </a:solidFill>
              </a:rPr>
              <a:t>EVIL</a:t>
            </a:r>
            <a:br>
              <a:rPr lang="en-US" sz="1300" dirty="0"/>
            </a:br>
            <a:endParaRPr lang="en-US" sz="1300" dirty="0"/>
          </a:p>
        </p:txBody>
      </p:sp>
      <p:cxnSp>
        <p:nvCxnSpPr>
          <p:cNvPr id="23" name="Straight Connector 2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 name="Picture 2" descr="A picture containing calendar&#10;&#10;Description automatically generated">
            <a:extLst>
              <a:ext uri="{FF2B5EF4-FFF2-40B4-BE49-F238E27FC236}">
                <a16:creationId xmlns:a16="http://schemas.microsoft.com/office/drawing/2014/main" id="{007716A7-F589-D247-AAE3-F91C20AD3013}"/>
              </a:ext>
            </a:extLst>
          </p:cNvPr>
          <p:cNvPicPr>
            <a:picLocks noChangeAspect="1"/>
          </p:cNvPicPr>
          <p:nvPr/>
        </p:nvPicPr>
        <p:blipFill>
          <a:blip r:embed="rId3"/>
          <a:stretch>
            <a:fillRect/>
          </a:stretch>
        </p:blipFill>
        <p:spPr>
          <a:xfrm>
            <a:off x="-301" y="2126542"/>
            <a:ext cx="7220251" cy="3813856"/>
          </a:xfrm>
          <a:prstGeom prst="rect">
            <a:avLst/>
          </a:prstGeom>
        </p:spPr>
      </p:pic>
      <p:sp>
        <p:nvSpPr>
          <p:cNvPr id="6" name="TextBox 5">
            <a:extLst>
              <a:ext uri="{FF2B5EF4-FFF2-40B4-BE49-F238E27FC236}">
                <a16:creationId xmlns:a16="http://schemas.microsoft.com/office/drawing/2014/main" id="{7445C6B7-196E-114B-8629-B2399DD3F2FF}"/>
              </a:ext>
            </a:extLst>
          </p:cNvPr>
          <p:cNvSpPr txBox="1"/>
          <p:nvPr/>
        </p:nvSpPr>
        <p:spPr>
          <a:xfrm>
            <a:off x="7582842" y="2273609"/>
            <a:ext cx="3157578" cy="3685730"/>
          </a:xfrm>
          <a:prstGeom prst="rect">
            <a:avLst/>
          </a:prstGeom>
          <a:solidFill>
            <a:schemeClr val="accent6">
              <a:lumMod val="40000"/>
              <a:lumOff val="60000"/>
            </a:schemeClr>
          </a:solidFill>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sz="2800" dirty="0">
                <a:solidFill>
                  <a:srgbClr val="0070C0"/>
                </a:solidFill>
              </a:rPr>
              <a:t>EVIL</a:t>
            </a:r>
            <a:r>
              <a:rPr lang="en-US" dirty="0"/>
              <a:t> I OBSERVER IN THE WORLD</a:t>
            </a:r>
          </a:p>
          <a:p>
            <a:pPr defTabSz="914400">
              <a:lnSpc>
                <a:spcPct val="120000"/>
              </a:lnSpc>
              <a:spcAft>
                <a:spcPts val="600"/>
              </a:spcAft>
              <a:buClr>
                <a:schemeClr val="accent1"/>
              </a:buClr>
              <a:buSzPct val="100000"/>
            </a:pPr>
            <a:endParaRPr lang="en-US" dirty="0"/>
          </a:p>
          <a:p>
            <a:pPr defTabSz="914400">
              <a:lnSpc>
                <a:spcPct val="120000"/>
              </a:lnSpc>
              <a:spcAft>
                <a:spcPts val="600"/>
              </a:spcAft>
              <a:buClr>
                <a:schemeClr val="accent1"/>
              </a:buClr>
              <a:buSzPct val="100000"/>
            </a:pPr>
            <a:endParaRPr lang="en-US" dirty="0"/>
          </a:p>
          <a:p>
            <a:pPr marL="457200" indent="-457200">
              <a:buFont typeface="+mj-lt"/>
              <a:buAutoNum type="arabicPeriod"/>
            </a:pPr>
            <a:r>
              <a:rPr lang="en-US" sz="2400" dirty="0"/>
              <a:t>ADICTIONS</a:t>
            </a:r>
          </a:p>
          <a:p>
            <a:pPr marL="457200" indent="-457200">
              <a:buFont typeface="+mj-lt"/>
              <a:buAutoNum type="arabicPeriod"/>
            </a:pPr>
            <a:r>
              <a:rPr lang="en-US" sz="2400" dirty="0"/>
              <a:t>SECULAR LIFE STYLES</a:t>
            </a:r>
          </a:p>
          <a:p>
            <a:pPr marL="457200" indent="-457200">
              <a:buFont typeface="+mj-lt"/>
              <a:buAutoNum type="arabicPeriod"/>
            </a:pPr>
            <a:r>
              <a:rPr lang="en-US" sz="2400" dirty="0"/>
              <a:t>ENTERTAINMENT</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DAF279E-5DF4-CD45-82B2-2B958981D1F8}"/>
              </a:ext>
            </a:extLst>
          </p:cNvPr>
          <p:cNvSpPr txBox="1"/>
          <p:nvPr/>
        </p:nvSpPr>
        <p:spPr>
          <a:xfrm>
            <a:off x="231502" y="6214533"/>
            <a:ext cx="2440155" cy="369332"/>
          </a:xfrm>
          <a:prstGeom prst="rect">
            <a:avLst/>
          </a:prstGeom>
          <a:solidFill>
            <a:schemeClr val="tx1"/>
          </a:solidFill>
        </p:spPr>
        <p:txBody>
          <a:bodyPr wrap="none" rtlCol="0">
            <a:spAutoFit/>
          </a:bodyPr>
          <a:lstStyle/>
          <a:p>
            <a:r>
              <a:rPr lang="en-US" dirty="0">
                <a:solidFill>
                  <a:srgbClr val="5BFF12"/>
                </a:solidFill>
              </a:rPr>
              <a:t>BREAKOUT: 1 MINUTE</a:t>
            </a:r>
          </a:p>
        </p:txBody>
      </p:sp>
    </p:spTree>
    <p:extLst>
      <p:ext uri="{BB962C8B-B14F-4D97-AF65-F5344CB8AC3E}">
        <p14:creationId xmlns:p14="http://schemas.microsoft.com/office/powerpoint/2010/main" val="408008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9BD45A82-277A-364F-A745-17F9199A761A}"/>
              </a:ext>
            </a:extLst>
          </p:cNvPr>
          <p:cNvSpPr txBox="1">
            <a:spLocks/>
          </p:cNvSpPr>
          <p:nvPr/>
        </p:nvSpPr>
        <p:spPr>
          <a:xfrm>
            <a:off x="-301" y="221601"/>
            <a:ext cx="12191694" cy="1408539"/>
          </a:xfrm>
          <a:prstGeom prst="rect">
            <a:avLst/>
          </a:prstGeom>
          <a:solidFill>
            <a:schemeClr val="tx1"/>
          </a:solidFill>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dirty="0">
                <a:solidFill>
                  <a:schemeClr val="bg1"/>
                </a:solidFill>
              </a:rPr>
              <a:t>The game:</a:t>
            </a:r>
            <a:br>
              <a:rPr lang="en-US" dirty="0">
                <a:solidFill>
                  <a:schemeClr val="bg1"/>
                </a:solidFill>
              </a:rPr>
            </a:br>
            <a:r>
              <a:rPr lang="en-US" dirty="0">
                <a:solidFill>
                  <a:schemeClr val="bg1"/>
                </a:solidFill>
              </a:rPr>
              <a:t>Identify </a:t>
            </a:r>
            <a:r>
              <a:rPr lang="en-US" dirty="0">
                <a:solidFill>
                  <a:srgbClr val="FFFF00"/>
                </a:solidFill>
              </a:rPr>
              <a:t>three</a:t>
            </a:r>
            <a:r>
              <a:rPr lang="en-US" dirty="0">
                <a:solidFill>
                  <a:schemeClr val="bg1"/>
                </a:solidFill>
              </a:rPr>
              <a:t> examples of</a:t>
            </a:r>
            <a:br>
              <a:rPr lang="en-US" dirty="0">
                <a:solidFill>
                  <a:schemeClr val="bg1"/>
                </a:solidFill>
              </a:rPr>
            </a:br>
            <a:r>
              <a:rPr lang="en-US" dirty="0">
                <a:solidFill>
                  <a:srgbClr val="FF0000"/>
                </a:solidFill>
              </a:rPr>
              <a:t>GOOD</a:t>
            </a:r>
            <a:r>
              <a:rPr lang="en-US" dirty="0">
                <a:solidFill>
                  <a:schemeClr val="bg1"/>
                </a:solidFill>
              </a:rPr>
              <a:t> VS </a:t>
            </a:r>
            <a:r>
              <a:rPr lang="en-US" dirty="0">
                <a:solidFill>
                  <a:srgbClr val="18FFF8"/>
                </a:solidFill>
              </a:rPr>
              <a:t>EVIL </a:t>
            </a:r>
            <a:r>
              <a:rPr lang="en-US" dirty="0">
                <a:solidFill>
                  <a:schemeClr val="bg1"/>
                </a:solidFill>
              </a:rPr>
              <a:t>in yourself</a:t>
            </a:r>
            <a:br>
              <a:rPr lang="en-US" sz="1300" dirty="0"/>
            </a:br>
            <a:endParaRPr lang="en-US" sz="1300" dirty="0"/>
          </a:p>
        </p:txBody>
      </p:sp>
      <p:cxnSp>
        <p:nvCxnSpPr>
          <p:cNvPr id="23" name="Straight Connector 2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7445C6B7-196E-114B-8629-B2399DD3F2FF}"/>
              </a:ext>
            </a:extLst>
          </p:cNvPr>
          <p:cNvSpPr txBox="1"/>
          <p:nvPr/>
        </p:nvSpPr>
        <p:spPr>
          <a:xfrm>
            <a:off x="7582842" y="2273609"/>
            <a:ext cx="3157578" cy="3685730"/>
          </a:xfrm>
          <a:prstGeom prst="rect">
            <a:avLst/>
          </a:prstGeom>
          <a:solidFill>
            <a:schemeClr val="accent2">
              <a:lumMod val="20000"/>
              <a:lumOff val="80000"/>
            </a:schemeClr>
          </a:solidFill>
        </p:spPr>
        <p:txBody>
          <a:bodyPr vert="horz" lIns="91440" tIns="45720" rIns="91440" bIns="45720" rtlCol="0" anchor="t">
            <a:normAutofit fontScale="85000" lnSpcReduction="10000"/>
          </a:bodyPr>
          <a:lstStyle/>
          <a:p>
            <a:pPr defTabSz="914400">
              <a:lnSpc>
                <a:spcPct val="120000"/>
              </a:lnSpc>
              <a:spcAft>
                <a:spcPts val="600"/>
              </a:spcAft>
              <a:buClr>
                <a:schemeClr val="accent1"/>
              </a:buClr>
              <a:buSzPct val="100000"/>
            </a:pPr>
            <a:r>
              <a:rPr lang="en-US" sz="2800" dirty="0">
                <a:solidFill>
                  <a:srgbClr val="FF0000"/>
                </a:solidFill>
              </a:rPr>
              <a:t>GOOD</a:t>
            </a:r>
            <a:r>
              <a:rPr lang="en-US" dirty="0"/>
              <a:t> I OBSERVER IN THE ME</a:t>
            </a:r>
          </a:p>
          <a:p>
            <a:pPr defTabSz="914400">
              <a:lnSpc>
                <a:spcPct val="120000"/>
              </a:lnSpc>
              <a:spcAft>
                <a:spcPts val="600"/>
              </a:spcAft>
              <a:buClr>
                <a:schemeClr val="accent1"/>
              </a:buClr>
              <a:buSzPct val="100000"/>
            </a:pPr>
            <a:endParaRPr lang="en-US" dirty="0"/>
          </a:p>
          <a:p>
            <a:pPr marL="457200" indent="-457200">
              <a:buFont typeface="+mj-lt"/>
              <a:buAutoNum type="arabicPeriod"/>
            </a:pPr>
            <a:r>
              <a:rPr lang="en-US" sz="3300" dirty="0"/>
              <a:t>HELPING HAND</a:t>
            </a:r>
          </a:p>
          <a:p>
            <a:pPr marL="457200" indent="-457200">
              <a:buFont typeface="+mj-lt"/>
              <a:buAutoNum type="arabicPeriod"/>
            </a:pPr>
            <a:r>
              <a:rPr lang="en-US" sz="3300" dirty="0"/>
              <a:t>GOOD LISTENER</a:t>
            </a:r>
          </a:p>
          <a:p>
            <a:pPr marL="457200" indent="-457200">
              <a:buFont typeface="+mj-lt"/>
              <a:buAutoNum type="arabicPeriod"/>
            </a:pPr>
            <a:r>
              <a:rPr lang="en-US" sz="3300" dirty="0"/>
              <a:t>CLEAR SENSE OF DIRECTION</a:t>
            </a:r>
          </a:p>
          <a:p>
            <a:pPr defTabSz="914400">
              <a:lnSpc>
                <a:spcPct val="120000"/>
              </a:lnSpc>
              <a:spcAft>
                <a:spcPts val="600"/>
              </a:spcAft>
              <a:buClr>
                <a:schemeClr val="accent1"/>
              </a:buClr>
              <a:buSzPct val="100000"/>
            </a:pPr>
            <a:endParaRPr lang="en-US" dirty="0"/>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DAF279E-5DF4-CD45-82B2-2B958981D1F8}"/>
              </a:ext>
            </a:extLst>
          </p:cNvPr>
          <p:cNvSpPr txBox="1"/>
          <p:nvPr/>
        </p:nvSpPr>
        <p:spPr>
          <a:xfrm>
            <a:off x="231502" y="6214533"/>
            <a:ext cx="2440155" cy="369332"/>
          </a:xfrm>
          <a:prstGeom prst="rect">
            <a:avLst/>
          </a:prstGeom>
          <a:solidFill>
            <a:schemeClr val="tx1"/>
          </a:solidFill>
        </p:spPr>
        <p:txBody>
          <a:bodyPr wrap="none" rtlCol="0">
            <a:spAutoFit/>
          </a:bodyPr>
          <a:lstStyle/>
          <a:p>
            <a:r>
              <a:rPr lang="en-US" dirty="0">
                <a:solidFill>
                  <a:srgbClr val="5BFF12"/>
                </a:solidFill>
              </a:rPr>
              <a:t>BREAKOUT: 1 MINUTE</a:t>
            </a:r>
          </a:p>
        </p:txBody>
      </p:sp>
      <p:pic>
        <p:nvPicPr>
          <p:cNvPr id="8" name="Picture 7" descr="A picture containing nature&#10;&#10;Description automatically generated">
            <a:extLst>
              <a:ext uri="{FF2B5EF4-FFF2-40B4-BE49-F238E27FC236}">
                <a16:creationId xmlns:a16="http://schemas.microsoft.com/office/drawing/2014/main" id="{AB0A3AAF-8B2B-DF44-BD4E-C1A280FCC1A8}"/>
              </a:ext>
            </a:extLst>
          </p:cNvPr>
          <p:cNvPicPr>
            <a:picLocks noChangeAspect="1"/>
          </p:cNvPicPr>
          <p:nvPr/>
        </p:nvPicPr>
        <p:blipFill>
          <a:blip r:embed="rId3"/>
          <a:stretch>
            <a:fillRect/>
          </a:stretch>
        </p:blipFill>
        <p:spPr>
          <a:xfrm>
            <a:off x="0" y="2135113"/>
            <a:ext cx="7162799" cy="3685728"/>
          </a:xfrm>
          <a:prstGeom prst="rect">
            <a:avLst/>
          </a:prstGeom>
        </p:spPr>
      </p:pic>
    </p:spTree>
    <p:extLst>
      <p:ext uri="{BB962C8B-B14F-4D97-AF65-F5344CB8AC3E}">
        <p14:creationId xmlns:p14="http://schemas.microsoft.com/office/powerpoint/2010/main" val="219139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9BD45A82-277A-364F-A745-17F9199A761A}"/>
              </a:ext>
            </a:extLst>
          </p:cNvPr>
          <p:cNvSpPr txBox="1">
            <a:spLocks/>
          </p:cNvSpPr>
          <p:nvPr/>
        </p:nvSpPr>
        <p:spPr>
          <a:xfrm>
            <a:off x="-301" y="221601"/>
            <a:ext cx="12191694" cy="1408539"/>
          </a:xfrm>
          <a:prstGeom prst="rect">
            <a:avLst/>
          </a:prstGeom>
          <a:solidFill>
            <a:schemeClr val="tx1"/>
          </a:solidFill>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dirty="0">
                <a:solidFill>
                  <a:schemeClr val="bg1"/>
                </a:solidFill>
              </a:rPr>
              <a:t>The game:</a:t>
            </a:r>
            <a:br>
              <a:rPr lang="en-US" dirty="0">
                <a:solidFill>
                  <a:schemeClr val="bg1"/>
                </a:solidFill>
              </a:rPr>
            </a:br>
            <a:r>
              <a:rPr lang="en-US" dirty="0">
                <a:solidFill>
                  <a:schemeClr val="bg1"/>
                </a:solidFill>
              </a:rPr>
              <a:t>Identify </a:t>
            </a:r>
            <a:r>
              <a:rPr lang="en-US" dirty="0">
                <a:solidFill>
                  <a:srgbClr val="FFFF00"/>
                </a:solidFill>
              </a:rPr>
              <a:t>three</a:t>
            </a:r>
            <a:r>
              <a:rPr lang="en-US" dirty="0">
                <a:solidFill>
                  <a:schemeClr val="bg1"/>
                </a:solidFill>
              </a:rPr>
              <a:t> examples of</a:t>
            </a:r>
            <a:br>
              <a:rPr lang="en-US" dirty="0">
                <a:solidFill>
                  <a:schemeClr val="bg1"/>
                </a:solidFill>
              </a:rPr>
            </a:br>
            <a:r>
              <a:rPr lang="en-US" dirty="0">
                <a:solidFill>
                  <a:srgbClr val="FF0000"/>
                </a:solidFill>
              </a:rPr>
              <a:t>GOOD</a:t>
            </a:r>
            <a:r>
              <a:rPr lang="en-US" dirty="0">
                <a:solidFill>
                  <a:schemeClr val="bg1"/>
                </a:solidFill>
              </a:rPr>
              <a:t> VS </a:t>
            </a:r>
            <a:r>
              <a:rPr lang="en-US" dirty="0">
                <a:solidFill>
                  <a:srgbClr val="18FFF8"/>
                </a:solidFill>
              </a:rPr>
              <a:t>EVIL </a:t>
            </a:r>
            <a:r>
              <a:rPr lang="en-US" dirty="0">
                <a:solidFill>
                  <a:schemeClr val="bg1"/>
                </a:solidFill>
              </a:rPr>
              <a:t>in yourself</a:t>
            </a:r>
            <a:br>
              <a:rPr lang="en-US" sz="1300" dirty="0"/>
            </a:br>
            <a:endParaRPr lang="en-US" sz="1300" dirty="0"/>
          </a:p>
        </p:txBody>
      </p:sp>
      <p:cxnSp>
        <p:nvCxnSpPr>
          <p:cNvPr id="23" name="Straight Connector 2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7445C6B7-196E-114B-8629-B2399DD3F2FF}"/>
              </a:ext>
            </a:extLst>
          </p:cNvPr>
          <p:cNvSpPr txBox="1"/>
          <p:nvPr/>
        </p:nvSpPr>
        <p:spPr>
          <a:xfrm>
            <a:off x="7582842" y="2273609"/>
            <a:ext cx="3157578" cy="3685730"/>
          </a:xfrm>
          <a:prstGeom prst="rect">
            <a:avLst/>
          </a:prstGeom>
          <a:solidFill>
            <a:schemeClr val="accent6">
              <a:lumMod val="20000"/>
              <a:lumOff val="80000"/>
            </a:schemeClr>
          </a:solidFill>
        </p:spPr>
        <p:txBody>
          <a:bodyPr vert="horz" lIns="91440" tIns="45720" rIns="91440" bIns="45720" rtlCol="0" anchor="t">
            <a:normAutofit fontScale="92500" lnSpcReduction="10000"/>
          </a:bodyPr>
          <a:lstStyle/>
          <a:p>
            <a:pPr defTabSz="914400">
              <a:lnSpc>
                <a:spcPct val="120000"/>
              </a:lnSpc>
              <a:spcAft>
                <a:spcPts val="600"/>
              </a:spcAft>
              <a:buClr>
                <a:schemeClr val="accent1"/>
              </a:buClr>
              <a:buSzPct val="100000"/>
            </a:pPr>
            <a:r>
              <a:rPr lang="en-US" sz="2800" dirty="0">
                <a:solidFill>
                  <a:srgbClr val="0070C0"/>
                </a:solidFill>
              </a:rPr>
              <a:t>EVIL</a:t>
            </a:r>
            <a:r>
              <a:rPr lang="en-US" dirty="0"/>
              <a:t> I OBSERVER IN THE ME</a:t>
            </a:r>
          </a:p>
          <a:p>
            <a:pPr defTabSz="914400">
              <a:lnSpc>
                <a:spcPct val="120000"/>
              </a:lnSpc>
              <a:spcAft>
                <a:spcPts val="600"/>
              </a:spcAft>
              <a:buClr>
                <a:schemeClr val="accent1"/>
              </a:buClr>
              <a:buSzPct val="100000"/>
            </a:pPr>
            <a:endParaRPr lang="en-US" dirty="0"/>
          </a:p>
          <a:p>
            <a:pPr marL="457200" indent="-457200">
              <a:buFont typeface="+mj-lt"/>
              <a:buAutoNum type="arabicPeriod"/>
            </a:pPr>
            <a:r>
              <a:rPr lang="en-US" sz="2800" dirty="0"/>
              <a:t>AT TIMES JUDGEMENTAL</a:t>
            </a:r>
          </a:p>
          <a:p>
            <a:pPr marL="457200" indent="-457200">
              <a:buFont typeface="+mj-lt"/>
              <a:buAutoNum type="arabicPeriod"/>
            </a:pPr>
            <a:r>
              <a:rPr lang="en-US" sz="2800" dirty="0"/>
              <a:t>PROCRASTINATION</a:t>
            </a:r>
          </a:p>
          <a:p>
            <a:pPr marL="457200" indent="-457200">
              <a:buFont typeface="+mj-lt"/>
              <a:buAutoNum type="arabicPeriod"/>
            </a:pPr>
            <a:r>
              <a:rPr lang="en-US" sz="2800" dirty="0"/>
              <a:t>MISREPRENTING GOD IN WORK PLACE</a:t>
            </a:r>
          </a:p>
          <a:p>
            <a:pPr defTabSz="914400">
              <a:lnSpc>
                <a:spcPct val="120000"/>
              </a:lnSpc>
              <a:spcAft>
                <a:spcPts val="600"/>
              </a:spcAft>
              <a:buClr>
                <a:schemeClr val="accent1"/>
              </a:buClr>
              <a:buSzPct val="100000"/>
            </a:pPr>
            <a:endParaRPr lang="en-US" dirty="0"/>
          </a:p>
        </p:txBody>
      </p:sp>
      <p:sp>
        <p:nvSpPr>
          <p:cNvPr id="2" name="TextBox 1">
            <a:extLst>
              <a:ext uri="{FF2B5EF4-FFF2-40B4-BE49-F238E27FC236}">
                <a16:creationId xmlns:a16="http://schemas.microsoft.com/office/drawing/2014/main" id="{8DAF279E-5DF4-CD45-82B2-2B958981D1F8}"/>
              </a:ext>
            </a:extLst>
          </p:cNvPr>
          <p:cNvSpPr txBox="1"/>
          <p:nvPr/>
        </p:nvSpPr>
        <p:spPr>
          <a:xfrm>
            <a:off x="231502" y="6214533"/>
            <a:ext cx="2440155" cy="369332"/>
          </a:xfrm>
          <a:prstGeom prst="rect">
            <a:avLst/>
          </a:prstGeom>
          <a:solidFill>
            <a:schemeClr val="tx1"/>
          </a:solidFill>
        </p:spPr>
        <p:txBody>
          <a:bodyPr wrap="none" rtlCol="0">
            <a:spAutoFit/>
          </a:bodyPr>
          <a:lstStyle/>
          <a:p>
            <a:r>
              <a:rPr lang="en-US" dirty="0">
                <a:solidFill>
                  <a:srgbClr val="5BFF12"/>
                </a:solidFill>
              </a:rPr>
              <a:t>BREAKOUT: 1 MINUTE</a:t>
            </a:r>
          </a:p>
        </p:txBody>
      </p:sp>
      <p:pic>
        <p:nvPicPr>
          <p:cNvPr id="8" name="Picture 7" descr="A picture containing nature&#10;&#10;Description automatically generated">
            <a:extLst>
              <a:ext uri="{FF2B5EF4-FFF2-40B4-BE49-F238E27FC236}">
                <a16:creationId xmlns:a16="http://schemas.microsoft.com/office/drawing/2014/main" id="{AB0A3AAF-8B2B-DF44-BD4E-C1A280FCC1A8}"/>
              </a:ext>
            </a:extLst>
          </p:cNvPr>
          <p:cNvPicPr>
            <a:picLocks noChangeAspect="1"/>
          </p:cNvPicPr>
          <p:nvPr/>
        </p:nvPicPr>
        <p:blipFill>
          <a:blip r:embed="rId3"/>
          <a:stretch>
            <a:fillRect/>
          </a:stretch>
        </p:blipFill>
        <p:spPr>
          <a:xfrm>
            <a:off x="0" y="2135113"/>
            <a:ext cx="7162799" cy="3685728"/>
          </a:xfrm>
          <a:prstGeom prst="rect">
            <a:avLst/>
          </a:prstGeom>
        </p:spPr>
      </p:pic>
    </p:spTree>
    <p:extLst>
      <p:ext uri="{BB962C8B-B14F-4D97-AF65-F5344CB8AC3E}">
        <p14:creationId xmlns:p14="http://schemas.microsoft.com/office/powerpoint/2010/main" val="159006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F2667B5E-97BF-1D47-BA82-29384F173DC1}"/>
              </a:ext>
            </a:extLst>
          </p:cNvPr>
          <p:cNvSpPr txBox="1"/>
          <p:nvPr/>
        </p:nvSpPr>
        <p:spPr>
          <a:xfrm>
            <a:off x="7555992" y="1"/>
            <a:ext cx="3157577" cy="2145478"/>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2800" b="1" cap="all" dirty="0">
                <a:latin typeface="+mj-lt"/>
                <a:ea typeface="+mj-ea"/>
                <a:cs typeface="+mj-cs"/>
              </a:rPr>
              <a:t>The Life Game:  </a:t>
            </a:r>
          </a:p>
          <a:p>
            <a:pPr defTabSz="914400">
              <a:lnSpc>
                <a:spcPct val="90000"/>
              </a:lnSpc>
              <a:spcBef>
                <a:spcPct val="0"/>
              </a:spcBef>
              <a:spcAft>
                <a:spcPts val="600"/>
              </a:spcAft>
            </a:pPr>
            <a:r>
              <a:rPr lang="en-US" sz="3200" cap="all" dirty="0">
                <a:latin typeface="+mj-lt"/>
                <a:ea typeface="+mj-ea"/>
                <a:cs typeface="+mj-cs"/>
              </a:rPr>
              <a:t>Who wins? </a:t>
            </a:r>
            <a:r>
              <a:rPr lang="en-US" sz="4400" cap="all" dirty="0">
                <a:solidFill>
                  <a:srgbClr val="FF0000"/>
                </a:solidFill>
                <a:latin typeface="+mj-lt"/>
                <a:ea typeface="+mj-ea"/>
                <a:cs typeface="+mj-cs"/>
              </a:rPr>
              <a:t>God Wins!</a:t>
            </a:r>
            <a:r>
              <a:rPr lang="en-US" sz="4400" cap="all" dirty="0">
                <a:latin typeface="+mj-lt"/>
                <a:ea typeface="+mj-ea"/>
                <a:cs typeface="+mj-cs"/>
              </a:rPr>
              <a:t>  </a:t>
            </a:r>
          </a:p>
        </p:txBody>
      </p:sp>
      <p:cxnSp>
        <p:nvCxnSpPr>
          <p:cNvPr id="22" name="Straight Connector 21">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 name="Picture 3" descr="A person with the arms raised in front of a sunset&#10;&#10;Description automatically generated with low confidence">
            <a:extLst>
              <a:ext uri="{FF2B5EF4-FFF2-40B4-BE49-F238E27FC236}">
                <a16:creationId xmlns:a16="http://schemas.microsoft.com/office/drawing/2014/main" id="{8417C48F-B7A0-E84B-B008-3C52F70B10DB}"/>
              </a:ext>
            </a:extLst>
          </p:cNvPr>
          <p:cNvPicPr>
            <a:picLocks noChangeAspect="1"/>
          </p:cNvPicPr>
          <p:nvPr/>
        </p:nvPicPr>
        <p:blipFill>
          <a:blip r:embed="rId4"/>
          <a:stretch>
            <a:fillRect/>
          </a:stretch>
        </p:blipFill>
        <p:spPr>
          <a:xfrm>
            <a:off x="-1" y="0"/>
            <a:ext cx="7553835" cy="6857998"/>
          </a:xfrm>
          <a:prstGeom prst="rect">
            <a:avLst/>
          </a:prstGeom>
        </p:spPr>
      </p:pic>
      <p:sp>
        <p:nvSpPr>
          <p:cNvPr id="5" name="TextBox 4">
            <a:extLst>
              <a:ext uri="{FF2B5EF4-FFF2-40B4-BE49-F238E27FC236}">
                <a16:creationId xmlns:a16="http://schemas.microsoft.com/office/drawing/2014/main" id="{48965B15-6CB3-3C44-AFC1-F9E9E6C8A7EE}"/>
              </a:ext>
            </a:extLst>
          </p:cNvPr>
          <p:cNvSpPr txBox="1"/>
          <p:nvPr/>
        </p:nvSpPr>
        <p:spPr>
          <a:xfrm>
            <a:off x="7554138" y="2273608"/>
            <a:ext cx="3159432" cy="4584388"/>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2400" b="1" dirty="0">
                <a:solidFill>
                  <a:srgbClr val="FF0000"/>
                </a:solidFill>
              </a:rPr>
              <a:t>The big win (in the past):  The Cross.</a:t>
            </a:r>
          </a:p>
          <a:p>
            <a:pPr defTabSz="914400">
              <a:lnSpc>
                <a:spcPct val="120000"/>
              </a:lnSpc>
              <a:spcAft>
                <a:spcPts val="600"/>
              </a:spcAft>
              <a:buClr>
                <a:schemeClr val="accent1"/>
              </a:buClr>
              <a:buSzPct val="100000"/>
            </a:pPr>
            <a:r>
              <a:rPr lang="en-US" sz="2400" dirty="0"/>
              <a:t>When Jesus died on the cross it appeared at first as though evil had won. But it turns out that his death sealed the win universally. Jesus is the champion!</a:t>
            </a:r>
          </a:p>
        </p:txBody>
      </p:sp>
    </p:spTree>
    <p:extLst>
      <p:ext uri="{BB962C8B-B14F-4D97-AF65-F5344CB8AC3E}">
        <p14:creationId xmlns:p14="http://schemas.microsoft.com/office/powerpoint/2010/main" val="34060047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TotalTime>
  <Words>1328</Words>
  <Application>Microsoft Macintosh PowerPoint</Application>
  <PresentationFormat>Widescreen</PresentationFormat>
  <Paragraphs>193</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Symbol</vt:lpstr>
      <vt:lpstr>Gallery</vt:lpstr>
      <vt:lpstr>Team of Destiny:</vt:lpstr>
      <vt:lpstr>Are  you  a spectator or a player in the game of life?</vt:lpstr>
      <vt:lpstr>Lesson Purpose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of Destiny:</dc:title>
  <dc:creator>Francisco Jimenez</dc:creator>
  <cp:lastModifiedBy>Francisco Jimenez</cp:lastModifiedBy>
  <cp:revision>6</cp:revision>
  <dcterms:created xsi:type="dcterms:W3CDTF">2021-09-08T09:21:53Z</dcterms:created>
  <dcterms:modified xsi:type="dcterms:W3CDTF">2021-09-17T01:08:56Z</dcterms:modified>
</cp:coreProperties>
</file>