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64"/>
    <p:restoredTop sz="94648"/>
  </p:normalViewPr>
  <p:slideViewPr>
    <p:cSldViewPr snapToGrid="0" snapToObjects="1">
      <p:cViewPr varScale="1">
        <p:scale>
          <a:sx n="19" d="100"/>
          <a:sy n="19" d="100"/>
        </p:scale>
        <p:origin x="296" y="1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 name="Shape 16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74900" y="2387600"/>
            <a:ext cx="19621500" cy="4876800"/>
          </a:xfrm>
          <a:prstGeom prst="rect">
            <a:avLst/>
          </a:prstGeom>
        </p:spPr>
        <p:txBody>
          <a:bodyPr anchor="b"/>
          <a:lstStyle>
            <a:lvl1pPr algn="ctr"/>
          </a:lstStyle>
          <a:p>
            <a:r>
              <a:t>Title Text</a:t>
            </a:r>
          </a:p>
        </p:txBody>
      </p:sp>
      <p:sp>
        <p:nvSpPr>
          <p:cNvPr id="12" name="Body Level One…"/>
          <p:cNvSpPr txBox="1">
            <a:spLocks noGrp="1"/>
          </p:cNvSpPr>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lvl1pPr>
          </a:lstStyle>
          <a:p>
            <a:r>
              <a:t>“Type a quote here.”</a:t>
            </a:r>
          </a:p>
        </p:txBody>
      </p:sp>
      <p:sp>
        <p:nvSpPr>
          <p:cNvPr id="94" name="–Johnny Appleseed"/>
          <p:cNvSpPr txBox="1">
            <a:spLocks noGrp="1"/>
          </p:cNvSpPr>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1816100"/>
            <a:ext cx="24384000" cy="1608893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4833937" y="892968"/>
            <a:ext cx="14716126" cy="2964657"/>
          </a:xfrm>
          <a:prstGeom prst="rect">
            <a:avLst/>
          </a:prstGeom>
        </p:spPr>
        <p:txBody>
          <a:bodyPr lIns="71437" tIns="71437" rIns="71437" bIns="71437"/>
          <a:lstStyle>
            <a:lvl1pPr algn="ctr" defTabSz="821531"/>
          </a:lstStyle>
          <a:p>
            <a:r>
              <a:t>Title Text</a:t>
            </a:r>
          </a:p>
        </p:txBody>
      </p:sp>
      <p:sp>
        <p:nvSpPr>
          <p:cNvPr id="118" name="Body Level One…"/>
          <p:cNvSpPr txBox="1">
            <a:spLocks noGrp="1"/>
          </p:cNvSpPr>
          <p:nvPr>
            <p:ph type="body" sz="half" idx="1"/>
          </p:nvPr>
        </p:nvSpPr>
        <p:spPr>
          <a:xfrm>
            <a:off x="4833937" y="3964781"/>
            <a:ext cx="14716126" cy="8215313"/>
          </a:xfrm>
          <a:prstGeom prst="rect">
            <a:avLst/>
          </a:prstGeom>
        </p:spPr>
        <p:txBody>
          <a:bodyPr lIns="71437" tIns="71437" rIns="71437" bIns="71437"/>
          <a:lstStyle>
            <a:lvl1pPr marL="643021" indent="-643021" defTabSz="821531">
              <a:buBlip>
                <a:blip r:embed="rId3"/>
              </a:buBlip>
            </a:lvl1pPr>
            <a:lvl2pPr marL="1112921" indent="-643021" defTabSz="821531">
              <a:buBlip>
                <a:blip r:embed="rId3"/>
              </a:buBlip>
            </a:lvl2pPr>
            <a:lvl3pPr marL="1582821" indent="-643021" defTabSz="821531">
              <a:buBlip>
                <a:blip r:embed="rId3"/>
              </a:buBlip>
            </a:lvl3pPr>
            <a:lvl4pPr marL="2052721" indent="-643021" defTabSz="821531">
              <a:buBlip>
                <a:blip r:embed="rId3"/>
              </a:buBlip>
            </a:lvl4pPr>
            <a:lvl5pPr marL="2522621" indent="-643021" defTabSz="821531">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11970033" y="13103225"/>
            <a:ext cx="434480" cy="612776"/>
          </a:xfrm>
          <a:prstGeom prst="rect">
            <a:avLst/>
          </a:prstGeom>
        </p:spPr>
        <p:txBody>
          <a:bodyPr lIns="71437" tIns="71437" rIns="71437" bIns="71437"/>
          <a:lstStyle>
            <a:lvl1pPr defTabSz="821531"/>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6" name="Slide Number"/>
          <p:cNvSpPr txBox="1">
            <a:spLocks noGrp="1"/>
          </p:cNvSpPr>
          <p:nvPr>
            <p:ph type="sldNum" sz="quarter" idx="2"/>
          </p:nvPr>
        </p:nvSpPr>
        <p:spPr>
          <a:xfrm>
            <a:off x="11970033" y="13103225"/>
            <a:ext cx="434480" cy="612776"/>
          </a:xfrm>
          <a:prstGeom prst="rect">
            <a:avLst/>
          </a:prstGeom>
        </p:spPr>
        <p:txBody>
          <a:bodyPr lIns="71437" tIns="71437" rIns="71437" bIns="71437"/>
          <a:lstStyle>
            <a:lvl1pPr defTabSz="821531"/>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3" name="Title Text"/>
          <p:cNvSpPr txBox="1">
            <a:spLocks noGrp="1"/>
          </p:cNvSpPr>
          <p:nvPr>
            <p:ph type="title"/>
          </p:nvPr>
        </p:nvSpPr>
        <p:spPr>
          <a:xfrm>
            <a:off x="4833937" y="4625578"/>
            <a:ext cx="14716126" cy="4464844"/>
          </a:xfrm>
          <a:prstGeom prst="rect">
            <a:avLst/>
          </a:prstGeom>
        </p:spPr>
        <p:txBody>
          <a:bodyPr lIns="71437" tIns="71437" rIns="71437" bIns="71437"/>
          <a:lstStyle>
            <a:lvl1pPr algn="ctr" defTabSz="821531"/>
          </a:lstStyle>
          <a:p>
            <a:r>
              <a:t>Title Text</a:t>
            </a:r>
          </a:p>
        </p:txBody>
      </p:sp>
      <p:sp>
        <p:nvSpPr>
          <p:cNvPr id="134" name="Slide Number"/>
          <p:cNvSpPr txBox="1">
            <a:spLocks noGrp="1"/>
          </p:cNvSpPr>
          <p:nvPr>
            <p:ph type="sldNum" sz="quarter" idx="2"/>
          </p:nvPr>
        </p:nvSpPr>
        <p:spPr>
          <a:xfrm>
            <a:off x="11970033" y="13103225"/>
            <a:ext cx="434480" cy="612776"/>
          </a:xfrm>
          <a:prstGeom prst="rect">
            <a:avLst/>
          </a:prstGeom>
        </p:spPr>
        <p:txBody>
          <a:bodyPr lIns="71437" tIns="71437" rIns="71437" bIns="71437"/>
          <a:lstStyle>
            <a:lvl1pPr defTabSz="821531"/>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1" name="Image"/>
          <p:cNvSpPr>
            <a:spLocks noGrp="1"/>
          </p:cNvSpPr>
          <p:nvPr>
            <p:ph type="pic" sz="half" idx="21"/>
          </p:nvPr>
        </p:nvSpPr>
        <p:spPr>
          <a:xfrm>
            <a:off x="5262562" y="160734"/>
            <a:ext cx="13858876" cy="9144294"/>
          </a:xfrm>
          <a:prstGeom prst="rect">
            <a:avLst/>
          </a:prstGeom>
          <a:ln w="9525">
            <a:round/>
          </a:ln>
        </p:spPr>
        <p:txBody>
          <a:bodyPr lIns="91439" tIns="45719" rIns="91439" bIns="45719" anchor="t">
            <a:noAutofit/>
          </a:bodyPr>
          <a:lstStyle/>
          <a:p>
            <a:endParaRPr/>
          </a:p>
        </p:txBody>
      </p:sp>
      <p:sp>
        <p:nvSpPr>
          <p:cNvPr id="142" name="Title Text"/>
          <p:cNvSpPr txBox="1">
            <a:spLocks noGrp="1"/>
          </p:cNvSpPr>
          <p:nvPr>
            <p:ph type="title"/>
          </p:nvPr>
        </p:nvSpPr>
        <p:spPr>
          <a:xfrm>
            <a:off x="4833937" y="9394031"/>
            <a:ext cx="14716126" cy="1785938"/>
          </a:xfrm>
          <a:prstGeom prst="rect">
            <a:avLst/>
          </a:prstGeom>
        </p:spPr>
        <p:txBody>
          <a:bodyPr lIns="71437" tIns="71437" rIns="71437" bIns="71437" anchor="b"/>
          <a:lstStyle>
            <a:lvl1pPr algn="ctr" defTabSz="821531"/>
          </a:lstStyle>
          <a:p>
            <a:r>
              <a:t>Title Text</a:t>
            </a:r>
          </a:p>
        </p:txBody>
      </p:sp>
      <p:sp>
        <p:nvSpPr>
          <p:cNvPr id="143" name="Body Level One…"/>
          <p:cNvSpPr txBox="1">
            <a:spLocks noGrp="1"/>
          </p:cNvSpPr>
          <p:nvPr>
            <p:ph type="body" sz="quarter" idx="1"/>
          </p:nvPr>
        </p:nvSpPr>
        <p:spPr>
          <a:xfrm>
            <a:off x="4833937" y="11019234"/>
            <a:ext cx="14716126" cy="2053829"/>
          </a:xfrm>
          <a:prstGeom prst="rect">
            <a:avLst/>
          </a:prstGeom>
        </p:spPr>
        <p:txBody>
          <a:bodyPr lIns="71437" tIns="71437" rIns="71437" bIns="71437" anchor="t"/>
          <a:lstStyle>
            <a:lvl1pPr marL="0" indent="0" algn="ctr" defTabSz="821531">
              <a:spcBef>
                <a:spcPts val="0"/>
              </a:spcBef>
              <a:buSzTx/>
              <a:buNone/>
              <a:defRPr sz="5000"/>
            </a:lvl1pPr>
            <a:lvl2pPr marL="0" indent="0" algn="ctr" defTabSz="821531">
              <a:spcBef>
                <a:spcPts val="0"/>
              </a:spcBef>
              <a:buSzTx/>
              <a:buNone/>
              <a:defRPr sz="5000"/>
            </a:lvl2pPr>
            <a:lvl3pPr marL="0" indent="0" algn="ctr" defTabSz="821531">
              <a:spcBef>
                <a:spcPts val="0"/>
              </a:spcBef>
              <a:buSzTx/>
              <a:buNone/>
              <a:defRPr sz="5000"/>
            </a:lvl3pPr>
            <a:lvl4pPr marL="0" indent="0" algn="ctr" defTabSz="821531">
              <a:spcBef>
                <a:spcPts val="0"/>
              </a:spcBef>
              <a:buSzTx/>
              <a:buNone/>
              <a:defRPr sz="5000"/>
            </a:lvl4pPr>
            <a:lvl5pPr marL="0" indent="0" algn="ctr" defTabSz="821531">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xfrm>
            <a:off x="11970033" y="13103225"/>
            <a:ext cx="434480" cy="612776"/>
          </a:xfrm>
          <a:prstGeom prst="rect">
            <a:avLst/>
          </a:prstGeom>
        </p:spPr>
        <p:txBody>
          <a:bodyPr lIns="71437" tIns="71437" rIns="71437" bIns="71437"/>
          <a:lstStyle>
            <a:lvl1pPr defTabSz="821531"/>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1" name="Title Text"/>
          <p:cNvSpPr txBox="1">
            <a:spLocks noGrp="1"/>
          </p:cNvSpPr>
          <p:nvPr>
            <p:ph type="title"/>
          </p:nvPr>
        </p:nvSpPr>
        <p:spPr>
          <a:xfrm>
            <a:off x="4833937" y="2375296"/>
            <a:ext cx="14716126" cy="4875611"/>
          </a:xfrm>
          <a:prstGeom prst="rect">
            <a:avLst/>
          </a:prstGeom>
        </p:spPr>
        <p:txBody>
          <a:bodyPr lIns="71437" tIns="71437" rIns="71437" bIns="71437" anchor="b"/>
          <a:lstStyle>
            <a:lvl1pPr algn="ctr" defTabSz="821531"/>
          </a:lstStyle>
          <a:p>
            <a:r>
              <a:t>Title Text</a:t>
            </a:r>
          </a:p>
        </p:txBody>
      </p:sp>
      <p:sp>
        <p:nvSpPr>
          <p:cNvPr id="152" name="Body Level One…"/>
          <p:cNvSpPr txBox="1">
            <a:spLocks noGrp="1"/>
          </p:cNvSpPr>
          <p:nvPr>
            <p:ph type="body" sz="quarter" idx="1"/>
          </p:nvPr>
        </p:nvSpPr>
        <p:spPr>
          <a:xfrm>
            <a:off x="4833937" y="7286625"/>
            <a:ext cx="14716126" cy="2053829"/>
          </a:xfrm>
          <a:prstGeom prst="rect">
            <a:avLst/>
          </a:prstGeom>
        </p:spPr>
        <p:txBody>
          <a:bodyPr lIns="71437" tIns="71437" rIns="71437" bIns="71437" anchor="t"/>
          <a:lstStyle>
            <a:lvl1pPr marL="0" indent="0" algn="ctr" defTabSz="821531">
              <a:spcBef>
                <a:spcPts val="0"/>
              </a:spcBef>
              <a:buSzTx/>
              <a:buNone/>
              <a:defRPr sz="5000"/>
            </a:lvl1pPr>
            <a:lvl2pPr marL="0" indent="0" algn="ctr" defTabSz="821531">
              <a:spcBef>
                <a:spcPts val="0"/>
              </a:spcBef>
              <a:buSzTx/>
              <a:buNone/>
              <a:defRPr sz="5000"/>
            </a:lvl2pPr>
            <a:lvl3pPr marL="0" indent="0" algn="ctr" defTabSz="821531">
              <a:spcBef>
                <a:spcPts val="0"/>
              </a:spcBef>
              <a:buSzTx/>
              <a:buNone/>
              <a:defRPr sz="5000"/>
            </a:lvl3pPr>
            <a:lvl4pPr marL="0" indent="0" algn="ctr" defTabSz="821531">
              <a:spcBef>
                <a:spcPts val="0"/>
              </a:spcBef>
              <a:buSzTx/>
              <a:buNone/>
              <a:defRPr sz="5000"/>
            </a:lvl4pPr>
            <a:lvl5pPr marL="0" indent="0" algn="ctr" defTabSz="821531">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153" name="Slide Number"/>
          <p:cNvSpPr txBox="1">
            <a:spLocks noGrp="1"/>
          </p:cNvSpPr>
          <p:nvPr>
            <p:ph type="sldNum" sz="quarter" idx="2"/>
          </p:nvPr>
        </p:nvSpPr>
        <p:spPr>
          <a:xfrm>
            <a:off x="11970033" y="13103225"/>
            <a:ext cx="434480" cy="612776"/>
          </a:xfrm>
          <a:prstGeom prst="rect">
            <a:avLst/>
          </a:prstGeom>
        </p:spPr>
        <p:txBody>
          <a:bodyPr lIns="71437" tIns="71437" rIns="71437" bIns="71437"/>
          <a:lstStyle>
            <a:lvl1pPr defTabSz="821531"/>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2273300" y="-3352800"/>
            <a:ext cx="19850100" cy="12946560"/>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2374900" y="9080500"/>
            <a:ext cx="19621500" cy="1905000"/>
          </a:xfrm>
          <a:prstGeom prst="rect">
            <a:avLst/>
          </a:prstGeom>
        </p:spPr>
        <p:txBody>
          <a:bodyPr anchor="b"/>
          <a:lstStyle>
            <a:lvl1pPr algn="ctr"/>
          </a:lstStyle>
          <a:p>
            <a:r>
              <a:t>Title Text</a:t>
            </a:r>
          </a:p>
        </p:txBody>
      </p:sp>
      <p:sp>
        <p:nvSpPr>
          <p:cNvPr id="22" name="Body Level One…"/>
          <p:cNvSpPr txBox="1">
            <a:spLocks noGrp="1"/>
          </p:cNvSpPr>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374900" y="5143500"/>
            <a:ext cx="19621500" cy="3429000"/>
          </a:xfrm>
          <a:prstGeom prst="rect">
            <a:avLst/>
          </a:prstGeom>
        </p:spPr>
        <p:txBody>
          <a:bodyPr/>
          <a:lstStyle>
            <a:lvl1pPr algn="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10998200" y="1930400"/>
            <a:ext cx="15167286" cy="100076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816100" y="1943100"/>
            <a:ext cx="10502900" cy="5626100"/>
          </a:xfrm>
          <a:prstGeom prst="rect">
            <a:avLst/>
          </a:prstGeom>
        </p:spPr>
        <p:txBody>
          <a:bodyPr anchor="b"/>
          <a:lstStyle>
            <a:lvl1pPr algn="ctr">
              <a:defRPr sz="9400"/>
            </a:lvl1pPr>
          </a:lstStyle>
          <a:p>
            <a:r>
              <a:t>Title Text</a:t>
            </a:r>
          </a:p>
        </p:txBody>
      </p:sp>
      <p:sp>
        <p:nvSpPr>
          <p:cNvPr id="40" name="Body Level One…"/>
          <p:cNvSpPr txBox="1">
            <a:spLocks noGrp="1"/>
          </p:cNvSpPr>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57" name="Body Level One…"/>
          <p:cNvSpPr txBox="1">
            <a:spLocks noGrp="1"/>
          </p:cNvSpPr>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67" name="Body Level One…"/>
          <p:cNvSpPr txBox="1">
            <a:spLocks noGrp="1"/>
          </p:cNvSpPr>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endParaRPr/>
          </a:p>
        </p:txBody>
      </p:sp>
      <p:sp>
        <p:nvSpPr>
          <p:cNvPr id="84" name="Image"/>
          <p:cNvSpPr>
            <a:spLocks noGrp="1"/>
          </p:cNvSpPr>
          <p:nvPr>
            <p:ph type="pic" idx="22"/>
          </p:nvPr>
        </p:nvSpPr>
        <p:spPr>
          <a:xfrm>
            <a:off x="13111577" y="4381521"/>
            <a:ext cx="9977826" cy="15152734"/>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23"/>
          </p:nvPr>
        </p:nvSpPr>
        <p:spPr>
          <a:xfrm>
            <a:off x="-139700" y="-25400"/>
            <a:ext cx="17310482" cy="12984978"/>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2374900" y="1651000"/>
            <a:ext cx="19621500" cy="10414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20"/>
              </a:buBlip>
            </a:lvl1pPr>
            <a:lvl2pPr>
              <a:buBlip>
                <a:blip r:embed="rId20"/>
              </a:buBlip>
            </a:lvl2pPr>
            <a:lvl3pPr>
              <a:buBlip>
                <a:blip r:embed="rId20"/>
              </a:buBlip>
            </a:lvl3pPr>
            <a:lvl4pPr>
              <a:buBlip>
                <a:blip r:embed="rId20"/>
              </a:buBlip>
            </a:lvl4pPr>
            <a:lvl5pPr>
              <a:buBlip>
                <a:blip r:embed="rId20"/>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2387600" y="889000"/>
            <a:ext cx="19621500" cy="295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20"/>
        </a:buBlip>
        <a:tabLst/>
        <a:defRPr sz="5200" b="0" i="0" u="none" strike="noStrike" cap="none" spc="0" baseline="0">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20"/>
        </a:buBlip>
        <a:tabLst/>
        <a:defRPr sz="5200" b="0" i="0" u="none" strike="noStrike" cap="none" spc="0" baseline="0">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20"/>
        </a:buBlip>
        <a:tabLst/>
        <a:defRPr sz="5200" b="0" i="0" u="none" strike="noStrike" cap="none" spc="0" baseline="0">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20"/>
        </a:buBlip>
        <a:tabLst/>
        <a:defRPr sz="5200" b="0" i="0" u="none" strike="noStrike" cap="none" spc="0" baseline="0">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20"/>
        </a:buBlip>
        <a:tabLst/>
        <a:defRPr sz="5200" b="0" i="0" u="none" strike="noStrike" cap="none" spc="0" baseline="0">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20"/>
        </a:buBlip>
        <a:tabLst/>
        <a:defRPr sz="5200" b="0" i="0" u="none" strike="noStrike" cap="none" spc="0" baseline="0">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20"/>
        </a:buBlip>
        <a:tabLst/>
        <a:defRPr sz="5200" b="0" i="0" u="none" strike="noStrike" cap="none" spc="0" baseline="0">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20"/>
        </a:buBlip>
        <a:tabLst/>
        <a:defRPr sz="5200" b="0" i="0" u="none" strike="noStrike" cap="none" spc="0" baseline="0">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20"/>
        </a:buBlip>
        <a:tabLst/>
        <a:defRPr sz="5200" b="0" i="0" u="none" strike="noStrike" cap="none" spc="0" baseline="0">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Obtaining Financial Freedom"/>
          <p:cNvSpPr txBox="1">
            <a:spLocks noGrp="1"/>
          </p:cNvSpPr>
          <p:nvPr>
            <p:ph type="title"/>
          </p:nvPr>
        </p:nvSpPr>
        <p:spPr>
          <a:xfrm>
            <a:off x="1175786" y="1130967"/>
            <a:ext cx="22032428" cy="2605887"/>
          </a:xfrm>
          <a:prstGeom prst="rect">
            <a:avLst/>
          </a:prstGeom>
        </p:spPr>
        <p:txBody>
          <a:bodyPr/>
          <a:lstStyle/>
          <a:p>
            <a:r>
              <a:rPr dirty="0"/>
              <a:t>Obtaining Financial Freedom</a:t>
            </a:r>
          </a:p>
        </p:txBody>
      </p:sp>
      <p:sp>
        <p:nvSpPr>
          <p:cNvPr id="163" name="Do you know how to get there?"/>
          <p:cNvSpPr txBox="1">
            <a:spLocks noGrp="1"/>
          </p:cNvSpPr>
          <p:nvPr>
            <p:ph type="body" sz="quarter" idx="1"/>
          </p:nvPr>
        </p:nvSpPr>
        <p:spPr>
          <a:xfrm>
            <a:off x="2656372" y="6858000"/>
            <a:ext cx="11075670" cy="3877086"/>
          </a:xfrm>
          <a:prstGeom prst="rect">
            <a:avLst/>
          </a:prstGeom>
        </p:spPr>
        <p:txBody>
          <a:bodyPr>
            <a:normAutofit/>
          </a:bodyPr>
          <a:lstStyle/>
          <a:p>
            <a:r>
              <a:rPr sz="6000" dirty="0"/>
              <a:t>Do you know how to get there?</a:t>
            </a:r>
            <a:endParaRPr lang="en-US" sz="6000" dirty="0"/>
          </a:p>
          <a:p>
            <a:endParaRPr lang="en-US" sz="4400" dirty="0"/>
          </a:p>
          <a:p>
            <a:r>
              <a:rPr lang="en-US" sz="4400" dirty="0"/>
              <a:t>BY Pastor Feliciano</a:t>
            </a:r>
          </a:p>
          <a:p>
            <a:r>
              <a:rPr lang="en-US" sz="4400" dirty="0"/>
              <a:t>Chesapeake Conference</a:t>
            </a:r>
            <a:endParaRPr sz="4400" dirty="0"/>
          </a:p>
        </p:txBody>
      </p:sp>
      <p:pic>
        <p:nvPicPr>
          <p:cNvPr id="2" name="Picture 1">
            <a:extLst>
              <a:ext uri="{FF2B5EF4-FFF2-40B4-BE49-F238E27FC236}">
                <a16:creationId xmlns:a16="http://schemas.microsoft.com/office/drawing/2014/main" id="{BC3D401B-9067-954E-9F70-F9244E988ACC}"/>
              </a:ext>
            </a:extLst>
          </p:cNvPr>
          <p:cNvPicPr>
            <a:picLocks noChangeAspect="1"/>
          </p:cNvPicPr>
          <p:nvPr/>
        </p:nvPicPr>
        <p:blipFill>
          <a:blip r:embed="rId2"/>
          <a:stretch>
            <a:fillRect/>
          </a:stretch>
        </p:blipFill>
        <p:spPr>
          <a:xfrm>
            <a:off x="14293516" y="5057117"/>
            <a:ext cx="8516954" cy="702258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Debt Categories"/>
          <p:cNvSpPr txBox="1">
            <a:spLocks noGrp="1"/>
          </p:cNvSpPr>
          <p:nvPr>
            <p:ph type="title" idx="4294967295"/>
          </p:nvPr>
        </p:nvSpPr>
        <p:spPr>
          <a:xfrm>
            <a:off x="3584028" y="1368798"/>
            <a:ext cx="17667890" cy="1850232"/>
          </a:xfrm>
          <a:prstGeom prst="rect">
            <a:avLst/>
          </a:prstGeom>
        </p:spPr>
        <p:txBody>
          <a:bodyPr lIns="71437" tIns="71437" rIns="71437" bIns="71437">
            <a:normAutofit/>
          </a:bodyPr>
          <a:lstStyle>
            <a:lvl1pPr algn="ctr" defTabSz="821531"/>
          </a:lstStyle>
          <a:p>
            <a:r>
              <a:rPr dirty="0"/>
              <a:t>Debt Categories</a:t>
            </a:r>
          </a:p>
        </p:txBody>
      </p:sp>
      <p:sp>
        <p:nvSpPr>
          <p:cNvPr id="188" name="Mortgage Payment  Car Payment       Credit Card(s)…"/>
          <p:cNvSpPr txBox="1">
            <a:spLocks noGrp="1"/>
          </p:cNvSpPr>
          <p:nvPr>
            <p:ph type="body" sz="half" idx="4294967295"/>
          </p:nvPr>
        </p:nvSpPr>
        <p:spPr>
          <a:xfrm>
            <a:off x="4222695" y="9605862"/>
            <a:ext cx="15938609" cy="3258801"/>
          </a:xfrm>
          <a:prstGeom prst="rect">
            <a:avLst/>
          </a:prstGeom>
        </p:spPr>
        <p:txBody>
          <a:bodyPr lIns="71437" tIns="71437" rIns="71437" bIns="71437" anchor="t"/>
          <a:lstStyle/>
          <a:p>
            <a:pPr marL="0" indent="0" defTabSz="1285875">
              <a:lnSpc>
                <a:spcPct val="90000"/>
              </a:lnSpc>
              <a:spcBef>
                <a:spcPts val="1600"/>
              </a:spcBef>
              <a:buSzTx/>
              <a:buNone/>
              <a:defRPr sz="500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Mortgage Payment		Car Payment	      Credit Card(s)</a:t>
            </a:r>
          </a:p>
          <a:p>
            <a:pPr marL="0" indent="0" defTabSz="1285875">
              <a:lnSpc>
                <a:spcPct val="90000"/>
              </a:lnSpc>
              <a:spcBef>
                <a:spcPts val="1600"/>
              </a:spcBef>
              <a:buSzTx/>
              <a:buNone/>
              <a:defRPr sz="500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endParaRPr dirty="0"/>
          </a:p>
          <a:p>
            <a:pPr marL="0" indent="0" defTabSz="1285875">
              <a:lnSpc>
                <a:spcPct val="90000"/>
              </a:lnSpc>
              <a:spcBef>
                <a:spcPts val="1600"/>
              </a:spcBef>
              <a:buSzTx/>
              <a:buNone/>
              <a:defRPr sz="500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Student Loans		Finance Company		Credit Line</a:t>
            </a:r>
          </a:p>
          <a:p>
            <a:pPr marL="0" indent="0" defTabSz="1285875">
              <a:lnSpc>
                <a:spcPct val="90000"/>
              </a:lnSpc>
              <a:spcBef>
                <a:spcPts val="1600"/>
              </a:spcBef>
              <a:buSzTx/>
              <a:buNone/>
              <a:defRPr sz="500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endParaRPr dirty="0"/>
          </a:p>
        </p:txBody>
      </p:sp>
      <p:pic>
        <p:nvPicPr>
          <p:cNvPr id="2" name="Picture 1">
            <a:extLst>
              <a:ext uri="{FF2B5EF4-FFF2-40B4-BE49-F238E27FC236}">
                <a16:creationId xmlns:a16="http://schemas.microsoft.com/office/drawing/2014/main" id="{4909D342-A0A7-B944-9A27-E8CB1A87E6AC}"/>
              </a:ext>
            </a:extLst>
          </p:cNvPr>
          <p:cNvPicPr>
            <a:picLocks noChangeAspect="1"/>
          </p:cNvPicPr>
          <p:nvPr/>
        </p:nvPicPr>
        <p:blipFill>
          <a:blip r:embed="rId2"/>
          <a:stretch>
            <a:fillRect/>
          </a:stretch>
        </p:blipFill>
        <p:spPr>
          <a:xfrm>
            <a:off x="7830643" y="3468413"/>
            <a:ext cx="8722712" cy="55620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Budget Categories"/>
          <p:cNvSpPr txBox="1">
            <a:spLocks noGrp="1"/>
          </p:cNvSpPr>
          <p:nvPr>
            <p:ph type="title" idx="4294967295"/>
          </p:nvPr>
        </p:nvSpPr>
        <p:spPr>
          <a:xfrm>
            <a:off x="10397741" y="946546"/>
            <a:ext cx="12865484" cy="2964657"/>
          </a:xfrm>
          <a:prstGeom prst="rect">
            <a:avLst/>
          </a:prstGeom>
        </p:spPr>
        <p:txBody>
          <a:bodyPr lIns="71437" tIns="71437" rIns="71437" bIns="71437"/>
          <a:lstStyle>
            <a:lvl1pPr algn="ctr" defTabSz="821531"/>
          </a:lstStyle>
          <a:p>
            <a:r>
              <a:rPr dirty="0"/>
              <a:t>Budget Categories</a:t>
            </a:r>
          </a:p>
        </p:txBody>
      </p:sp>
      <p:sp>
        <p:nvSpPr>
          <p:cNvPr id="191" name="Food                                    Eating Out       Gasoline…"/>
          <p:cNvSpPr txBox="1">
            <a:spLocks noGrp="1"/>
          </p:cNvSpPr>
          <p:nvPr>
            <p:ph type="body" sz="half" idx="4294967295"/>
          </p:nvPr>
        </p:nvSpPr>
        <p:spPr>
          <a:xfrm>
            <a:off x="9239250" y="5002329"/>
            <a:ext cx="14023975" cy="6852355"/>
          </a:xfrm>
          <a:prstGeom prst="rect">
            <a:avLst/>
          </a:prstGeom>
        </p:spPr>
        <p:txBody>
          <a:bodyPr lIns="71437" tIns="71437" rIns="71437" bIns="71437" anchor="t">
            <a:normAutofit/>
          </a:bodyPr>
          <a:lstStyle/>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Food	                     Eating Out	      </a:t>
            </a:r>
            <a:r>
              <a:rPr lang="en-US" dirty="0"/>
              <a:t>		</a:t>
            </a:r>
            <a:r>
              <a:rPr dirty="0"/>
              <a:t>Gasoline              </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Personal Care	</a:t>
            </a:r>
            <a:r>
              <a:rPr lang="en-US" dirty="0"/>
              <a:t>	</a:t>
            </a:r>
            <a:r>
              <a:rPr dirty="0"/>
              <a:t>Household Needs   </a:t>
            </a:r>
            <a:r>
              <a:rPr lang="en-US" dirty="0"/>
              <a:t>		</a:t>
            </a:r>
            <a:r>
              <a:rPr dirty="0"/>
              <a:t>Allowance</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Hair Cuts                    </a:t>
            </a:r>
            <a:r>
              <a:rPr lang="en-US" dirty="0"/>
              <a:t>	</a:t>
            </a:r>
            <a:r>
              <a:rPr dirty="0"/>
              <a:t>Public Transportation</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				</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endParaRPr dirty="0"/>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Clothing 	         </a:t>
            </a:r>
            <a:r>
              <a:rPr lang="en-US" dirty="0"/>
              <a:t>	</a:t>
            </a:r>
            <a:r>
              <a:rPr dirty="0"/>
              <a:t>Vacation	       </a:t>
            </a:r>
            <a:r>
              <a:rPr lang="en-US" dirty="0"/>
              <a:t>		</a:t>
            </a:r>
            <a:r>
              <a:rPr dirty="0"/>
              <a:t>Gifts	</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Pets                     </a:t>
            </a:r>
            <a:r>
              <a:rPr lang="en-US" dirty="0"/>
              <a:t>	</a:t>
            </a:r>
            <a:r>
              <a:rPr dirty="0"/>
              <a:t> Savings               </a:t>
            </a:r>
            <a:r>
              <a:rPr lang="en-US" dirty="0"/>
              <a:t>		</a:t>
            </a:r>
            <a:r>
              <a:rPr dirty="0"/>
              <a:t>School Supplies</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Incidentals        </a:t>
            </a:r>
            <a:r>
              <a:rPr lang="en-US" dirty="0"/>
              <a:t>	</a:t>
            </a:r>
            <a:r>
              <a:rPr dirty="0"/>
              <a:t>Entertainment </a:t>
            </a:r>
            <a:r>
              <a:rPr lang="en-US" dirty="0"/>
              <a:t>		 Car Repairs</a:t>
            </a:r>
            <a:endParaRPr dirty="0"/>
          </a:p>
        </p:txBody>
      </p:sp>
      <p:pic>
        <p:nvPicPr>
          <p:cNvPr id="2" name="Picture 1">
            <a:extLst>
              <a:ext uri="{FF2B5EF4-FFF2-40B4-BE49-F238E27FC236}">
                <a16:creationId xmlns:a16="http://schemas.microsoft.com/office/drawing/2014/main" id="{2C39A04E-2FE3-3446-9352-269D41A19383}"/>
              </a:ext>
            </a:extLst>
          </p:cNvPr>
          <p:cNvPicPr>
            <a:picLocks noChangeAspect="1"/>
          </p:cNvPicPr>
          <p:nvPr/>
        </p:nvPicPr>
        <p:blipFill>
          <a:blip r:embed="rId2"/>
          <a:stretch>
            <a:fillRect/>
          </a:stretch>
        </p:blipFill>
        <p:spPr>
          <a:xfrm>
            <a:off x="1120775" y="796925"/>
            <a:ext cx="6997700" cy="1049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Money Mistakes Most Make"/>
          <p:cNvSpPr txBox="1">
            <a:spLocks noGrp="1"/>
          </p:cNvSpPr>
          <p:nvPr>
            <p:ph type="title"/>
          </p:nvPr>
        </p:nvSpPr>
        <p:spPr>
          <a:prstGeom prst="rect">
            <a:avLst/>
          </a:prstGeom>
        </p:spPr>
        <p:txBody>
          <a:bodyPr/>
          <a:lstStyle/>
          <a:p>
            <a:r>
              <a:rPr dirty="0"/>
              <a:t>Money Mistakes Most Make</a:t>
            </a:r>
          </a:p>
        </p:txBody>
      </p:sp>
      <p:sp>
        <p:nvSpPr>
          <p:cNvPr id="194" name="There are areas that you naturally overspend.  People don’t budget those items ahead of time.  They purchase with credit and ATM cards and don’t track their spending. They are not trained or disciplined in spending money."/>
          <p:cNvSpPr txBox="1">
            <a:spLocks noGrp="1"/>
          </p:cNvSpPr>
          <p:nvPr>
            <p:ph type="body" sz="half" idx="1"/>
          </p:nvPr>
        </p:nvSpPr>
        <p:spPr>
          <a:xfrm>
            <a:off x="2381250" y="4135297"/>
            <a:ext cx="19621500" cy="5445406"/>
          </a:xfrm>
          <a:prstGeom prst="rect">
            <a:avLst/>
          </a:prstGeom>
        </p:spPr>
        <p:txBody>
          <a:bodyPr/>
          <a:lstStyle>
            <a:lvl1pPr>
              <a:buBlip>
                <a:blip r:embed="rId2"/>
              </a:buBlip>
            </a:lvl1pPr>
          </a:lstStyle>
          <a:p>
            <a:pPr marL="0" indent="0">
              <a:buNone/>
            </a:pPr>
            <a:r>
              <a:rPr dirty="0"/>
              <a:t>There are areas that you naturally overspend.  People don’t budget those items ahead of time.  They purchase with credit and ATM cards and don’t track their spending. They are not trained or disciplined in spending money.</a:t>
            </a:r>
          </a:p>
        </p:txBody>
      </p:sp>
      <p:pic>
        <p:nvPicPr>
          <p:cNvPr id="2" name="Picture 1">
            <a:extLst>
              <a:ext uri="{FF2B5EF4-FFF2-40B4-BE49-F238E27FC236}">
                <a16:creationId xmlns:a16="http://schemas.microsoft.com/office/drawing/2014/main" id="{36945CB7-C916-3A4D-AAF2-20CB6E2ECA51}"/>
              </a:ext>
            </a:extLst>
          </p:cNvPr>
          <p:cNvPicPr>
            <a:picLocks noChangeAspect="1"/>
          </p:cNvPicPr>
          <p:nvPr/>
        </p:nvPicPr>
        <p:blipFill>
          <a:blip r:embed="rId3"/>
          <a:stretch>
            <a:fillRect/>
          </a:stretch>
        </p:blipFill>
        <p:spPr>
          <a:xfrm>
            <a:off x="15477288" y="8421661"/>
            <a:ext cx="8127091" cy="4405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Envelope System Budget"/>
          <p:cNvSpPr txBox="1">
            <a:spLocks noGrp="1"/>
          </p:cNvSpPr>
          <p:nvPr>
            <p:ph type="title"/>
          </p:nvPr>
        </p:nvSpPr>
        <p:spPr>
          <a:xfrm>
            <a:off x="3005137" y="1535906"/>
            <a:ext cx="9411452" cy="2964657"/>
          </a:xfrm>
          <a:prstGeom prst="rect">
            <a:avLst/>
          </a:prstGeom>
        </p:spPr>
        <p:txBody>
          <a:bodyPr>
            <a:normAutofit fontScale="90000"/>
          </a:bodyPr>
          <a:lstStyle/>
          <a:p>
            <a:r>
              <a:rPr dirty="0"/>
              <a:t>Envelope </a:t>
            </a:r>
            <a:br>
              <a:rPr lang="en-US" dirty="0"/>
            </a:br>
            <a:r>
              <a:rPr lang="en-US" dirty="0"/>
              <a:t>Budget </a:t>
            </a:r>
            <a:r>
              <a:rPr dirty="0"/>
              <a:t>System</a:t>
            </a:r>
          </a:p>
        </p:txBody>
      </p:sp>
      <p:sp>
        <p:nvSpPr>
          <p:cNvPr id="197" name="With the envelope system you use cash for different categories of your budget. Take money out in cash at the beginning of the month and you keep that cash tucked away in envelopes. You can see exactly how much money you have left in a budget category jus"/>
          <p:cNvSpPr txBox="1">
            <a:spLocks noGrp="1"/>
          </p:cNvSpPr>
          <p:nvPr>
            <p:ph type="body" idx="1"/>
          </p:nvPr>
        </p:nvSpPr>
        <p:spPr>
          <a:xfrm>
            <a:off x="2736744" y="5799221"/>
            <a:ext cx="20171382" cy="6380873"/>
          </a:xfrm>
          <a:prstGeom prst="rect">
            <a:avLst/>
          </a:prstGeom>
        </p:spPr>
        <p:txBody>
          <a:bodyPr/>
          <a:lstStyle>
            <a:lvl1pPr>
              <a:buBlip>
                <a:blip r:embed="rId2"/>
              </a:buBlip>
            </a:lvl1pPr>
          </a:lstStyle>
          <a:p>
            <a:pPr marL="0" indent="0">
              <a:buNone/>
            </a:pPr>
            <a:r>
              <a:rPr dirty="0"/>
              <a:t>With the envelope system you use cash for different categories of your budget. Take money out in cash at the beginning of the month and you keep that cash tucked away in envelopes. You can see exactly how much money you have left in a budget category just by taking a quick peek in your envelope. (use for budget category)  This trains your money to obey and you get more done.</a:t>
            </a:r>
          </a:p>
        </p:txBody>
      </p:sp>
      <p:pic>
        <p:nvPicPr>
          <p:cNvPr id="2" name="Picture 1">
            <a:extLst>
              <a:ext uri="{FF2B5EF4-FFF2-40B4-BE49-F238E27FC236}">
                <a16:creationId xmlns:a16="http://schemas.microsoft.com/office/drawing/2014/main" id="{31220205-7566-8249-B1F6-766782C50011}"/>
              </a:ext>
            </a:extLst>
          </p:cNvPr>
          <p:cNvPicPr>
            <a:picLocks noChangeAspect="1"/>
          </p:cNvPicPr>
          <p:nvPr/>
        </p:nvPicPr>
        <p:blipFill>
          <a:blip r:embed="rId3"/>
          <a:stretch>
            <a:fillRect/>
          </a:stretch>
        </p:blipFill>
        <p:spPr>
          <a:xfrm>
            <a:off x="15667525" y="763595"/>
            <a:ext cx="7601550" cy="50356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Budget Categories"/>
          <p:cNvSpPr txBox="1">
            <a:spLocks noGrp="1"/>
          </p:cNvSpPr>
          <p:nvPr>
            <p:ph type="title" idx="4294967295"/>
          </p:nvPr>
        </p:nvSpPr>
        <p:spPr>
          <a:xfrm>
            <a:off x="4833937" y="892968"/>
            <a:ext cx="14716126" cy="2964657"/>
          </a:xfrm>
          <a:prstGeom prst="rect">
            <a:avLst/>
          </a:prstGeom>
        </p:spPr>
        <p:txBody>
          <a:bodyPr lIns="71437" tIns="71437" rIns="71437" bIns="71437"/>
          <a:lstStyle>
            <a:lvl1pPr algn="ctr" defTabSz="821531"/>
          </a:lstStyle>
          <a:p>
            <a:r>
              <a:t>Budget Categories</a:t>
            </a:r>
          </a:p>
        </p:txBody>
      </p:sp>
      <p:sp>
        <p:nvSpPr>
          <p:cNvPr id="200" name="Food                                    Eating Out       Gasoline…"/>
          <p:cNvSpPr txBox="1">
            <a:spLocks noGrp="1"/>
          </p:cNvSpPr>
          <p:nvPr>
            <p:ph type="body" sz="half" idx="4294967295"/>
          </p:nvPr>
        </p:nvSpPr>
        <p:spPr>
          <a:xfrm>
            <a:off x="4619625" y="4434770"/>
            <a:ext cx="15144750" cy="6852355"/>
          </a:xfrm>
          <a:prstGeom prst="rect">
            <a:avLst/>
          </a:prstGeom>
        </p:spPr>
        <p:txBody>
          <a:bodyPr lIns="71437" tIns="71437" rIns="71437" bIns="71437" anchor="t"/>
          <a:lstStyle/>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Food	                </a:t>
            </a:r>
            <a:r>
              <a:rPr lang="en-US" dirty="0"/>
              <a:t>	</a:t>
            </a:r>
            <a:r>
              <a:rPr dirty="0"/>
              <a:t>Eating Out	      </a:t>
            </a:r>
            <a:r>
              <a:rPr lang="en-US" dirty="0"/>
              <a:t>		</a:t>
            </a:r>
            <a:r>
              <a:rPr dirty="0"/>
              <a:t>Gasoline              </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Personal Care	</a:t>
            </a:r>
            <a:r>
              <a:rPr lang="en-US" dirty="0"/>
              <a:t>	</a:t>
            </a:r>
            <a:r>
              <a:rPr dirty="0"/>
              <a:t>Household Needs   </a:t>
            </a:r>
            <a:r>
              <a:rPr lang="en-US" dirty="0"/>
              <a:t>		</a:t>
            </a:r>
            <a:r>
              <a:rPr dirty="0"/>
              <a:t>Allowance</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Hair Cuts                    </a:t>
            </a:r>
            <a:r>
              <a:rPr lang="en-US" dirty="0"/>
              <a:t>	</a:t>
            </a:r>
            <a:r>
              <a:rPr dirty="0"/>
              <a:t>Public Transportation</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				</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endParaRPr dirty="0"/>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Clothing 	         </a:t>
            </a:r>
            <a:r>
              <a:rPr lang="en-US" dirty="0"/>
              <a:t>	</a:t>
            </a:r>
            <a:r>
              <a:rPr dirty="0"/>
              <a:t>Vacation	       </a:t>
            </a:r>
            <a:r>
              <a:rPr lang="en-US" dirty="0"/>
              <a:t>	</a:t>
            </a:r>
            <a:r>
              <a:rPr dirty="0"/>
              <a:t>Gifts	                   Car Repairs</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Pets                        Savings                School Supplies</a:t>
            </a:r>
          </a:p>
          <a:p>
            <a:pPr marL="0" indent="0" defTabSz="1221581">
              <a:lnSpc>
                <a:spcPct val="90000"/>
              </a:lnSpc>
              <a:spcBef>
                <a:spcPts val="1600"/>
              </a:spcBef>
              <a:buSzTx/>
              <a:buNone/>
              <a:defRPr sz="475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Incidentals        Entertainment </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Benefits to Envelope System"/>
          <p:cNvSpPr txBox="1">
            <a:spLocks noGrp="1"/>
          </p:cNvSpPr>
          <p:nvPr>
            <p:ph type="title"/>
          </p:nvPr>
        </p:nvSpPr>
        <p:spPr>
          <a:prstGeom prst="rect">
            <a:avLst/>
          </a:prstGeom>
        </p:spPr>
        <p:txBody>
          <a:bodyPr/>
          <a:lstStyle>
            <a:lvl1pPr defTabSz="731162">
              <a:defRPr sz="8900"/>
            </a:lvl1pPr>
          </a:lstStyle>
          <a:p>
            <a:r>
              <a:t>Benefits to Envelope System</a:t>
            </a:r>
          </a:p>
        </p:txBody>
      </p:sp>
      <p:sp>
        <p:nvSpPr>
          <p:cNvPr id="203" name="Control over your money…"/>
          <p:cNvSpPr txBox="1">
            <a:spLocks noGrp="1"/>
          </p:cNvSpPr>
          <p:nvPr>
            <p:ph type="body" sz="half" idx="1"/>
          </p:nvPr>
        </p:nvSpPr>
        <p:spPr>
          <a:xfrm>
            <a:off x="3065246" y="4475370"/>
            <a:ext cx="12684042" cy="5607093"/>
          </a:xfrm>
          <a:prstGeom prst="rect">
            <a:avLst/>
          </a:prstGeom>
        </p:spPr>
        <p:txBody>
          <a:bodyPr/>
          <a:lstStyle/>
          <a:p>
            <a:pPr>
              <a:buBlip>
                <a:blip r:embed="rId2"/>
              </a:buBlip>
            </a:pPr>
            <a:r>
              <a:rPr dirty="0"/>
              <a:t>Control over your money</a:t>
            </a:r>
          </a:p>
          <a:p>
            <a:pPr>
              <a:buBlip>
                <a:blip r:embed="rId2"/>
              </a:buBlip>
            </a:pPr>
            <a:r>
              <a:rPr dirty="0"/>
              <a:t>No over spending</a:t>
            </a:r>
          </a:p>
          <a:p>
            <a:pPr>
              <a:buBlip>
                <a:blip r:embed="rId2"/>
              </a:buBlip>
            </a:pPr>
            <a:r>
              <a:rPr dirty="0"/>
              <a:t>You know where your money went</a:t>
            </a:r>
          </a:p>
          <a:p>
            <a:pPr>
              <a:buBlip>
                <a:blip r:embed="rId2"/>
              </a:buBlip>
            </a:pPr>
            <a:r>
              <a:rPr dirty="0"/>
              <a:t>Always money for what is important</a:t>
            </a:r>
          </a:p>
        </p:txBody>
      </p:sp>
      <p:pic>
        <p:nvPicPr>
          <p:cNvPr id="4" name="Picture 3">
            <a:extLst>
              <a:ext uri="{FF2B5EF4-FFF2-40B4-BE49-F238E27FC236}">
                <a16:creationId xmlns:a16="http://schemas.microsoft.com/office/drawing/2014/main" id="{D48DA47A-BF44-5A46-8E6D-667B518D8152}"/>
              </a:ext>
            </a:extLst>
          </p:cNvPr>
          <p:cNvPicPr>
            <a:picLocks noChangeAspect="1"/>
          </p:cNvPicPr>
          <p:nvPr/>
        </p:nvPicPr>
        <p:blipFill>
          <a:blip r:embed="rId3"/>
          <a:stretch>
            <a:fillRect/>
          </a:stretch>
        </p:blipFill>
        <p:spPr>
          <a:xfrm>
            <a:off x="15749288" y="8102858"/>
            <a:ext cx="7601550" cy="50356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ersonal Experience Using Budget"/>
          <p:cNvSpPr txBox="1">
            <a:spLocks noGrp="1"/>
          </p:cNvSpPr>
          <p:nvPr>
            <p:ph type="title"/>
          </p:nvPr>
        </p:nvSpPr>
        <p:spPr>
          <a:xfrm>
            <a:off x="2596063" y="3638988"/>
            <a:ext cx="8569242" cy="4464844"/>
          </a:xfrm>
          <a:prstGeom prst="rect">
            <a:avLst/>
          </a:prstGeom>
        </p:spPr>
        <p:txBody>
          <a:bodyPr>
            <a:normAutofit fontScale="90000"/>
          </a:bodyPr>
          <a:lstStyle/>
          <a:p>
            <a:r>
              <a:rPr dirty="0"/>
              <a:t>Personal Experience Using Budget</a:t>
            </a:r>
          </a:p>
        </p:txBody>
      </p:sp>
      <p:pic>
        <p:nvPicPr>
          <p:cNvPr id="3" name="Picture 2">
            <a:extLst>
              <a:ext uri="{FF2B5EF4-FFF2-40B4-BE49-F238E27FC236}">
                <a16:creationId xmlns:a16="http://schemas.microsoft.com/office/drawing/2014/main" id="{E757A4DA-437C-B545-A0B9-31547584D7FE}"/>
              </a:ext>
            </a:extLst>
          </p:cNvPr>
          <p:cNvPicPr>
            <a:picLocks noChangeAspect="1"/>
          </p:cNvPicPr>
          <p:nvPr/>
        </p:nvPicPr>
        <p:blipFill>
          <a:blip r:embed="rId2"/>
          <a:stretch>
            <a:fillRect/>
          </a:stretch>
        </p:blipFill>
        <p:spPr>
          <a:xfrm>
            <a:off x="12378089" y="1672389"/>
            <a:ext cx="10562122" cy="9901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Homework"/>
          <p:cNvSpPr txBox="1">
            <a:spLocks noGrp="1"/>
          </p:cNvSpPr>
          <p:nvPr>
            <p:ph type="title"/>
          </p:nvPr>
        </p:nvSpPr>
        <p:spPr>
          <a:xfrm>
            <a:off x="14606336" y="4216504"/>
            <a:ext cx="6604084" cy="4464844"/>
          </a:xfrm>
          <a:prstGeom prst="rect">
            <a:avLst/>
          </a:prstGeom>
        </p:spPr>
        <p:txBody>
          <a:bodyPr/>
          <a:lstStyle/>
          <a:p>
            <a:r>
              <a:rPr dirty="0"/>
              <a:t>Homework</a:t>
            </a:r>
            <a:br>
              <a:rPr lang="en-US" dirty="0"/>
            </a:br>
            <a:r>
              <a:rPr lang="en-US" dirty="0"/>
              <a:t>Time</a:t>
            </a:r>
            <a:endParaRPr dirty="0"/>
          </a:p>
        </p:txBody>
      </p:sp>
      <p:pic>
        <p:nvPicPr>
          <p:cNvPr id="2" name="Picture 1">
            <a:extLst>
              <a:ext uri="{FF2B5EF4-FFF2-40B4-BE49-F238E27FC236}">
                <a16:creationId xmlns:a16="http://schemas.microsoft.com/office/drawing/2014/main" id="{B904B611-DB30-A64A-859C-623F2335562D}"/>
              </a:ext>
            </a:extLst>
          </p:cNvPr>
          <p:cNvPicPr>
            <a:picLocks noChangeAspect="1"/>
          </p:cNvPicPr>
          <p:nvPr/>
        </p:nvPicPr>
        <p:blipFill>
          <a:blip r:embed="rId2"/>
          <a:stretch>
            <a:fillRect/>
          </a:stretch>
        </p:blipFill>
        <p:spPr>
          <a:xfrm>
            <a:off x="1822450" y="1637965"/>
            <a:ext cx="10810708" cy="108107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EA438-2A61-BA42-8978-339C07D6E5F4}"/>
              </a:ext>
            </a:extLst>
          </p:cNvPr>
          <p:cNvPicPr>
            <a:picLocks noChangeAspect="1"/>
          </p:cNvPicPr>
          <p:nvPr/>
        </p:nvPicPr>
        <p:blipFill>
          <a:blip r:embed="rId2"/>
          <a:stretch>
            <a:fillRect/>
          </a:stretch>
        </p:blipFill>
        <p:spPr>
          <a:xfrm>
            <a:off x="4208712" y="1384921"/>
            <a:ext cx="15966575" cy="109461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Obtaining Financial Freedom (part 2)"/>
          <p:cNvSpPr txBox="1">
            <a:spLocks noGrp="1"/>
          </p:cNvSpPr>
          <p:nvPr>
            <p:ph type="title"/>
          </p:nvPr>
        </p:nvSpPr>
        <p:spPr>
          <a:prstGeom prst="rect">
            <a:avLst/>
          </a:prstGeom>
        </p:spPr>
        <p:txBody>
          <a:bodyPr/>
          <a:lstStyle/>
          <a:p>
            <a:r>
              <a:t>Obtaining Financial Freedom (part 2)</a:t>
            </a:r>
          </a:p>
        </p:txBody>
      </p:sp>
      <p:sp>
        <p:nvSpPr>
          <p:cNvPr id="173" name="Do you know how to get there?"/>
          <p:cNvSpPr txBox="1">
            <a:spLocks noGrp="1"/>
          </p:cNvSpPr>
          <p:nvPr>
            <p:ph type="body" sz="quarter" idx="1"/>
          </p:nvPr>
        </p:nvSpPr>
        <p:spPr>
          <a:prstGeom prst="rect">
            <a:avLst/>
          </a:prstGeom>
        </p:spPr>
        <p:txBody>
          <a:bodyPr/>
          <a:lstStyle/>
          <a:p>
            <a:r>
              <a:t>Do you know how to get there?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No one can serve two masters. Either he will hate the one and love the other, or he will be devoted to the one and despise the other. You cannot serve both God and Money."/>
          <p:cNvSpPr txBox="1">
            <a:spLocks noGrp="1"/>
          </p:cNvSpPr>
          <p:nvPr>
            <p:ph type="title"/>
          </p:nvPr>
        </p:nvSpPr>
        <p:spPr>
          <a:xfrm>
            <a:off x="1179067" y="1145195"/>
            <a:ext cx="12985172" cy="9300610"/>
          </a:xfrm>
          <a:prstGeom prst="rect">
            <a:avLst/>
          </a:prstGeom>
        </p:spPr>
        <p:txBody>
          <a:bodyPr/>
          <a:lstStyle>
            <a:lvl1pPr defTabSz="624363">
              <a:defRPr sz="7600"/>
            </a:lvl1pPr>
          </a:lstStyle>
          <a:p>
            <a:r>
              <a:rPr dirty="0"/>
              <a:t>No one can serve two masters. Either he will hate the one and love the other, or he will be devoted to the one and despise the other. You cannot serve both God and Money.</a:t>
            </a:r>
          </a:p>
        </p:txBody>
      </p:sp>
      <p:sp>
        <p:nvSpPr>
          <p:cNvPr id="166" name="Matthew 6:24"/>
          <p:cNvSpPr txBox="1">
            <a:spLocks noGrp="1"/>
          </p:cNvSpPr>
          <p:nvPr>
            <p:ph type="body" sz="quarter" idx="1"/>
          </p:nvPr>
        </p:nvSpPr>
        <p:spPr>
          <a:xfrm>
            <a:off x="4208083" y="11100487"/>
            <a:ext cx="6927139" cy="1037916"/>
          </a:xfrm>
          <a:prstGeom prst="rect">
            <a:avLst/>
          </a:prstGeom>
        </p:spPr>
        <p:txBody>
          <a:bodyPr/>
          <a:lstStyle/>
          <a:p>
            <a:r>
              <a:rPr dirty="0"/>
              <a:t>Matthew 6:24</a:t>
            </a:r>
          </a:p>
        </p:txBody>
      </p:sp>
      <p:pic>
        <p:nvPicPr>
          <p:cNvPr id="3" name="Picture 2">
            <a:extLst>
              <a:ext uri="{FF2B5EF4-FFF2-40B4-BE49-F238E27FC236}">
                <a16:creationId xmlns:a16="http://schemas.microsoft.com/office/drawing/2014/main" id="{8C2E653C-8AA7-AA4F-9AAC-6AE4215282D0}"/>
              </a:ext>
            </a:extLst>
          </p:cNvPr>
          <p:cNvPicPr>
            <a:picLocks noChangeAspect="1"/>
          </p:cNvPicPr>
          <p:nvPr/>
        </p:nvPicPr>
        <p:blipFill>
          <a:blip r:embed="rId2"/>
          <a:stretch>
            <a:fillRect/>
          </a:stretch>
        </p:blipFill>
        <p:spPr>
          <a:xfrm>
            <a:off x="14894471" y="3942693"/>
            <a:ext cx="7848903" cy="5830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et no debt remain outstanding, except the continuing debt to love one another, for he who loves his fellowman has fulfilled the law."/>
          <p:cNvSpPr txBox="1">
            <a:spLocks noGrp="1"/>
          </p:cNvSpPr>
          <p:nvPr>
            <p:ph type="title"/>
          </p:nvPr>
        </p:nvSpPr>
        <p:spPr>
          <a:xfrm>
            <a:off x="2528096" y="2530369"/>
            <a:ext cx="19052661" cy="6123855"/>
          </a:xfrm>
          <a:prstGeom prst="rect">
            <a:avLst/>
          </a:prstGeom>
        </p:spPr>
        <p:txBody>
          <a:bodyPr/>
          <a:lstStyle>
            <a:lvl1pPr defTabSz="632579">
              <a:defRPr sz="7700"/>
            </a:lvl1pPr>
          </a:lstStyle>
          <a:p>
            <a:r>
              <a:t>Let no debt remain outstanding, except the continuing debt to love one another, for he who loves his fellowman has fulfilled the law.</a:t>
            </a:r>
          </a:p>
        </p:txBody>
      </p:sp>
      <p:sp>
        <p:nvSpPr>
          <p:cNvPr id="176" name="Romans 13:8"/>
          <p:cNvSpPr txBox="1">
            <a:spLocks noGrp="1"/>
          </p:cNvSpPr>
          <p:nvPr>
            <p:ph type="body" sz="quarter" idx="1"/>
          </p:nvPr>
        </p:nvSpPr>
        <p:spPr>
          <a:xfrm>
            <a:off x="4833937" y="8894360"/>
            <a:ext cx="14716126" cy="2053830"/>
          </a:xfrm>
          <a:prstGeom prst="rect">
            <a:avLst/>
          </a:prstGeom>
        </p:spPr>
        <p:txBody>
          <a:bodyPr/>
          <a:lstStyle>
            <a:lvl1pPr defTabSz="796885">
              <a:defRPr sz="4850"/>
            </a:lvl1pPr>
          </a:lstStyle>
          <a:p>
            <a:r>
              <a:t>Romans 13:8</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C89B862C-FF7E-4FA7-9730-0F585CB39374-L0-001.jpeg" descr="C89B862C-FF7E-4FA7-9730-0F585CB39374-L0-001.jpeg"/>
          <p:cNvPicPr>
            <a:picLocks noGrp="1"/>
          </p:cNvPicPr>
          <p:nvPr>
            <p:ph type="pic" idx="21"/>
          </p:nvPr>
        </p:nvPicPr>
        <p:blipFill>
          <a:blip r:embed="rId2"/>
          <a:stretch>
            <a:fillRect/>
          </a:stretch>
        </p:blipFill>
        <p:spPr>
          <a:xfrm>
            <a:off x="12437268" y="3942159"/>
            <a:ext cx="7201695" cy="8023226"/>
          </a:xfrm>
          <a:prstGeom prst="rect">
            <a:avLst/>
          </a:prstGeom>
        </p:spPr>
      </p:pic>
      <p:sp>
        <p:nvSpPr>
          <p:cNvPr id="179" name="Get Control of our Income"/>
          <p:cNvSpPr txBox="1">
            <a:spLocks noGrp="1"/>
          </p:cNvSpPr>
          <p:nvPr>
            <p:ph type="title"/>
          </p:nvPr>
        </p:nvSpPr>
        <p:spPr>
          <a:prstGeom prst="rect">
            <a:avLst/>
          </a:prstGeom>
        </p:spPr>
        <p:txBody>
          <a:bodyPr/>
          <a:lstStyle>
            <a:lvl1pPr defTabSz="805100">
              <a:defRPr sz="9800"/>
            </a:lvl1pPr>
          </a:lstStyle>
          <a:p>
            <a:r>
              <a:t>Get Control of our Income</a:t>
            </a:r>
          </a:p>
        </p:txBody>
      </p:sp>
      <p:sp>
        <p:nvSpPr>
          <p:cNvPr id="180" name="Powerful Wealth-Building Tool…"/>
          <p:cNvSpPr txBox="1">
            <a:spLocks noGrp="1"/>
          </p:cNvSpPr>
          <p:nvPr>
            <p:ph type="body" sz="quarter" idx="1"/>
          </p:nvPr>
        </p:nvSpPr>
        <p:spPr>
          <a:xfrm>
            <a:off x="4293929" y="3964781"/>
            <a:ext cx="7809480" cy="7947423"/>
          </a:xfrm>
          <a:prstGeom prst="rect">
            <a:avLst/>
          </a:prstGeom>
        </p:spPr>
        <p:txBody>
          <a:bodyPr/>
          <a:lstStyle/>
          <a:p>
            <a:pPr>
              <a:buBlip>
                <a:blip r:embed="rId3"/>
              </a:buBlip>
            </a:pPr>
            <a:r>
              <a:t>Powerful Wealth-Building Tool</a:t>
            </a:r>
          </a:p>
          <a:p>
            <a:pPr>
              <a:buBlip>
                <a:blip r:embed="rId3"/>
              </a:buBlip>
            </a:pPr>
            <a:r>
              <a:t>Payments limit wealth growth</a:t>
            </a:r>
          </a:p>
          <a:p>
            <a:pPr>
              <a:buBlip>
                <a:blip r:embed="rId3"/>
              </a:buBlip>
            </a:pPr>
            <a:r>
              <a:t>Eliminating debt increase income</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Average Family"/>
          <p:cNvSpPr txBox="1">
            <a:spLocks noGrp="1"/>
          </p:cNvSpPr>
          <p:nvPr>
            <p:ph type="title"/>
          </p:nvPr>
        </p:nvSpPr>
        <p:spPr>
          <a:prstGeom prst="rect">
            <a:avLst/>
          </a:prstGeom>
        </p:spPr>
        <p:txBody>
          <a:bodyPr/>
          <a:lstStyle/>
          <a:p>
            <a:r>
              <a:t>Average Family</a:t>
            </a:r>
          </a:p>
        </p:txBody>
      </p:sp>
      <p:sp>
        <p:nvSpPr>
          <p:cNvPr id="183" name="Income of $40,000 per year…"/>
          <p:cNvSpPr txBox="1">
            <a:spLocks noGrp="1"/>
          </p:cNvSpPr>
          <p:nvPr>
            <p:ph type="body" sz="half" idx="1"/>
          </p:nvPr>
        </p:nvSpPr>
        <p:spPr>
          <a:xfrm>
            <a:off x="4833937" y="3464718"/>
            <a:ext cx="14716126" cy="8754617"/>
          </a:xfrm>
          <a:prstGeom prst="rect">
            <a:avLst/>
          </a:prstGeom>
        </p:spPr>
        <p:txBody>
          <a:bodyPr/>
          <a:lstStyle/>
          <a:p>
            <a:pPr>
              <a:buBlip>
                <a:blip r:embed="rId2"/>
              </a:buBlip>
            </a:pPr>
            <a:r>
              <a:t>Income of $40,000 per year</a:t>
            </a:r>
          </a:p>
          <a:p>
            <a:pPr>
              <a:buBlip>
                <a:blip r:embed="rId2"/>
              </a:buBlip>
            </a:pPr>
            <a:r>
              <a:t>$850 House payment, $530 Car payments</a:t>
            </a:r>
          </a:p>
          <a:p>
            <a:pPr>
              <a:buBlip>
                <a:blip r:embed="rId2"/>
              </a:buBlip>
            </a:pPr>
            <a:r>
              <a:t>$165 Student loan, $185 Credit cards, $120 Other</a:t>
            </a:r>
          </a:p>
          <a:p>
            <a:pPr>
              <a:buBlip>
                <a:blip r:embed="rId2"/>
              </a:buBlip>
            </a:pPr>
            <a:r>
              <a:t>$1,850 Invested, makes a million in 15 years</a:t>
            </a:r>
          </a:p>
          <a:p>
            <a:pPr>
              <a:buBlip>
                <a:blip r:embed="rId2"/>
              </a:buBlip>
            </a:pPr>
            <a:r>
              <a:t>The Key is to pay off the DEBT</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8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he Debt Snowball"/>
          <p:cNvSpPr txBox="1">
            <a:spLocks noGrp="1"/>
          </p:cNvSpPr>
          <p:nvPr>
            <p:ph type="title"/>
          </p:nvPr>
        </p:nvSpPr>
        <p:spPr>
          <a:prstGeom prst="rect">
            <a:avLst/>
          </a:prstGeom>
        </p:spPr>
        <p:txBody>
          <a:bodyPr/>
          <a:lstStyle/>
          <a:p>
            <a:r>
              <a:t>The Debt Snowball</a:t>
            </a:r>
          </a:p>
        </p:txBody>
      </p:sp>
      <p:sp>
        <p:nvSpPr>
          <p:cNvPr id="186" name="Put debts in order from smallest to largest…"/>
          <p:cNvSpPr txBox="1">
            <a:spLocks noGrp="1"/>
          </p:cNvSpPr>
          <p:nvPr>
            <p:ph type="body" sz="half" idx="1"/>
          </p:nvPr>
        </p:nvSpPr>
        <p:spPr>
          <a:xfrm>
            <a:off x="4833937" y="3643312"/>
            <a:ext cx="14716126" cy="8215313"/>
          </a:xfrm>
          <a:prstGeom prst="rect">
            <a:avLst/>
          </a:prstGeom>
        </p:spPr>
        <p:txBody>
          <a:bodyPr/>
          <a:lstStyle/>
          <a:p>
            <a:pPr>
              <a:buBlip>
                <a:blip r:embed="rId2"/>
              </a:buBlip>
            </a:pPr>
            <a:r>
              <a:t>Put debts in order from smallest to largest</a:t>
            </a:r>
          </a:p>
          <a:p>
            <a:pPr>
              <a:buBlip>
                <a:blip r:embed="rId2"/>
              </a:buBlip>
            </a:pPr>
            <a:r>
              <a:t>Pay minimum payments to all except the smallest one</a:t>
            </a:r>
          </a:p>
          <a:p>
            <a:pPr>
              <a:buBlip>
                <a:blip r:embed="rId2"/>
              </a:buBlip>
            </a:pPr>
            <a:r>
              <a:t>Pay as much as you can to the smallest</a:t>
            </a:r>
          </a:p>
          <a:p>
            <a:pPr>
              <a:buBlip>
                <a:blip r:embed="rId2"/>
              </a:buBlip>
            </a:pPr>
            <a:r>
              <a:t>Then continue with the next debt in line</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Important to Debt-Snowball Success"/>
          <p:cNvSpPr txBox="1">
            <a:spLocks noGrp="1"/>
          </p:cNvSpPr>
          <p:nvPr>
            <p:ph type="title"/>
          </p:nvPr>
        </p:nvSpPr>
        <p:spPr>
          <a:xfrm>
            <a:off x="4833937" y="892968"/>
            <a:ext cx="14716126" cy="3363742"/>
          </a:xfrm>
          <a:prstGeom prst="rect">
            <a:avLst/>
          </a:prstGeom>
        </p:spPr>
        <p:txBody>
          <a:bodyPr/>
          <a:lstStyle>
            <a:lvl1pPr defTabSz="673655">
              <a:defRPr sz="8200"/>
            </a:lvl1pPr>
          </a:lstStyle>
          <a:p>
            <a:r>
              <a:t>Important to Debt-Snowball Success</a:t>
            </a:r>
          </a:p>
        </p:txBody>
      </p:sp>
      <p:sp>
        <p:nvSpPr>
          <p:cNvPr id="189" name="Use Envelope System Budget…"/>
          <p:cNvSpPr txBox="1">
            <a:spLocks noGrp="1"/>
          </p:cNvSpPr>
          <p:nvPr>
            <p:ph type="body" idx="1"/>
          </p:nvPr>
        </p:nvSpPr>
        <p:spPr>
          <a:xfrm>
            <a:off x="4833937" y="3839765"/>
            <a:ext cx="14716126" cy="9186060"/>
          </a:xfrm>
          <a:prstGeom prst="rect">
            <a:avLst/>
          </a:prstGeom>
        </p:spPr>
        <p:txBody>
          <a:bodyPr/>
          <a:lstStyle/>
          <a:p>
            <a:pPr>
              <a:buBlip>
                <a:blip r:embed="rId2"/>
              </a:buBlip>
            </a:pPr>
            <a:r>
              <a:t>Use Envelope System Budget</a:t>
            </a:r>
          </a:p>
          <a:p>
            <a:pPr>
              <a:buBlip>
                <a:blip r:embed="rId2"/>
              </a:buBlip>
            </a:pPr>
            <a:r>
              <a:t>Getting current before starting Debt-Snowball</a:t>
            </a:r>
          </a:p>
          <a:p>
            <a:pPr>
              <a:buBlip>
                <a:blip r:embed="rId2"/>
              </a:buBlip>
            </a:pPr>
            <a:r>
              <a:t>Smallest-to-largest payoff (no cheating)</a:t>
            </a:r>
          </a:p>
          <a:p>
            <a:pPr>
              <a:buBlip>
                <a:blip r:embed="rId2"/>
              </a:buBlip>
            </a:pPr>
            <a:r>
              <a:t>Sacrifice (bigger sacrifice = bigger reward)</a:t>
            </a:r>
          </a:p>
          <a:p>
            <a:pPr>
              <a:buBlip>
                <a:blip r:embed="rId2"/>
              </a:buBlip>
            </a:pPr>
            <a:r>
              <a:t>Focused Intensity (gazelle intense)</a:t>
            </a:r>
          </a:p>
          <a:p>
            <a:pPr>
              <a:buBlip>
                <a:blip r:embed="rId2"/>
              </a:buBlip>
            </a:pPr>
            <a:r>
              <a:t>Stop borrowing</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8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8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8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Example Cases"/>
          <p:cNvSpPr txBox="1">
            <a:spLocks noGrp="1"/>
          </p:cNvSpPr>
          <p:nvPr>
            <p:ph type="title"/>
          </p:nvPr>
        </p:nvSpPr>
        <p:spPr>
          <a:prstGeom prst="rect">
            <a:avLst/>
          </a:prstGeom>
        </p:spPr>
        <p:txBody>
          <a:bodyPr/>
          <a:lstStyle/>
          <a:p>
            <a:r>
              <a:t>Example Cases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Family Example #1"/>
          <p:cNvSpPr txBox="1">
            <a:spLocks noGrp="1"/>
          </p:cNvSpPr>
          <p:nvPr>
            <p:ph type="title"/>
          </p:nvPr>
        </p:nvSpPr>
        <p:spPr>
          <a:prstGeom prst="rect">
            <a:avLst/>
          </a:prstGeom>
        </p:spPr>
        <p:txBody>
          <a:bodyPr/>
          <a:lstStyle/>
          <a:p>
            <a:r>
              <a:t>Family Example #1</a:t>
            </a:r>
          </a:p>
        </p:txBody>
      </p:sp>
      <p:sp>
        <p:nvSpPr>
          <p:cNvPr id="194" name="Combined Income - 3,500…"/>
          <p:cNvSpPr txBox="1">
            <a:spLocks noGrp="1"/>
          </p:cNvSpPr>
          <p:nvPr>
            <p:ph type="body" sz="half" idx="1"/>
          </p:nvPr>
        </p:nvSpPr>
        <p:spPr>
          <a:xfrm>
            <a:off x="1468701" y="4133850"/>
            <a:ext cx="10153664" cy="8191500"/>
          </a:xfrm>
          <a:prstGeom prst="rect">
            <a:avLst/>
          </a:prstGeom>
        </p:spPr>
        <p:txBody>
          <a:bodyPr/>
          <a:lstStyle/>
          <a:p>
            <a:pPr>
              <a:buBlip>
                <a:blip r:embed="rId2"/>
              </a:buBlip>
            </a:pPr>
            <a:r>
              <a:t>Combined Income - 3,500</a:t>
            </a:r>
          </a:p>
          <a:p>
            <a:pPr>
              <a:buBlip>
                <a:blip r:embed="rId2"/>
              </a:buBlip>
            </a:pPr>
            <a:r>
              <a:t>Budget - 850</a:t>
            </a:r>
          </a:p>
          <a:p>
            <a:pPr>
              <a:buBlip>
                <a:blip r:embed="rId2"/>
              </a:buBlip>
            </a:pPr>
            <a:r>
              <a:t>Expenses - 1,750</a:t>
            </a:r>
          </a:p>
          <a:p>
            <a:pPr>
              <a:buBlip>
                <a:blip r:embed="rId2"/>
              </a:buBlip>
            </a:pPr>
            <a:endParaRPr/>
          </a:p>
          <a:p>
            <a:pPr>
              <a:buBlip>
                <a:blip r:embed="rId2"/>
              </a:buBlip>
            </a:pPr>
            <a:r>
              <a:t>Extra - 475</a:t>
            </a:r>
          </a:p>
        </p:txBody>
      </p:sp>
      <p:sp>
        <p:nvSpPr>
          <p:cNvPr id="195" name="Debts - payment/balance…"/>
          <p:cNvSpPr txBox="1"/>
          <p:nvPr/>
        </p:nvSpPr>
        <p:spPr>
          <a:xfrm>
            <a:off x="12752416" y="4133850"/>
            <a:ext cx="10162883" cy="8191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660400" indent="-660400" algn="l">
              <a:spcBef>
                <a:spcPts val="4200"/>
              </a:spcBef>
              <a:buSzPct val="25000"/>
              <a:buBlip>
                <a:blip r:embed="rId2"/>
              </a:buBlip>
              <a:defRPr sz="5200" u="sng"/>
            </a:pPr>
            <a:r>
              <a:t>Debts - payment/balance</a:t>
            </a:r>
          </a:p>
          <a:p>
            <a:pPr marL="660400" indent="-660400" algn="l">
              <a:spcBef>
                <a:spcPts val="4200"/>
              </a:spcBef>
              <a:buSzPct val="25000"/>
              <a:buBlip>
                <a:blip r:embed="rId2"/>
              </a:buBlip>
              <a:defRPr sz="5200"/>
            </a:pPr>
            <a:r>
              <a:t>Car payment - 200/8000</a:t>
            </a:r>
          </a:p>
          <a:p>
            <a:pPr marL="660400" indent="-660400" algn="l">
              <a:spcBef>
                <a:spcPts val="4200"/>
              </a:spcBef>
              <a:buSzPct val="25000"/>
              <a:buBlip>
                <a:blip r:embed="rId2"/>
              </a:buBlip>
              <a:defRPr sz="5200"/>
            </a:pPr>
            <a:r>
              <a:t>Student loan - 225/20,000</a:t>
            </a:r>
          </a:p>
          <a:p>
            <a:pPr marL="660400" indent="-660400" algn="l">
              <a:spcBef>
                <a:spcPts val="4200"/>
              </a:spcBef>
              <a:buSzPct val="25000"/>
              <a:buBlip>
                <a:blip r:embed="rId2"/>
              </a:buBlip>
              <a:defRPr sz="5200"/>
            </a:pPr>
            <a:r>
              <a:t>Master Card - 125/8,000</a:t>
            </a:r>
          </a:p>
          <a:p>
            <a:pPr marL="660400" indent="-660400" algn="l">
              <a:spcBef>
                <a:spcPts val="4200"/>
              </a:spcBef>
              <a:buSzPct val="25000"/>
              <a:buBlip>
                <a:blip r:embed="rId2"/>
              </a:buBlip>
              <a:defRPr sz="5200"/>
            </a:pPr>
            <a:r>
              <a:t>Discover - 75/5000</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amily Example #2"/>
          <p:cNvSpPr txBox="1">
            <a:spLocks noGrp="1"/>
          </p:cNvSpPr>
          <p:nvPr>
            <p:ph type="title"/>
          </p:nvPr>
        </p:nvSpPr>
        <p:spPr>
          <a:prstGeom prst="rect">
            <a:avLst/>
          </a:prstGeom>
        </p:spPr>
        <p:txBody>
          <a:bodyPr/>
          <a:lstStyle/>
          <a:p>
            <a:r>
              <a:t>Family Example #2</a:t>
            </a:r>
          </a:p>
        </p:txBody>
      </p:sp>
      <p:sp>
        <p:nvSpPr>
          <p:cNvPr id="198" name="Combined Income - 7,000…"/>
          <p:cNvSpPr txBox="1">
            <a:spLocks noGrp="1"/>
          </p:cNvSpPr>
          <p:nvPr>
            <p:ph type="body" sz="half" idx="1"/>
          </p:nvPr>
        </p:nvSpPr>
        <p:spPr>
          <a:xfrm>
            <a:off x="1468701" y="4133850"/>
            <a:ext cx="10153664" cy="8191500"/>
          </a:xfrm>
          <a:prstGeom prst="rect">
            <a:avLst/>
          </a:prstGeom>
        </p:spPr>
        <p:txBody>
          <a:bodyPr/>
          <a:lstStyle/>
          <a:p>
            <a:pPr>
              <a:buBlip>
                <a:blip r:embed="rId2"/>
              </a:buBlip>
            </a:pPr>
            <a:r>
              <a:t>Combined Income - 7,000</a:t>
            </a:r>
          </a:p>
          <a:p>
            <a:pPr>
              <a:buBlip>
                <a:blip r:embed="rId2"/>
              </a:buBlip>
            </a:pPr>
            <a:r>
              <a:t>Budget - 950</a:t>
            </a:r>
          </a:p>
          <a:p>
            <a:pPr>
              <a:buBlip>
                <a:blip r:embed="rId2"/>
              </a:buBlip>
            </a:pPr>
            <a:r>
              <a:t>Expenses - 1,950</a:t>
            </a:r>
          </a:p>
          <a:p>
            <a:pPr>
              <a:buBlip>
                <a:blip r:embed="rId2"/>
              </a:buBlip>
            </a:pPr>
            <a:endParaRPr/>
          </a:p>
          <a:p>
            <a:pPr>
              <a:buBlip>
                <a:blip r:embed="rId2"/>
              </a:buBlip>
            </a:pPr>
            <a:r>
              <a:t>Extra - 3,900</a:t>
            </a:r>
          </a:p>
        </p:txBody>
      </p:sp>
      <p:sp>
        <p:nvSpPr>
          <p:cNvPr id="199" name="Debts - payment/balance…"/>
          <p:cNvSpPr txBox="1"/>
          <p:nvPr/>
        </p:nvSpPr>
        <p:spPr>
          <a:xfrm>
            <a:off x="12752416" y="3768231"/>
            <a:ext cx="10162883" cy="8557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640588" indent="-640588" algn="l" defTabSz="800735">
              <a:spcBef>
                <a:spcPts val="4000"/>
              </a:spcBef>
              <a:buSzPct val="25000"/>
              <a:buBlip>
                <a:blip r:embed="rId2"/>
              </a:buBlip>
              <a:defRPr sz="5044" u="sng"/>
            </a:pPr>
            <a:r>
              <a:t>Debts - payment/balance</a:t>
            </a:r>
          </a:p>
          <a:p>
            <a:pPr marL="640588" indent="-640588" algn="l" defTabSz="800735">
              <a:spcBef>
                <a:spcPts val="4000"/>
              </a:spcBef>
              <a:buSzPct val="25000"/>
              <a:buBlip>
                <a:blip r:embed="rId2"/>
              </a:buBlip>
              <a:defRPr sz="5044"/>
            </a:pPr>
            <a:r>
              <a:t>Car payment #1 - 500/15000</a:t>
            </a:r>
          </a:p>
          <a:p>
            <a:pPr marL="640588" indent="-640588" algn="l" defTabSz="800735">
              <a:spcBef>
                <a:spcPts val="4000"/>
              </a:spcBef>
              <a:buSzPct val="25000"/>
              <a:buBlip>
                <a:blip r:embed="rId2"/>
              </a:buBlip>
              <a:defRPr sz="5044"/>
            </a:pPr>
            <a:r>
              <a:t>Car payment #2 - 200/8000</a:t>
            </a:r>
          </a:p>
          <a:p>
            <a:pPr marL="640588" indent="-640588" algn="l" defTabSz="800735">
              <a:spcBef>
                <a:spcPts val="4000"/>
              </a:spcBef>
              <a:buSzPct val="25000"/>
              <a:buBlip>
                <a:blip r:embed="rId2"/>
              </a:buBlip>
              <a:defRPr sz="5044"/>
            </a:pPr>
            <a:r>
              <a:t>Student loan - 225/20,000</a:t>
            </a:r>
          </a:p>
          <a:p>
            <a:pPr marL="640588" indent="-640588" algn="l" defTabSz="800735">
              <a:spcBef>
                <a:spcPts val="4000"/>
              </a:spcBef>
              <a:buSzPct val="25000"/>
              <a:buBlip>
                <a:blip r:embed="rId2"/>
              </a:buBlip>
              <a:defRPr sz="5044"/>
            </a:pPr>
            <a:r>
              <a:t>Master Card - 200/10,000</a:t>
            </a:r>
          </a:p>
          <a:p>
            <a:pPr marL="640588" indent="-640588" algn="l" defTabSz="800735">
              <a:spcBef>
                <a:spcPts val="4000"/>
              </a:spcBef>
              <a:buSzPct val="25000"/>
              <a:buBlip>
                <a:blip r:embed="rId2"/>
              </a:buBlip>
              <a:defRPr sz="5044"/>
            </a:pPr>
            <a:r>
              <a:t>Discover - 75/5000</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Family Example #3"/>
          <p:cNvSpPr txBox="1">
            <a:spLocks noGrp="1"/>
          </p:cNvSpPr>
          <p:nvPr>
            <p:ph type="title"/>
          </p:nvPr>
        </p:nvSpPr>
        <p:spPr>
          <a:prstGeom prst="rect">
            <a:avLst/>
          </a:prstGeom>
        </p:spPr>
        <p:txBody>
          <a:bodyPr/>
          <a:lstStyle/>
          <a:p>
            <a:r>
              <a:t>Family Example #3</a:t>
            </a:r>
          </a:p>
        </p:txBody>
      </p:sp>
      <p:sp>
        <p:nvSpPr>
          <p:cNvPr id="202" name="Combined Income - 3,000…"/>
          <p:cNvSpPr txBox="1">
            <a:spLocks noGrp="1"/>
          </p:cNvSpPr>
          <p:nvPr>
            <p:ph type="body" sz="half" idx="1"/>
          </p:nvPr>
        </p:nvSpPr>
        <p:spPr>
          <a:xfrm>
            <a:off x="1468701" y="4133850"/>
            <a:ext cx="10153664" cy="8191500"/>
          </a:xfrm>
          <a:prstGeom prst="rect">
            <a:avLst/>
          </a:prstGeom>
        </p:spPr>
        <p:txBody>
          <a:bodyPr/>
          <a:lstStyle/>
          <a:p>
            <a:pPr>
              <a:buBlip>
                <a:blip r:embed="rId2"/>
              </a:buBlip>
            </a:pPr>
            <a:r>
              <a:t>Combined Income - 3,000</a:t>
            </a:r>
          </a:p>
          <a:p>
            <a:pPr>
              <a:buBlip>
                <a:blip r:embed="rId2"/>
              </a:buBlip>
            </a:pPr>
            <a:r>
              <a:t>Budget - 850</a:t>
            </a:r>
          </a:p>
          <a:p>
            <a:pPr>
              <a:buBlip>
                <a:blip r:embed="rId2"/>
              </a:buBlip>
            </a:pPr>
            <a:r>
              <a:t>Expenses - 1,650</a:t>
            </a:r>
          </a:p>
          <a:p>
            <a:pPr>
              <a:buBlip>
                <a:blip r:embed="rId2"/>
              </a:buBlip>
            </a:pPr>
            <a:endParaRPr/>
          </a:p>
          <a:p>
            <a:pPr>
              <a:buBlip>
                <a:blip r:embed="rId2"/>
              </a:buBlip>
            </a:pPr>
            <a:r>
              <a:t>Lacking - 300</a:t>
            </a:r>
          </a:p>
        </p:txBody>
      </p:sp>
      <p:sp>
        <p:nvSpPr>
          <p:cNvPr id="203" name="Debts - payment/balance…"/>
          <p:cNvSpPr txBox="1"/>
          <p:nvPr/>
        </p:nvSpPr>
        <p:spPr>
          <a:xfrm>
            <a:off x="12752416" y="4133850"/>
            <a:ext cx="10162883" cy="8191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660400" indent="-660400" algn="l">
              <a:spcBef>
                <a:spcPts val="4200"/>
              </a:spcBef>
              <a:buSzPct val="25000"/>
              <a:buBlip>
                <a:blip r:embed="rId2"/>
              </a:buBlip>
              <a:defRPr sz="5200" u="sng"/>
            </a:pPr>
            <a:r>
              <a:t>Debts - payment/balance</a:t>
            </a:r>
          </a:p>
          <a:p>
            <a:pPr marL="660400" indent="-660400" algn="l">
              <a:spcBef>
                <a:spcPts val="4200"/>
              </a:spcBef>
              <a:buSzPct val="25000"/>
              <a:buBlip>
                <a:blip r:embed="rId2"/>
              </a:buBlip>
              <a:defRPr sz="5200"/>
            </a:pPr>
            <a:r>
              <a:t>Car payment - 300/10,000</a:t>
            </a:r>
          </a:p>
          <a:p>
            <a:pPr marL="660400" indent="-660400" algn="l">
              <a:spcBef>
                <a:spcPts val="4200"/>
              </a:spcBef>
              <a:buSzPct val="25000"/>
              <a:buBlip>
                <a:blip r:embed="rId2"/>
              </a:buBlip>
              <a:defRPr sz="5200"/>
            </a:pPr>
            <a:r>
              <a:t>Student loan - 225/20,000</a:t>
            </a:r>
          </a:p>
          <a:p>
            <a:pPr marL="660400" indent="-660400" algn="l">
              <a:spcBef>
                <a:spcPts val="4200"/>
              </a:spcBef>
              <a:buSzPct val="25000"/>
              <a:buBlip>
                <a:blip r:embed="rId2"/>
              </a:buBlip>
              <a:defRPr sz="5200"/>
            </a:pPr>
            <a:r>
              <a:t>Master Card - 200/5,000</a:t>
            </a:r>
          </a:p>
          <a:p>
            <a:pPr marL="660400" indent="-660400" algn="l">
              <a:spcBef>
                <a:spcPts val="4200"/>
              </a:spcBef>
              <a:buSzPct val="25000"/>
              <a:buBlip>
                <a:blip r:embed="rId2"/>
              </a:buBlip>
              <a:defRPr sz="5200"/>
            </a:pPr>
            <a:r>
              <a:t>Discover - 75/3000</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amily Example #4"/>
          <p:cNvSpPr txBox="1">
            <a:spLocks noGrp="1"/>
          </p:cNvSpPr>
          <p:nvPr>
            <p:ph type="title"/>
          </p:nvPr>
        </p:nvSpPr>
        <p:spPr>
          <a:prstGeom prst="rect">
            <a:avLst/>
          </a:prstGeom>
        </p:spPr>
        <p:txBody>
          <a:bodyPr/>
          <a:lstStyle/>
          <a:p>
            <a:r>
              <a:t>Family Example #4</a:t>
            </a:r>
          </a:p>
        </p:txBody>
      </p:sp>
      <p:sp>
        <p:nvSpPr>
          <p:cNvPr id="206" name="Combined Income - 5,000…"/>
          <p:cNvSpPr txBox="1">
            <a:spLocks noGrp="1"/>
          </p:cNvSpPr>
          <p:nvPr>
            <p:ph type="body" sz="half" idx="1"/>
          </p:nvPr>
        </p:nvSpPr>
        <p:spPr>
          <a:xfrm>
            <a:off x="1468701" y="4133850"/>
            <a:ext cx="10153664" cy="8191500"/>
          </a:xfrm>
          <a:prstGeom prst="rect">
            <a:avLst/>
          </a:prstGeom>
        </p:spPr>
        <p:txBody>
          <a:bodyPr/>
          <a:lstStyle/>
          <a:p>
            <a:pPr>
              <a:buBlip>
                <a:blip r:embed="rId2"/>
              </a:buBlip>
            </a:pPr>
            <a:r>
              <a:t>Combined Income - 5,000</a:t>
            </a:r>
          </a:p>
          <a:p>
            <a:pPr>
              <a:buBlip>
                <a:blip r:embed="rId2"/>
              </a:buBlip>
            </a:pPr>
            <a:r>
              <a:t>Budget - 850</a:t>
            </a:r>
          </a:p>
          <a:p>
            <a:pPr>
              <a:buBlip>
                <a:blip r:embed="rId2"/>
              </a:buBlip>
            </a:pPr>
            <a:r>
              <a:t>Expenses - 1,750</a:t>
            </a:r>
          </a:p>
          <a:p>
            <a:pPr>
              <a:buBlip>
                <a:blip r:embed="rId2"/>
              </a:buBlip>
            </a:pPr>
            <a:endParaRPr/>
          </a:p>
          <a:p>
            <a:pPr>
              <a:buBlip>
                <a:blip r:embed="rId2"/>
              </a:buBlip>
            </a:pPr>
            <a:r>
              <a:t>Extra - 1,300</a:t>
            </a:r>
          </a:p>
        </p:txBody>
      </p:sp>
      <p:sp>
        <p:nvSpPr>
          <p:cNvPr id="207" name="Debts - payment/balance…"/>
          <p:cNvSpPr txBox="1"/>
          <p:nvPr/>
        </p:nvSpPr>
        <p:spPr>
          <a:xfrm>
            <a:off x="12752416" y="4133850"/>
            <a:ext cx="10162883" cy="8191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660400" indent="-660400" algn="l">
              <a:spcBef>
                <a:spcPts val="4200"/>
              </a:spcBef>
              <a:buSzPct val="25000"/>
              <a:buBlip>
                <a:blip r:embed="rId2"/>
              </a:buBlip>
              <a:defRPr sz="5200" u="sng"/>
            </a:pPr>
            <a:r>
              <a:t>Debts - payment/balance</a:t>
            </a:r>
          </a:p>
          <a:p>
            <a:pPr marL="660400" indent="-660400" algn="l">
              <a:spcBef>
                <a:spcPts val="4200"/>
              </a:spcBef>
              <a:buSzPct val="25000"/>
              <a:buBlip>
                <a:blip r:embed="rId2"/>
              </a:buBlip>
              <a:defRPr sz="5200"/>
            </a:pPr>
            <a:r>
              <a:t>Car payment - 500/15,000</a:t>
            </a:r>
          </a:p>
          <a:p>
            <a:pPr marL="660400" indent="-660400" algn="l">
              <a:spcBef>
                <a:spcPts val="4200"/>
              </a:spcBef>
              <a:buSzPct val="25000"/>
              <a:buBlip>
                <a:blip r:embed="rId2"/>
              </a:buBlip>
              <a:defRPr sz="5200"/>
            </a:pPr>
            <a:r>
              <a:t>Student loan - 225/20,000</a:t>
            </a:r>
          </a:p>
          <a:p>
            <a:pPr marL="660400" indent="-660400" algn="l">
              <a:spcBef>
                <a:spcPts val="4200"/>
              </a:spcBef>
              <a:buSzPct val="25000"/>
              <a:buBlip>
                <a:blip r:embed="rId2"/>
              </a:buBlip>
              <a:defRPr sz="5200"/>
            </a:pPr>
            <a:r>
              <a:t>Master Card - 200/10,000</a:t>
            </a:r>
          </a:p>
          <a:p>
            <a:pPr marL="660400" indent="-660400" algn="l">
              <a:spcBef>
                <a:spcPts val="4200"/>
              </a:spcBef>
              <a:buSzPct val="25000"/>
              <a:buBlip>
                <a:blip r:embed="rId2"/>
              </a:buBlip>
              <a:defRPr sz="5200"/>
            </a:pPr>
            <a:r>
              <a:t>Discover - 175/7000</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Dishonest money dwindles away, but he who gathers money little by little makes it grow."/>
          <p:cNvSpPr txBox="1">
            <a:spLocks noGrp="1"/>
          </p:cNvSpPr>
          <p:nvPr>
            <p:ph type="title"/>
          </p:nvPr>
        </p:nvSpPr>
        <p:spPr>
          <a:xfrm>
            <a:off x="12423228" y="3381706"/>
            <a:ext cx="10272564" cy="6123855"/>
          </a:xfrm>
          <a:prstGeom prst="rect">
            <a:avLst/>
          </a:prstGeom>
        </p:spPr>
        <p:txBody>
          <a:bodyPr>
            <a:normAutofit fontScale="90000"/>
          </a:bodyPr>
          <a:lstStyle/>
          <a:p>
            <a:r>
              <a:rPr dirty="0"/>
              <a:t>Dishonest money dwindles away, but he who gathers money little by little makes it grow.</a:t>
            </a:r>
          </a:p>
        </p:txBody>
      </p:sp>
      <p:sp>
        <p:nvSpPr>
          <p:cNvPr id="169" name="Proverbs 13:11"/>
          <p:cNvSpPr txBox="1">
            <a:spLocks noGrp="1"/>
          </p:cNvSpPr>
          <p:nvPr>
            <p:ph type="body" sz="quarter" idx="1"/>
          </p:nvPr>
        </p:nvSpPr>
        <p:spPr>
          <a:xfrm>
            <a:off x="14640089" y="10754690"/>
            <a:ext cx="7242450" cy="1100978"/>
          </a:xfrm>
          <a:prstGeom prst="rect">
            <a:avLst/>
          </a:prstGeom>
        </p:spPr>
        <p:txBody>
          <a:bodyPr/>
          <a:lstStyle/>
          <a:p>
            <a:r>
              <a:rPr dirty="0"/>
              <a:t>Proverbs 13:11</a:t>
            </a:r>
          </a:p>
        </p:txBody>
      </p:sp>
      <p:pic>
        <p:nvPicPr>
          <p:cNvPr id="2" name="Picture 1">
            <a:extLst>
              <a:ext uri="{FF2B5EF4-FFF2-40B4-BE49-F238E27FC236}">
                <a16:creationId xmlns:a16="http://schemas.microsoft.com/office/drawing/2014/main" id="{8770D881-4E55-A041-B60B-6B8192C7A3DF}"/>
              </a:ext>
            </a:extLst>
          </p:cNvPr>
          <p:cNvPicPr>
            <a:picLocks noChangeAspect="1"/>
          </p:cNvPicPr>
          <p:nvPr/>
        </p:nvPicPr>
        <p:blipFill>
          <a:blip r:embed="rId2"/>
          <a:stretch>
            <a:fillRect/>
          </a:stretch>
        </p:blipFill>
        <p:spPr>
          <a:xfrm>
            <a:off x="1214053" y="2038788"/>
            <a:ext cx="10977947" cy="836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wo Important Secrets to Success"/>
          <p:cNvSpPr txBox="1">
            <a:spLocks noGrp="1"/>
          </p:cNvSpPr>
          <p:nvPr>
            <p:ph type="title"/>
          </p:nvPr>
        </p:nvSpPr>
        <p:spPr>
          <a:prstGeom prst="rect">
            <a:avLst/>
          </a:prstGeom>
        </p:spPr>
        <p:txBody>
          <a:bodyPr/>
          <a:lstStyle/>
          <a:p>
            <a:r>
              <a:t>Two Important Secrets to Success</a:t>
            </a:r>
          </a:p>
        </p:txBody>
      </p:sp>
      <p:sp>
        <p:nvSpPr>
          <p:cNvPr id="210" name="Limit your expenses and budget to ensure maximum impact on debt elimination…"/>
          <p:cNvSpPr txBox="1">
            <a:spLocks noGrp="1"/>
          </p:cNvSpPr>
          <p:nvPr>
            <p:ph type="body" sz="half" idx="1"/>
          </p:nvPr>
        </p:nvSpPr>
        <p:spPr>
          <a:xfrm>
            <a:off x="2381250" y="4752414"/>
            <a:ext cx="19621500" cy="5057544"/>
          </a:xfrm>
          <a:prstGeom prst="rect">
            <a:avLst/>
          </a:prstGeom>
        </p:spPr>
        <p:txBody>
          <a:bodyPr/>
          <a:lstStyle/>
          <a:p>
            <a:pPr>
              <a:buBlip>
                <a:blip r:embed="rId2"/>
              </a:buBlip>
            </a:pPr>
            <a:r>
              <a:t>Limit your expenses and budget to ensure maximum impact on debt elimination</a:t>
            </a:r>
          </a:p>
          <a:p>
            <a:pPr>
              <a:buBlip>
                <a:blip r:embed="rId2"/>
              </a:buBlip>
            </a:pPr>
            <a:r>
              <a:t>Make extra income by more work and selling things for debt elimination</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1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Q &amp; A"/>
          <p:cNvSpPr txBox="1">
            <a:spLocks noGrp="1"/>
          </p:cNvSpPr>
          <p:nvPr>
            <p:ph type="title"/>
          </p:nvPr>
        </p:nvSpPr>
        <p:spPr>
          <a:xfrm>
            <a:off x="4833937" y="1509328"/>
            <a:ext cx="14716126" cy="10159359"/>
          </a:xfrm>
          <a:prstGeom prst="rect">
            <a:avLst/>
          </a:prstGeom>
        </p:spPr>
        <p:txBody>
          <a:bodyPr/>
          <a:lstStyle/>
          <a:p>
            <a:r>
              <a:t>Q &amp; A</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Obtaining Financial Freedom (part 3)"/>
          <p:cNvSpPr txBox="1">
            <a:spLocks noGrp="1"/>
          </p:cNvSpPr>
          <p:nvPr>
            <p:ph type="title"/>
          </p:nvPr>
        </p:nvSpPr>
        <p:spPr>
          <a:prstGeom prst="rect">
            <a:avLst/>
          </a:prstGeom>
        </p:spPr>
        <p:txBody>
          <a:bodyPr/>
          <a:lstStyle/>
          <a:p>
            <a:r>
              <a:t>Obtaining Financial Freedom (part 3)</a:t>
            </a:r>
          </a:p>
        </p:txBody>
      </p:sp>
      <p:sp>
        <p:nvSpPr>
          <p:cNvPr id="163" name="Do you know how to get there?"/>
          <p:cNvSpPr txBox="1">
            <a:spLocks noGrp="1"/>
          </p:cNvSpPr>
          <p:nvPr>
            <p:ph type="body" sz="quarter" idx="1"/>
          </p:nvPr>
        </p:nvSpPr>
        <p:spPr>
          <a:prstGeom prst="rect">
            <a:avLst/>
          </a:prstGeom>
        </p:spPr>
        <p:txBody>
          <a:bodyPr/>
          <a:lstStyle/>
          <a:p>
            <a:r>
              <a:t>Do you know how to get there?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he rich rule over the poor, and the borrower is servant to the lender,"/>
          <p:cNvSpPr txBox="1">
            <a:spLocks noGrp="1"/>
          </p:cNvSpPr>
          <p:nvPr>
            <p:ph type="title"/>
          </p:nvPr>
        </p:nvSpPr>
        <p:spPr>
          <a:xfrm>
            <a:off x="2528096" y="2530369"/>
            <a:ext cx="19052661" cy="6123855"/>
          </a:xfrm>
          <a:prstGeom prst="rect">
            <a:avLst/>
          </a:prstGeom>
        </p:spPr>
        <p:txBody>
          <a:bodyPr/>
          <a:lstStyle/>
          <a:p>
            <a:r>
              <a:t>The rich rule over the poor, and the borrower is servant to the lender,</a:t>
            </a:r>
          </a:p>
        </p:txBody>
      </p:sp>
      <p:sp>
        <p:nvSpPr>
          <p:cNvPr id="166" name="Proverbs 22:7"/>
          <p:cNvSpPr txBox="1">
            <a:spLocks noGrp="1"/>
          </p:cNvSpPr>
          <p:nvPr>
            <p:ph type="body" sz="quarter" idx="1"/>
          </p:nvPr>
        </p:nvSpPr>
        <p:spPr>
          <a:xfrm>
            <a:off x="4833937" y="8894360"/>
            <a:ext cx="14716126" cy="2053830"/>
          </a:xfrm>
          <a:prstGeom prst="rect">
            <a:avLst/>
          </a:prstGeom>
        </p:spPr>
        <p:txBody>
          <a:bodyPr/>
          <a:lstStyle>
            <a:lvl1pPr defTabSz="796885">
              <a:defRPr sz="4850"/>
            </a:lvl1pPr>
          </a:lstStyle>
          <a:p>
            <a:r>
              <a:t>Proverbs 22:7</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What did we learn in Part 2?"/>
          <p:cNvSpPr txBox="1">
            <a:spLocks noGrp="1"/>
          </p:cNvSpPr>
          <p:nvPr>
            <p:ph type="body" sz="quarter" idx="1"/>
          </p:nvPr>
        </p:nvSpPr>
        <p:spPr>
          <a:prstGeom prst="rect">
            <a:avLst/>
          </a:prstGeom>
        </p:spPr>
        <p:txBody>
          <a:bodyPr/>
          <a:lstStyle/>
          <a:p>
            <a:r>
              <a:t>What did we learn in Part 2?</a:t>
            </a:r>
          </a:p>
        </p:txBody>
      </p:sp>
      <p:sp>
        <p:nvSpPr>
          <p:cNvPr id="169" name="Debt-Snowball Recap"/>
          <p:cNvSpPr txBox="1"/>
          <p:nvPr/>
        </p:nvSpPr>
        <p:spPr>
          <a:xfrm>
            <a:off x="4833937" y="2839640"/>
            <a:ext cx="14716126" cy="4464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defTabSz="821531">
              <a:defRPr sz="10000"/>
            </a:lvl1pPr>
          </a:lstStyle>
          <a:p>
            <a:r>
              <a:t>Debt-Snowball Recap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by Steps"/>
          <p:cNvSpPr txBox="1">
            <a:spLocks noGrp="1"/>
          </p:cNvSpPr>
          <p:nvPr>
            <p:ph type="title"/>
          </p:nvPr>
        </p:nvSpPr>
        <p:spPr>
          <a:xfrm>
            <a:off x="4833937" y="446484"/>
            <a:ext cx="14716126" cy="2964657"/>
          </a:xfrm>
          <a:prstGeom prst="rect">
            <a:avLst/>
          </a:prstGeom>
        </p:spPr>
        <p:txBody>
          <a:bodyPr/>
          <a:lstStyle/>
          <a:p>
            <a:r>
              <a:t>Baby Steps</a:t>
            </a:r>
          </a:p>
        </p:txBody>
      </p:sp>
      <p:sp>
        <p:nvSpPr>
          <p:cNvPr id="172" name="Step 1 - Save $1,000 to start Emergency Fund (EF)…"/>
          <p:cNvSpPr txBox="1">
            <a:spLocks noGrp="1"/>
          </p:cNvSpPr>
          <p:nvPr>
            <p:ph type="body" idx="1"/>
          </p:nvPr>
        </p:nvSpPr>
        <p:spPr>
          <a:xfrm>
            <a:off x="4526665" y="2562565"/>
            <a:ext cx="15330671" cy="10599035"/>
          </a:xfrm>
          <a:prstGeom prst="rect">
            <a:avLst/>
          </a:prstGeom>
        </p:spPr>
        <p:txBody>
          <a:bodyPr/>
          <a:lstStyle/>
          <a:p>
            <a:pPr marL="585149" indent="-585149" defTabSz="747593">
              <a:spcBef>
                <a:spcPts val="3800"/>
              </a:spcBef>
              <a:buBlip>
                <a:blip r:embed="rId2"/>
              </a:buBlip>
              <a:defRPr sz="4732"/>
            </a:pPr>
            <a:r>
              <a:t>Step 1 - Save $1,000 to start Emergency Fund (EF)</a:t>
            </a:r>
          </a:p>
          <a:p>
            <a:pPr marL="585149" indent="-585149" defTabSz="747593">
              <a:spcBef>
                <a:spcPts val="3800"/>
              </a:spcBef>
              <a:buBlip>
                <a:blip r:embed="rId2"/>
              </a:buBlip>
              <a:defRPr sz="4732"/>
            </a:pPr>
            <a:r>
              <a:t>Step 2 - Pay off all debts using debt snowball</a:t>
            </a:r>
          </a:p>
          <a:p>
            <a:pPr marL="585149" indent="-585149" defTabSz="747593">
              <a:spcBef>
                <a:spcPts val="3800"/>
              </a:spcBef>
              <a:buBlip>
                <a:blip r:embed="rId2"/>
              </a:buBlip>
              <a:defRPr sz="4732"/>
            </a:pPr>
            <a:r>
              <a:t>Step 3 - Save 3-6 months of expenses for EF</a:t>
            </a:r>
          </a:p>
          <a:p>
            <a:pPr marL="585149" indent="-585149" defTabSz="747593">
              <a:spcBef>
                <a:spcPts val="3800"/>
              </a:spcBef>
              <a:buBlip>
                <a:blip r:embed="rId2"/>
              </a:buBlip>
              <a:defRPr sz="4732"/>
            </a:pPr>
            <a:r>
              <a:t>Step 4 - Invest 15% of household income into Roth IRA’s and pretax retirement funds 401K</a:t>
            </a:r>
          </a:p>
          <a:p>
            <a:pPr marL="585149" indent="-585149" defTabSz="747593">
              <a:spcBef>
                <a:spcPts val="3800"/>
              </a:spcBef>
              <a:buBlip>
                <a:blip r:embed="rId2"/>
              </a:buBlip>
              <a:defRPr sz="4732"/>
            </a:pPr>
            <a:r>
              <a:t>Step 5 - Save for our children’s college fund (529 plan)</a:t>
            </a:r>
          </a:p>
          <a:p>
            <a:pPr marL="585149" indent="-585149" defTabSz="747593">
              <a:spcBef>
                <a:spcPts val="3800"/>
              </a:spcBef>
              <a:buBlip>
                <a:blip r:embed="rId2"/>
              </a:buBlip>
              <a:defRPr sz="4732"/>
            </a:pPr>
            <a:r>
              <a:t>Step 6 - Pay off your home early</a:t>
            </a:r>
          </a:p>
          <a:p>
            <a:pPr marL="585149" indent="-585149" defTabSz="747593">
              <a:spcBef>
                <a:spcPts val="3800"/>
              </a:spcBef>
              <a:buBlip>
                <a:blip r:embed="rId2"/>
              </a:buBlip>
              <a:defRPr sz="4732"/>
            </a:pPr>
            <a:r>
              <a:t>Step 7 - Build wealth and give</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7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7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7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1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Emergency Funds"/>
          <p:cNvSpPr txBox="1">
            <a:spLocks noGrp="1"/>
          </p:cNvSpPr>
          <p:nvPr>
            <p:ph type="title"/>
          </p:nvPr>
        </p:nvSpPr>
        <p:spPr>
          <a:prstGeom prst="rect">
            <a:avLst/>
          </a:prstGeom>
        </p:spPr>
        <p:txBody>
          <a:bodyPr/>
          <a:lstStyle/>
          <a:p>
            <a:r>
              <a:t>Emergency Funds</a:t>
            </a:r>
          </a:p>
        </p:txBody>
      </p:sp>
      <p:sp>
        <p:nvSpPr>
          <p:cNvPr id="175" name="Every family needs an emergency fund…"/>
          <p:cNvSpPr txBox="1">
            <a:spLocks noGrp="1"/>
          </p:cNvSpPr>
          <p:nvPr>
            <p:ph type="body" idx="1"/>
          </p:nvPr>
        </p:nvSpPr>
        <p:spPr>
          <a:xfrm>
            <a:off x="4833937" y="3085093"/>
            <a:ext cx="14716126" cy="9974688"/>
          </a:xfrm>
          <a:prstGeom prst="rect">
            <a:avLst/>
          </a:prstGeom>
        </p:spPr>
        <p:txBody>
          <a:bodyPr/>
          <a:lstStyle/>
          <a:p>
            <a:pPr>
              <a:buBlip>
                <a:blip r:embed="rId2"/>
              </a:buBlip>
            </a:pPr>
            <a:r>
              <a:t>Every family needs an emergency fund</a:t>
            </a:r>
          </a:p>
          <a:p>
            <a:pPr>
              <a:buBlip>
                <a:blip r:embed="rId2"/>
              </a:buBlip>
            </a:pPr>
            <a:r>
              <a:t>Emergency funds are for the benefit of your immediate family</a:t>
            </a:r>
          </a:p>
          <a:p>
            <a:pPr>
              <a:buBlip>
                <a:blip r:embed="rId2"/>
              </a:buBlip>
            </a:pPr>
            <a:r>
              <a:t>Starting the Baby Steps, amount $1,000, before debts begin to be paid</a:t>
            </a:r>
          </a:p>
          <a:p>
            <a:pPr>
              <a:buBlip>
                <a:blip r:embed="rId2"/>
              </a:buBlip>
            </a:pPr>
            <a:r>
              <a:t>These funds are for relief purposes for unexpected expenses of emergency/necessities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Beware of Situations"/>
          <p:cNvSpPr txBox="1">
            <a:spLocks noGrp="1"/>
          </p:cNvSpPr>
          <p:nvPr>
            <p:ph type="title"/>
          </p:nvPr>
        </p:nvSpPr>
        <p:spPr>
          <a:prstGeom prst="rect">
            <a:avLst/>
          </a:prstGeom>
        </p:spPr>
        <p:txBody>
          <a:bodyPr/>
          <a:lstStyle/>
          <a:p>
            <a:r>
              <a:t>Beware of Situations</a:t>
            </a:r>
          </a:p>
        </p:txBody>
      </p:sp>
      <p:sp>
        <p:nvSpPr>
          <p:cNvPr id="178" name="LENDING money in an effort to help others…"/>
          <p:cNvSpPr txBox="1">
            <a:spLocks noGrp="1"/>
          </p:cNvSpPr>
          <p:nvPr>
            <p:ph type="body" sz="half" idx="1"/>
          </p:nvPr>
        </p:nvSpPr>
        <p:spPr>
          <a:xfrm>
            <a:off x="4833937" y="3464718"/>
            <a:ext cx="14716126" cy="8754617"/>
          </a:xfrm>
          <a:prstGeom prst="rect">
            <a:avLst/>
          </a:prstGeom>
        </p:spPr>
        <p:txBody>
          <a:bodyPr/>
          <a:lstStyle/>
          <a:p>
            <a:pPr>
              <a:buBlip>
                <a:blip r:embed="rId2"/>
              </a:buBlip>
            </a:pPr>
            <a:r>
              <a:t>LENDING money in an effort to help others</a:t>
            </a:r>
          </a:p>
          <a:p>
            <a:pPr>
              <a:buBlip>
                <a:blip r:embed="rId2"/>
              </a:buBlip>
            </a:pPr>
            <a:r>
              <a:t>BORROWING money from others to cover difficulties</a:t>
            </a:r>
          </a:p>
          <a:p>
            <a:pPr>
              <a:buBlip>
                <a:blip r:embed="rId2"/>
              </a:buBlip>
            </a:pPr>
            <a:r>
              <a:t>Best Practice -  If you can afford to gift them (requestor) money, give it and do not lend</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rm Life Insurance"/>
          <p:cNvSpPr txBox="1">
            <a:spLocks noGrp="1"/>
          </p:cNvSpPr>
          <p:nvPr>
            <p:ph type="title"/>
          </p:nvPr>
        </p:nvSpPr>
        <p:spPr>
          <a:prstGeom prst="rect">
            <a:avLst/>
          </a:prstGeom>
        </p:spPr>
        <p:txBody>
          <a:bodyPr/>
          <a:lstStyle/>
          <a:p>
            <a:r>
              <a:t>Term Life Insurance</a:t>
            </a:r>
          </a:p>
        </p:txBody>
      </p:sp>
      <p:sp>
        <p:nvSpPr>
          <p:cNvPr id="181" name="Unless you are rich, ever family should have Term…"/>
          <p:cNvSpPr txBox="1">
            <a:spLocks noGrp="1"/>
          </p:cNvSpPr>
          <p:nvPr>
            <p:ph type="body" idx="1"/>
          </p:nvPr>
        </p:nvSpPr>
        <p:spPr>
          <a:xfrm>
            <a:off x="4833937" y="3080698"/>
            <a:ext cx="14716126" cy="9099396"/>
          </a:xfrm>
          <a:prstGeom prst="rect">
            <a:avLst/>
          </a:prstGeom>
        </p:spPr>
        <p:txBody>
          <a:bodyPr/>
          <a:lstStyle/>
          <a:p>
            <a:pPr marL="623730" indent="-623730" defTabSz="796885">
              <a:spcBef>
                <a:spcPts val="4000"/>
              </a:spcBef>
              <a:buBlip>
                <a:blip r:embed="rId2"/>
              </a:buBlip>
              <a:defRPr sz="5044"/>
            </a:pPr>
            <a:r>
              <a:t>Unless you are rich, ever family should have Term</a:t>
            </a:r>
          </a:p>
          <a:p>
            <a:pPr marL="623730" indent="-623730" defTabSz="796885">
              <a:spcBef>
                <a:spcPts val="4000"/>
              </a:spcBef>
              <a:buBlip>
                <a:blip r:embed="rId2"/>
              </a:buBlip>
              <a:defRPr sz="5044"/>
            </a:pPr>
            <a:r>
              <a:t>Term Insurance protects your family by replacing your income</a:t>
            </a:r>
          </a:p>
          <a:p>
            <a:pPr marL="623730" indent="-623730" defTabSz="796885">
              <a:spcBef>
                <a:spcPts val="4000"/>
              </a:spcBef>
              <a:buBlip>
                <a:blip r:embed="rId2"/>
              </a:buBlip>
              <a:defRPr sz="5044"/>
            </a:pPr>
            <a:r>
              <a:t>You need 10-12 times your annual income (20 year term)</a:t>
            </a:r>
          </a:p>
          <a:p>
            <a:pPr marL="623730" indent="-623730" defTabSz="796885">
              <a:spcBef>
                <a:spcPts val="4000"/>
              </a:spcBef>
              <a:buBlip>
                <a:blip r:embed="rId2"/>
              </a:buBlip>
              <a:defRPr sz="5044"/>
            </a:pPr>
            <a:r>
              <a:t>Whole Life insurance is a Rip-off, way more expensive then term insurance</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bldLvl="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Major Purchases"/>
          <p:cNvSpPr txBox="1">
            <a:spLocks noGrp="1"/>
          </p:cNvSpPr>
          <p:nvPr>
            <p:ph type="title"/>
          </p:nvPr>
        </p:nvSpPr>
        <p:spPr>
          <a:prstGeom prst="rect">
            <a:avLst/>
          </a:prstGeom>
        </p:spPr>
        <p:txBody>
          <a:bodyPr/>
          <a:lstStyle/>
          <a:p>
            <a:r>
              <a:t>Major Purchases</a:t>
            </a:r>
          </a:p>
        </p:txBody>
      </p:sp>
      <p:sp>
        <p:nvSpPr>
          <p:cNvPr id="184" name="Purchases should be saved up for over time…"/>
          <p:cNvSpPr txBox="1">
            <a:spLocks noGrp="1"/>
          </p:cNvSpPr>
          <p:nvPr>
            <p:ph type="body" sz="half" idx="1"/>
          </p:nvPr>
        </p:nvSpPr>
        <p:spPr>
          <a:xfrm>
            <a:off x="4833937" y="3426886"/>
            <a:ext cx="14716126" cy="8937980"/>
          </a:xfrm>
          <a:prstGeom prst="rect">
            <a:avLst/>
          </a:prstGeom>
        </p:spPr>
        <p:txBody>
          <a:bodyPr/>
          <a:lstStyle/>
          <a:p>
            <a:pPr>
              <a:buBlip>
                <a:blip r:embed="rId2"/>
              </a:buBlip>
            </a:pPr>
            <a:r>
              <a:t>Purchases should be saved up for over time</a:t>
            </a:r>
          </a:p>
          <a:p>
            <a:pPr>
              <a:buBlip>
                <a:blip r:embed="rId2"/>
              </a:buBlip>
            </a:pPr>
            <a:r>
              <a:t>Major Purchases should be carefully considered while getting out of debt</a:t>
            </a:r>
          </a:p>
          <a:p>
            <a:pPr>
              <a:buBlip>
                <a:blip r:embed="rId2"/>
              </a:buBlip>
            </a:pPr>
            <a:r>
              <a:t>Automobiles are a major purchase that should always be planned for</a:t>
            </a:r>
          </a:p>
          <a:p>
            <a:pPr>
              <a:buBlip>
                <a:blip r:embed="rId2"/>
              </a:buBlip>
            </a:pPr>
            <a:r>
              <a:t>Transportation provides mobility, but nothing more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8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etter one handful with tranquility than two handfuls with toil and chasing after the wind."/>
          <p:cNvSpPr txBox="1">
            <a:spLocks noGrp="1"/>
          </p:cNvSpPr>
          <p:nvPr>
            <p:ph type="title"/>
          </p:nvPr>
        </p:nvSpPr>
        <p:spPr>
          <a:xfrm>
            <a:off x="2528096" y="4696054"/>
            <a:ext cx="8998157" cy="6123855"/>
          </a:xfrm>
          <a:prstGeom prst="rect">
            <a:avLst/>
          </a:prstGeom>
        </p:spPr>
        <p:txBody>
          <a:bodyPr>
            <a:normAutofit fontScale="90000"/>
          </a:bodyPr>
          <a:lstStyle/>
          <a:p>
            <a:r>
              <a:rPr dirty="0"/>
              <a:t>Better one handful with tranquility than two handfuls with toil and chasing after the wind.</a:t>
            </a:r>
          </a:p>
        </p:txBody>
      </p:sp>
      <p:sp>
        <p:nvSpPr>
          <p:cNvPr id="172" name="Ecclesiastes 4:6"/>
          <p:cNvSpPr txBox="1">
            <a:spLocks noGrp="1"/>
          </p:cNvSpPr>
          <p:nvPr>
            <p:ph type="body" sz="quarter" idx="1"/>
          </p:nvPr>
        </p:nvSpPr>
        <p:spPr>
          <a:xfrm>
            <a:off x="3606716" y="11372865"/>
            <a:ext cx="6283242" cy="1244600"/>
          </a:xfrm>
          <a:prstGeom prst="rect">
            <a:avLst/>
          </a:prstGeom>
        </p:spPr>
        <p:txBody>
          <a:bodyPr/>
          <a:lstStyle/>
          <a:p>
            <a:r>
              <a:rPr dirty="0"/>
              <a:t>Ecclesiastes 4:6</a:t>
            </a:r>
          </a:p>
        </p:txBody>
      </p:sp>
      <p:pic>
        <p:nvPicPr>
          <p:cNvPr id="2" name="Picture 1">
            <a:extLst>
              <a:ext uri="{FF2B5EF4-FFF2-40B4-BE49-F238E27FC236}">
                <a16:creationId xmlns:a16="http://schemas.microsoft.com/office/drawing/2014/main" id="{FC3D0D21-2164-6A4B-8C16-7457A7E80510}"/>
              </a:ext>
            </a:extLst>
          </p:cNvPr>
          <p:cNvPicPr>
            <a:picLocks noChangeAspect="1"/>
          </p:cNvPicPr>
          <p:nvPr/>
        </p:nvPicPr>
        <p:blipFill>
          <a:blip r:embed="rId2"/>
          <a:stretch>
            <a:fillRect/>
          </a:stretch>
        </p:blipFill>
        <p:spPr>
          <a:xfrm>
            <a:off x="12192000" y="4033602"/>
            <a:ext cx="11102752" cy="50141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he BIGGEST LIE is that we need credit to survive!!!"/>
          <p:cNvSpPr txBox="1">
            <a:spLocks noGrp="1"/>
          </p:cNvSpPr>
          <p:nvPr>
            <p:ph type="title"/>
          </p:nvPr>
        </p:nvSpPr>
        <p:spPr>
          <a:prstGeom prst="rect">
            <a:avLst/>
          </a:prstGeom>
        </p:spPr>
        <p:txBody>
          <a:bodyPr/>
          <a:lstStyle>
            <a:lvl1pPr defTabSz="805100">
              <a:defRPr sz="9800"/>
            </a:lvl1pPr>
          </a:lstStyle>
          <a:p>
            <a:r>
              <a:t>The BIGGEST LIE is that we need credit to survive!!!</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redit &amp; FICO"/>
          <p:cNvSpPr txBox="1">
            <a:spLocks noGrp="1"/>
          </p:cNvSpPr>
          <p:nvPr>
            <p:ph type="title"/>
          </p:nvPr>
        </p:nvSpPr>
        <p:spPr>
          <a:xfrm>
            <a:off x="4833937" y="892968"/>
            <a:ext cx="14716126" cy="3363742"/>
          </a:xfrm>
          <a:prstGeom prst="rect">
            <a:avLst/>
          </a:prstGeom>
        </p:spPr>
        <p:txBody>
          <a:bodyPr/>
          <a:lstStyle/>
          <a:p>
            <a:r>
              <a:t>Credit &amp; FICO</a:t>
            </a:r>
          </a:p>
        </p:txBody>
      </p:sp>
      <p:sp>
        <p:nvSpPr>
          <p:cNvPr id="189" name="Credit and FICO scores are only a measure of being able to borrow money…"/>
          <p:cNvSpPr txBox="1">
            <a:spLocks noGrp="1"/>
          </p:cNvSpPr>
          <p:nvPr>
            <p:ph type="body" idx="1"/>
          </p:nvPr>
        </p:nvSpPr>
        <p:spPr>
          <a:xfrm>
            <a:off x="4833937" y="3293665"/>
            <a:ext cx="14716126" cy="9186060"/>
          </a:xfrm>
          <a:prstGeom prst="rect">
            <a:avLst/>
          </a:prstGeom>
        </p:spPr>
        <p:txBody>
          <a:bodyPr/>
          <a:lstStyle/>
          <a:p>
            <a:pPr>
              <a:buBlip>
                <a:blip r:embed="rId2"/>
              </a:buBlip>
            </a:pPr>
            <a:r>
              <a:t>Credit and FICO scores are only a measure of being able to borrow money</a:t>
            </a:r>
          </a:p>
          <a:p>
            <a:pPr>
              <a:buBlip>
                <a:blip r:embed="rId2"/>
              </a:buBlip>
            </a:pPr>
            <a:r>
              <a:t>In order to keep scores up, you need to continue to borrow money</a:t>
            </a:r>
          </a:p>
          <a:p>
            <a:pPr>
              <a:buBlip>
                <a:blip r:embed="rId2"/>
              </a:buBlip>
            </a:pPr>
            <a:r>
              <a:t>Credit and FICO ends up being a trap</a:t>
            </a:r>
          </a:p>
          <a:p>
            <a:pPr>
              <a:buBlip>
                <a:blip r:embed="rId2"/>
              </a:buBlip>
            </a:pPr>
            <a:r>
              <a:t>The best way is to live </a:t>
            </a:r>
            <a:r>
              <a:rPr u="sng"/>
              <a:t>without</a:t>
            </a:r>
            <a:r>
              <a:t> credit</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8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Q &amp; A"/>
          <p:cNvSpPr txBox="1">
            <a:spLocks noGrp="1"/>
          </p:cNvSpPr>
          <p:nvPr>
            <p:ph type="title"/>
          </p:nvPr>
        </p:nvSpPr>
        <p:spPr>
          <a:prstGeom prst="rect">
            <a:avLst/>
          </a:prstGeom>
        </p:spPr>
        <p:txBody>
          <a:bodyPr/>
          <a:lstStyle/>
          <a:p>
            <a:r>
              <a:t>Q &amp; A</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Obtaining Financial Freedom (part 4)"/>
          <p:cNvSpPr txBox="1">
            <a:spLocks noGrp="1"/>
          </p:cNvSpPr>
          <p:nvPr>
            <p:ph type="title"/>
          </p:nvPr>
        </p:nvSpPr>
        <p:spPr>
          <a:prstGeom prst="rect">
            <a:avLst/>
          </a:prstGeom>
        </p:spPr>
        <p:txBody>
          <a:bodyPr/>
          <a:lstStyle/>
          <a:p>
            <a:r>
              <a:t>Obtaining Financial Freedom (part 4)</a:t>
            </a:r>
          </a:p>
        </p:txBody>
      </p:sp>
      <p:sp>
        <p:nvSpPr>
          <p:cNvPr id="182" name="Do you know how to get there?"/>
          <p:cNvSpPr txBox="1">
            <a:spLocks noGrp="1"/>
          </p:cNvSpPr>
          <p:nvPr>
            <p:ph type="body" sz="quarter" idx="1"/>
          </p:nvPr>
        </p:nvSpPr>
        <p:spPr>
          <a:prstGeom prst="rect">
            <a:avLst/>
          </a:prstGeom>
        </p:spPr>
        <p:txBody>
          <a:bodyPr/>
          <a:lstStyle/>
          <a:p>
            <a:r>
              <a:t>Do you know how to get there?</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he plans of the diligent lead to profit as surely as haste leads to poverty.”"/>
          <p:cNvSpPr txBox="1">
            <a:spLocks noGrp="1"/>
          </p:cNvSpPr>
          <p:nvPr>
            <p:ph type="title"/>
          </p:nvPr>
        </p:nvSpPr>
        <p:spPr>
          <a:xfrm>
            <a:off x="2528096" y="2530369"/>
            <a:ext cx="19052661" cy="6123855"/>
          </a:xfrm>
          <a:prstGeom prst="rect">
            <a:avLst/>
          </a:prstGeom>
        </p:spPr>
        <p:txBody>
          <a:bodyPr/>
          <a:lstStyle>
            <a:lvl1pPr defTabSz="714732">
              <a:defRPr sz="8700"/>
            </a:lvl1pPr>
          </a:lstStyle>
          <a:p>
            <a:r>
              <a:t>“The plans of the diligent lead to profit as surely as haste leads to poverty.”</a:t>
            </a:r>
          </a:p>
        </p:txBody>
      </p:sp>
      <p:sp>
        <p:nvSpPr>
          <p:cNvPr id="185" name="Proverbs 21:5"/>
          <p:cNvSpPr txBox="1">
            <a:spLocks noGrp="1"/>
          </p:cNvSpPr>
          <p:nvPr>
            <p:ph type="body" sz="quarter" idx="1"/>
          </p:nvPr>
        </p:nvSpPr>
        <p:spPr>
          <a:xfrm>
            <a:off x="4833937" y="8894360"/>
            <a:ext cx="14716126" cy="2053830"/>
          </a:xfrm>
          <a:prstGeom prst="rect">
            <a:avLst/>
          </a:prstGeom>
        </p:spPr>
        <p:txBody>
          <a:bodyPr/>
          <a:lstStyle>
            <a:lvl1pPr defTabSz="796885">
              <a:defRPr sz="4850"/>
            </a:lvl1pPr>
          </a:lstStyle>
          <a:p>
            <a:r>
              <a:t>Proverbs 21:5</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he wise store up choice food and olive oil, but fools gulp theirs down.”"/>
          <p:cNvSpPr txBox="1">
            <a:spLocks noGrp="1"/>
          </p:cNvSpPr>
          <p:nvPr>
            <p:ph type="title"/>
          </p:nvPr>
        </p:nvSpPr>
        <p:spPr>
          <a:xfrm>
            <a:off x="2528096" y="2530369"/>
            <a:ext cx="19052661" cy="6123855"/>
          </a:xfrm>
          <a:prstGeom prst="rect">
            <a:avLst/>
          </a:prstGeom>
        </p:spPr>
        <p:txBody>
          <a:bodyPr/>
          <a:lstStyle>
            <a:lvl1pPr defTabSz="764024">
              <a:defRPr sz="9300"/>
            </a:lvl1pPr>
          </a:lstStyle>
          <a:p>
            <a:r>
              <a:t>“The wise store up choice food and olive oil, but fools gulp theirs down.”</a:t>
            </a:r>
          </a:p>
        </p:txBody>
      </p:sp>
      <p:sp>
        <p:nvSpPr>
          <p:cNvPr id="188" name="Proverbs 21:20"/>
          <p:cNvSpPr txBox="1">
            <a:spLocks noGrp="1"/>
          </p:cNvSpPr>
          <p:nvPr>
            <p:ph type="body" sz="quarter" idx="1"/>
          </p:nvPr>
        </p:nvSpPr>
        <p:spPr>
          <a:xfrm>
            <a:off x="4833937" y="8894360"/>
            <a:ext cx="14716126" cy="2053830"/>
          </a:xfrm>
          <a:prstGeom prst="rect">
            <a:avLst/>
          </a:prstGeom>
        </p:spPr>
        <p:txBody>
          <a:bodyPr/>
          <a:lstStyle>
            <a:lvl1pPr defTabSz="796885">
              <a:defRPr sz="4850"/>
            </a:lvl1pPr>
          </a:lstStyle>
          <a:p>
            <a:r>
              <a:t>Proverbs 21:20</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What did we learn yesterday?"/>
          <p:cNvSpPr txBox="1">
            <a:spLocks noGrp="1"/>
          </p:cNvSpPr>
          <p:nvPr>
            <p:ph type="body" sz="quarter" idx="1"/>
          </p:nvPr>
        </p:nvSpPr>
        <p:spPr>
          <a:prstGeom prst="rect">
            <a:avLst/>
          </a:prstGeom>
        </p:spPr>
        <p:txBody>
          <a:bodyPr/>
          <a:lstStyle/>
          <a:p>
            <a:r>
              <a:t>What did we learn yesterday?</a:t>
            </a:r>
          </a:p>
        </p:txBody>
      </p:sp>
      <p:sp>
        <p:nvSpPr>
          <p:cNvPr id="191" name="Emergency Fund, Major Purchases, Credit Card Recap"/>
          <p:cNvSpPr txBox="1"/>
          <p:nvPr/>
        </p:nvSpPr>
        <p:spPr>
          <a:xfrm>
            <a:off x="4833937" y="2339578"/>
            <a:ext cx="14716126" cy="4964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defTabSz="698301">
              <a:defRPr sz="8500"/>
            </a:lvl1pPr>
          </a:lstStyle>
          <a:p>
            <a:r>
              <a:t>Emergency Fund, Major Purchases, Credit Card Recap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69B62C7F-D883-4ADD-83D1-4CDDC7667C3C-L0-001.jpeg" descr="69B62C7F-D883-4ADD-83D1-4CDDC7667C3C-L0-001.jpeg"/>
          <p:cNvPicPr>
            <a:picLocks noGrp="1"/>
          </p:cNvPicPr>
          <p:nvPr>
            <p:ph type="pic" idx="21"/>
          </p:nvPr>
        </p:nvPicPr>
        <p:blipFill>
          <a:blip r:embed="rId2"/>
          <a:stretch>
            <a:fillRect/>
          </a:stretch>
        </p:blipFill>
        <p:spPr>
          <a:xfrm>
            <a:off x="5184966" y="1922679"/>
            <a:ext cx="14023976" cy="7398148"/>
          </a:xfrm>
          <a:prstGeom prst="rect">
            <a:avLst/>
          </a:prstGeom>
        </p:spPr>
      </p:pic>
      <p:sp>
        <p:nvSpPr>
          <p:cNvPr id="194" name="Investing for Tomorrow"/>
          <p:cNvSpPr txBox="1">
            <a:spLocks noGrp="1"/>
          </p:cNvSpPr>
          <p:nvPr>
            <p:ph type="title"/>
          </p:nvPr>
        </p:nvSpPr>
        <p:spPr>
          <a:prstGeom prst="rect">
            <a:avLst/>
          </a:prstGeom>
        </p:spPr>
        <p:txBody>
          <a:bodyPr/>
          <a:lstStyle>
            <a:lvl1pPr defTabSz="690086">
              <a:defRPr sz="8400"/>
            </a:lvl1pPr>
          </a:lstStyle>
          <a:p>
            <a:r>
              <a:t>Investing for Tomorrow</a:t>
            </a:r>
          </a:p>
        </p:txBody>
      </p:sp>
      <p:sp>
        <p:nvSpPr>
          <p:cNvPr id="195" name="Be Financially Healthy for Life"/>
          <p:cNvSpPr txBox="1">
            <a:spLocks noGrp="1"/>
          </p:cNvSpPr>
          <p:nvPr>
            <p:ph type="body" sz="quarter" idx="1"/>
          </p:nvPr>
        </p:nvSpPr>
        <p:spPr>
          <a:prstGeom prst="rect">
            <a:avLst/>
          </a:prstGeom>
        </p:spPr>
        <p:txBody>
          <a:bodyPr/>
          <a:lstStyle/>
          <a:p>
            <a:r>
              <a:t>Be Financially Healthy for Life</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ECACA206-4FE6-434D-A4D7-D919D29CFE90-L0-001.jpeg" descr="ECACA206-4FE6-434D-A4D7-D919D29CFE90-L0-001.jpeg"/>
          <p:cNvPicPr>
            <a:picLocks noGrp="1"/>
          </p:cNvPicPr>
          <p:nvPr>
            <p:ph type="pic" idx="21"/>
          </p:nvPr>
        </p:nvPicPr>
        <p:blipFill>
          <a:blip r:embed="rId2"/>
          <a:stretch>
            <a:fillRect/>
          </a:stretch>
        </p:blipFill>
        <p:spPr>
          <a:xfrm>
            <a:off x="12437268" y="3942159"/>
            <a:ext cx="7201695" cy="8023226"/>
          </a:xfrm>
          <a:prstGeom prst="rect">
            <a:avLst/>
          </a:prstGeom>
        </p:spPr>
      </p:pic>
      <p:sp>
        <p:nvSpPr>
          <p:cNvPr id="198" name="Reasons to Invest:"/>
          <p:cNvSpPr txBox="1">
            <a:spLocks noGrp="1"/>
          </p:cNvSpPr>
          <p:nvPr>
            <p:ph type="title"/>
          </p:nvPr>
        </p:nvSpPr>
        <p:spPr>
          <a:prstGeom prst="rect">
            <a:avLst/>
          </a:prstGeom>
        </p:spPr>
        <p:txBody>
          <a:bodyPr/>
          <a:lstStyle/>
          <a:p>
            <a:r>
              <a:t>Reasons to Invest:</a:t>
            </a:r>
          </a:p>
        </p:txBody>
      </p:sp>
      <p:sp>
        <p:nvSpPr>
          <p:cNvPr id="199" name="Financially Secure…"/>
          <p:cNvSpPr txBox="1">
            <a:spLocks noGrp="1"/>
          </p:cNvSpPr>
          <p:nvPr>
            <p:ph type="body" sz="quarter" idx="1"/>
          </p:nvPr>
        </p:nvSpPr>
        <p:spPr>
          <a:prstGeom prst="rect">
            <a:avLst/>
          </a:prstGeom>
        </p:spPr>
        <p:txBody>
          <a:bodyPr/>
          <a:lstStyle/>
          <a:p>
            <a:pPr>
              <a:buBlip>
                <a:blip r:embed="rId3"/>
              </a:buBlip>
            </a:pPr>
            <a:r>
              <a:t>Financially Secure</a:t>
            </a:r>
          </a:p>
          <a:p>
            <a:pPr>
              <a:buBlip>
                <a:blip r:embed="rId3"/>
              </a:buBlip>
            </a:pPr>
            <a:r>
              <a:t>Able to do what you want</a:t>
            </a:r>
          </a:p>
          <a:p>
            <a:pPr>
              <a:buBlip>
                <a:blip r:embed="rId3"/>
              </a:buBlip>
            </a:pPr>
            <a:r>
              <a:t>To have choices of what to do</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bldLvl="5"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56% of Americans do not systematically prepare for retirement age by investing.”"/>
          <p:cNvSpPr txBox="1">
            <a:spLocks noGrp="1"/>
          </p:cNvSpPr>
          <p:nvPr>
            <p:ph type="body" idx="21"/>
          </p:nvPr>
        </p:nvSpPr>
        <p:spPr>
          <a:xfrm>
            <a:off x="4833937" y="5511601"/>
            <a:ext cx="14716126" cy="2174876"/>
          </a:xfrm>
          <a:prstGeom prst="rect">
            <a:avLst/>
          </a:prstGeom>
        </p:spPr>
        <p:txBody>
          <a:bodyPr/>
          <a:lstStyle/>
          <a:p>
            <a:r>
              <a:t>“56% of Americans do not systematically prepare for retirement age by investing.”</a:t>
            </a:r>
          </a:p>
        </p:txBody>
      </p:sp>
      <p:sp>
        <p:nvSpPr>
          <p:cNvPr id="202" name="– USA Today"/>
          <p:cNvSpPr txBox="1">
            <a:spLocks noGrp="1"/>
          </p:cNvSpPr>
          <p:nvPr>
            <p:ph type="body" idx="22"/>
          </p:nvPr>
        </p:nvSpPr>
        <p:spPr>
          <a:prstGeom prst="rect">
            <a:avLst/>
          </a:prstGeom>
        </p:spPr>
        <p:txBody>
          <a:bodyPr/>
          <a:lstStyle/>
          <a:p>
            <a:r>
              <a:t>– USA Today</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What mistakes have you…"/>
          <p:cNvSpPr txBox="1">
            <a:spLocks noGrp="1"/>
          </p:cNvSpPr>
          <p:nvPr>
            <p:ph type="title"/>
          </p:nvPr>
        </p:nvSpPr>
        <p:spPr>
          <a:xfrm>
            <a:off x="13571620" y="4131023"/>
            <a:ext cx="8431129" cy="5453954"/>
          </a:xfrm>
          <a:prstGeom prst="rect">
            <a:avLst/>
          </a:prstGeom>
        </p:spPr>
        <p:txBody>
          <a:bodyPr>
            <a:normAutofit fontScale="90000"/>
          </a:bodyPr>
          <a:lstStyle/>
          <a:p>
            <a:r>
              <a:rPr dirty="0"/>
              <a:t>What mistakes have you</a:t>
            </a:r>
          </a:p>
          <a:p>
            <a:r>
              <a:rPr dirty="0"/>
              <a:t>made with money?</a:t>
            </a:r>
          </a:p>
        </p:txBody>
      </p:sp>
      <p:pic>
        <p:nvPicPr>
          <p:cNvPr id="2" name="Picture 1">
            <a:extLst>
              <a:ext uri="{FF2B5EF4-FFF2-40B4-BE49-F238E27FC236}">
                <a16:creationId xmlns:a16="http://schemas.microsoft.com/office/drawing/2014/main" id="{B96EB0EC-598C-7C4A-AA5D-5E0D680B7B7C}"/>
              </a:ext>
            </a:extLst>
          </p:cNvPr>
          <p:cNvPicPr>
            <a:picLocks noChangeAspect="1"/>
          </p:cNvPicPr>
          <p:nvPr/>
        </p:nvPicPr>
        <p:blipFill>
          <a:blip r:embed="rId2"/>
          <a:stretch>
            <a:fillRect/>
          </a:stretch>
        </p:blipFill>
        <p:spPr>
          <a:xfrm>
            <a:off x="1892300" y="600576"/>
            <a:ext cx="8093910" cy="12140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Out of one hundred people age sixty-five, ninety-seven of them can’t write a check for $600, fifty-four are still working, and three are financially secure.”"/>
          <p:cNvSpPr txBox="1">
            <a:spLocks noGrp="1"/>
          </p:cNvSpPr>
          <p:nvPr>
            <p:ph type="body" idx="21"/>
          </p:nvPr>
        </p:nvSpPr>
        <p:spPr>
          <a:xfrm>
            <a:off x="4833937" y="4495601"/>
            <a:ext cx="14716126" cy="4206876"/>
          </a:xfrm>
          <a:prstGeom prst="rect">
            <a:avLst/>
          </a:prstGeom>
        </p:spPr>
        <p:txBody>
          <a:bodyPr/>
          <a:lstStyle/>
          <a:p>
            <a:r>
              <a:t>“Out of one hundred people age sixty-five, ninety-seven of them can’t write a check for $600, fifty-four are still working, and three are financially secure.”</a:t>
            </a:r>
          </a:p>
        </p:txBody>
      </p:sp>
      <p:sp>
        <p:nvSpPr>
          <p:cNvPr id="205" name="– USA Today"/>
          <p:cNvSpPr txBox="1">
            <a:spLocks noGrp="1"/>
          </p:cNvSpPr>
          <p:nvPr>
            <p:ph type="body" idx="22"/>
          </p:nvPr>
        </p:nvSpPr>
        <p:spPr>
          <a:prstGeom prst="rect">
            <a:avLst/>
          </a:prstGeom>
        </p:spPr>
        <p:txBody>
          <a:bodyPr/>
          <a:lstStyle/>
          <a:p>
            <a:r>
              <a:t>– USA Today</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tep 4: Invest 15% for Later"/>
          <p:cNvSpPr txBox="1">
            <a:spLocks noGrp="1"/>
          </p:cNvSpPr>
          <p:nvPr>
            <p:ph type="title"/>
          </p:nvPr>
        </p:nvSpPr>
        <p:spPr>
          <a:prstGeom prst="rect">
            <a:avLst/>
          </a:prstGeom>
        </p:spPr>
        <p:txBody>
          <a:bodyPr/>
          <a:lstStyle>
            <a:lvl1pPr defTabSz="772239">
              <a:defRPr sz="9400"/>
            </a:lvl1pPr>
          </a:lstStyle>
          <a:p>
            <a:r>
              <a:t>Step 4: Invest 15% for Later</a:t>
            </a:r>
          </a:p>
        </p:txBody>
      </p:sp>
      <p:sp>
        <p:nvSpPr>
          <p:cNvPr id="208" name="Ideal is 15% of before tax gross income annually…"/>
          <p:cNvSpPr txBox="1">
            <a:spLocks noGrp="1"/>
          </p:cNvSpPr>
          <p:nvPr>
            <p:ph type="body" sz="half" idx="1"/>
          </p:nvPr>
        </p:nvSpPr>
        <p:spPr>
          <a:xfrm>
            <a:off x="4833937" y="3464718"/>
            <a:ext cx="14716126" cy="8754617"/>
          </a:xfrm>
          <a:prstGeom prst="rect">
            <a:avLst/>
          </a:prstGeom>
        </p:spPr>
        <p:txBody>
          <a:bodyPr/>
          <a:lstStyle/>
          <a:p>
            <a:pPr>
              <a:buBlip>
                <a:blip r:embed="rId2"/>
              </a:buBlip>
            </a:pPr>
            <a:r>
              <a:t>Ideal is 15% of before tax gross income annually</a:t>
            </a:r>
          </a:p>
          <a:p>
            <a:pPr>
              <a:buBlip>
                <a:blip r:embed="rId2"/>
              </a:buBlip>
            </a:pPr>
            <a:r>
              <a:t>This does not include company matches</a:t>
            </a:r>
          </a:p>
          <a:p>
            <a:pPr>
              <a:buBlip>
                <a:blip r:embed="rId2"/>
              </a:buBlip>
            </a:pPr>
            <a:r>
              <a:t>Invest in Growth-Stock Mutual Funds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0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build="p" bldLvl="5"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Investment Steps"/>
          <p:cNvSpPr txBox="1">
            <a:spLocks noGrp="1"/>
          </p:cNvSpPr>
          <p:nvPr>
            <p:ph type="title"/>
          </p:nvPr>
        </p:nvSpPr>
        <p:spPr>
          <a:prstGeom prst="rect">
            <a:avLst/>
          </a:prstGeom>
        </p:spPr>
        <p:txBody>
          <a:bodyPr/>
          <a:lstStyle/>
          <a:p>
            <a:r>
              <a:t>Investment Steps</a:t>
            </a:r>
          </a:p>
        </p:txBody>
      </p:sp>
      <p:sp>
        <p:nvSpPr>
          <p:cNvPr id="211" name="Obtain any matching funds that you can from your company…"/>
          <p:cNvSpPr txBox="1">
            <a:spLocks noGrp="1"/>
          </p:cNvSpPr>
          <p:nvPr>
            <p:ph type="body" sz="half" idx="1"/>
          </p:nvPr>
        </p:nvSpPr>
        <p:spPr>
          <a:xfrm>
            <a:off x="4833937" y="3643312"/>
            <a:ext cx="14716126" cy="8215313"/>
          </a:xfrm>
          <a:prstGeom prst="rect">
            <a:avLst/>
          </a:prstGeom>
        </p:spPr>
        <p:txBody>
          <a:bodyPr/>
          <a:lstStyle/>
          <a:p>
            <a:pPr marL="630160" indent="-630160" defTabSz="805100">
              <a:spcBef>
                <a:spcPts val="4100"/>
              </a:spcBef>
              <a:buBlip>
                <a:blip r:embed="rId2"/>
              </a:buBlip>
              <a:defRPr sz="5096"/>
            </a:pPr>
            <a:r>
              <a:t>Obtain any matching funds that you can from your company</a:t>
            </a:r>
          </a:p>
          <a:p>
            <a:pPr marL="630160" indent="-630160" defTabSz="805100">
              <a:spcBef>
                <a:spcPts val="4100"/>
              </a:spcBef>
              <a:buBlip>
                <a:blip r:embed="rId2"/>
              </a:buBlip>
              <a:defRPr sz="5096"/>
            </a:pPr>
            <a:r>
              <a:t>Many companies match the first 3%, maximize the match</a:t>
            </a:r>
          </a:p>
          <a:p>
            <a:pPr marL="630160" indent="-630160" defTabSz="805100">
              <a:spcBef>
                <a:spcPts val="4100"/>
              </a:spcBef>
              <a:buBlip>
                <a:blip r:embed="rId2"/>
              </a:buBlip>
              <a:defRPr sz="5096"/>
            </a:pPr>
            <a:r>
              <a:t>Next invest the rest of the 15% into a ROTH Fund</a:t>
            </a:r>
          </a:p>
          <a:p>
            <a:pPr marL="630160" indent="-630160" defTabSz="805100">
              <a:spcBef>
                <a:spcPts val="4100"/>
              </a:spcBef>
              <a:buBlip>
                <a:blip r:embed="rId2"/>
              </a:buBlip>
              <a:defRPr sz="5096"/>
            </a:pPr>
            <a:r>
              <a:t>ROTH funds grow from after tax dollars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1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build="p" bldLvl="5"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Difference between 401K and ROTH"/>
          <p:cNvSpPr txBox="1">
            <a:spLocks noGrp="1"/>
          </p:cNvSpPr>
          <p:nvPr>
            <p:ph type="title"/>
          </p:nvPr>
        </p:nvSpPr>
        <p:spPr>
          <a:prstGeom prst="rect">
            <a:avLst/>
          </a:prstGeom>
        </p:spPr>
        <p:txBody>
          <a:bodyPr/>
          <a:lstStyle/>
          <a:p>
            <a:r>
              <a:t>Difference between 401K and ROTH</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Differences 401K vs. ROTH"/>
          <p:cNvSpPr txBox="1">
            <a:spLocks noGrp="1"/>
          </p:cNvSpPr>
          <p:nvPr>
            <p:ph type="title"/>
          </p:nvPr>
        </p:nvSpPr>
        <p:spPr>
          <a:prstGeom prst="rect">
            <a:avLst/>
          </a:prstGeom>
        </p:spPr>
        <p:txBody>
          <a:bodyPr/>
          <a:lstStyle>
            <a:lvl1pPr defTabSz="755808">
              <a:defRPr sz="9200"/>
            </a:lvl1pPr>
          </a:lstStyle>
          <a:p>
            <a:r>
              <a:t>Differences 401K vs. ROTH</a:t>
            </a:r>
          </a:p>
        </p:txBody>
      </p:sp>
      <p:sp>
        <p:nvSpPr>
          <p:cNvPr id="216" name="401K uses pretax dollars (easier)…"/>
          <p:cNvSpPr txBox="1">
            <a:spLocks noGrp="1"/>
          </p:cNvSpPr>
          <p:nvPr>
            <p:ph type="body" sz="half" idx="1"/>
          </p:nvPr>
        </p:nvSpPr>
        <p:spPr>
          <a:prstGeom prst="rect">
            <a:avLst/>
          </a:prstGeom>
        </p:spPr>
        <p:txBody>
          <a:bodyPr/>
          <a:lstStyle/>
          <a:p>
            <a:pPr>
              <a:buBlip>
                <a:blip r:embed="rId2"/>
              </a:buBlip>
            </a:pPr>
            <a:r>
              <a:t>401K uses pretax dollars (easier)</a:t>
            </a:r>
          </a:p>
          <a:p>
            <a:pPr>
              <a:buBlip>
                <a:blip r:embed="rId2"/>
              </a:buBlip>
            </a:pPr>
            <a:r>
              <a:t>401K  must pay taxes on each withdrawal</a:t>
            </a:r>
          </a:p>
          <a:p>
            <a:pPr>
              <a:buBlip>
                <a:blip r:embed="rId2"/>
              </a:buBlip>
            </a:pPr>
            <a:r>
              <a:t>ROTH uses post tax dollars (more kept)</a:t>
            </a:r>
          </a:p>
          <a:p>
            <a:pPr>
              <a:buBlip>
                <a:blip r:embed="rId2"/>
              </a:buBlip>
            </a:pPr>
            <a:r>
              <a:t>ROTH doesn’t pay taxes on any withdrawals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1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Only the money you invest will grow. None of the money that you don’t invest will grow.”"/>
          <p:cNvSpPr txBox="1">
            <a:spLocks noGrp="1"/>
          </p:cNvSpPr>
          <p:nvPr>
            <p:ph type="body" idx="21"/>
          </p:nvPr>
        </p:nvSpPr>
        <p:spPr>
          <a:xfrm>
            <a:off x="4833937" y="5511601"/>
            <a:ext cx="14716126" cy="2174876"/>
          </a:xfrm>
          <a:prstGeom prst="rect">
            <a:avLst/>
          </a:prstGeom>
        </p:spPr>
        <p:txBody>
          <a:bodyPr/>
          <a:lstStyle/>
          <a:p>
            <a:r>
              <a:t>“Only the money you invest will grow. None of the money that you don’t invest will grow.”</a:t>
            </a:r>
          </a:p>
        </p:txBody>
      </p:sp>
      <p:sp>
        <p:nvSpPr>
          <p:cNvPr id="219" name="– Pastor Josue Feliciano"/>
          <p:cNvSpPr txBox="1">
            <a:spLocks noGrp="1"/>
          </p:cNvSpPr>
          <p:nvPr>
            <p:ph type="body" idx="22"/>
          </p:nvPr>
        </p:nvSpPr>
        <p:spPr>
          <a:prstGeom prst="rect">
            <a:avLst/>
          </a:prstGeom>
        </p:spPr>
        <p:txBody>
          <a:bodyPr/>
          <a:lstStyle/>
          <a:p>
            <a:r>
              <a:t>– Pastor Josue Feliciano</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Example of Investments"/>
          <p:cNvSpPr txBox="1">
            <a:spLocks noGrp="1"/>
          </p:cNvSpPr>
          <p:nvPr>
            <p:ph type="title"/>
          </p:nvPr>
        </p:nvSpPr>
        <p:spPr>
          <a:prstGeom prst="rect">
            <a:avLst/>
          </a:prstGeom>
        </p:spPr>
        <p:txBody>
          <a:bodyPr/>
          <a:lstStyle/>
          <a:p>
            <a:r>
              <a:t>Example of Investments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Example 1"/>
          <p:cNvSpPr txBox="1">
            <a:spLocks noGrp="1"/>
          </p:cNvSpPr>
          <p:nvPr>
            <p:ph type="title"/>
          </p:nvPr>
        </p:nvSpPr>
        <p:spPr>
          <a:prstGeom prst="rect">
            <a:avLst/>
          </a:prstGeom>
        </p:spPr>
        <p:txBody>
          <a:bodyPr/>
          <a:lstStyle/>
          <a:p>
            <a:r>
              <a:t>Example 1</a:t>
            </a:r>
          </a:p>
        </p:txBody>
      </p:sp>
      <p:sp>
        <p:nvSpPr>
          <p:cNvPr id="224" name="Age 25…"/>
          <p:cNvSpPr txBox="1">
            <a:spLocks noGrp="1"/>
          </p:cNvSpPr>
          <p:nvPr>
            <p:ph type="body" sz="half" idx="1"/>
          </p:nvPr>
        </p:nvSpPr>
        <p:spPr>
          <a:prstGeom prst="rect">
            <a:avLst/>
          </a:prstGeom>
        </p:spPr>
        <p:txBody>
          <a:bodyPr/>
          <a:lstStyle/>
          <a:p>
            <a:pPr>
              <a:buBlip>
                <a:blip r:embed="rId2"/>
              </a:buBlip>
            </a:pPr>
            <a:r>
              <a:t>Age 25</a:t>
            </a:r>
          </a:p>
          <a:p>
            <a:pPr>
              <a:buBlip>
                <a:blip r:embed="rId2"/>
              </a:buBlip>
            </a:pPr>
            <a:r>
              <a:t>Invests $50 per month</a:t>
            </a:r>
          </a:p>
          <a:p>
            <a:pPr>
              <a:buBlip>
                <a:blip r:embed="rId2"/>
              </a:buBlip>
            </a:pPr>
            <a:r>
              <a:t>40 year span of time</a:t>
            </a:r>
          </a:p>
          <a:p>
            <a:pPr>
              <a:buBlip>
                <a:blip r:embed="rId2"/>
              </a:buBlip>
            </a:pPr>
            <a:r>
              <a:t>Total = $588,289</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Example 2"/>
          <p:cNvSpPr txBox="1">
            <a:spLocks noGrp="1"/>
          </p:cNvSpPr>
          <p:nvPr>
            <p:ph type="title"/>
          </p:nvPr>
        </p:nvSpPr>
        <p:spPr>
          <a:prstGeom prst="rect">
            <a:avLst/>
          </a:prstGeom>
        </p:spPr>
        <p:txBody>
          <a:bodyPr/>
          <a:lstStyle/>
          <a:p>
            <a:r>
              <a:t>Example 2</a:t>
            </a:r>
          </a:p>
        </p:txBody>
      </p:sp>
      <p:sp>
        <p:nvSpPr>
          <p:cNvPr id="227" name="Age 25…"/>
          <p:cNvSpPr txBox="1">
            <a:spLocks noGrp="1"/>
          </p:cNvSpPr>
          <p:nvPr>
            <p:ph type="body" sz="half" idx="1"/>
          </p:nvPr>
        </p:nvSpPr>
        <p:spPr>
          <a:prstGeom prst="rect">
            <a:avLst/>
          </a:prstGeom>
        </p:spPr>
        <p:txBody>
          <a:bodyPr/>
          <a:lstStyle/>
          <a:p>
            <a:pPr>
              <a:buBlip>
                <a:blip r:embed="rId2"/>
              </a:buBlip>
            </a:pPr>
            <a:r>
              <a:t>Age 25</a:t>
            </a:r>
          </a:p>
          <a:p>
            <a:pPr>
              <a:buBlip>
                <a:blip r:embed="rId2"/>
              </a:buBlip>
            </a:pPr>
            <a:r>
              <a:t>Invests $150 per month</a:t>
            </a:r>
          </a:p>
          <a:p>
            <a:pPr>
              <a:buBlip>
                <a:blip r:embed="rId2"/>
              </a:buBlip>
            </a:pPr>
            <a:r>
              <a:t>40 year span of time</a:t>
            </a:r>
          </a:p>
          <a:p>
            <a:pPr>
              <a:buBlip>
                <a:blip r:embed="rId2"/>
              </a:buBlip>
            </a:pPr>
            <a:r>
              <a:t>Total = $1,764,715</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Example 3"/>
          <p:cNvSpPr txBox="1">
            <a:spLocks noGrp="1"/>
          </p:cNvSpPr>
          <p:nvPr>
            <p:ph type="title"/>
          </p:nvPr>
        </p:nvSpPr>
        <p:spPr>
          <a:prstGeom prst="rect">
            <a:avLst/>
          </a:prstGeom>
        </p:spPr>
        <p:txBody>
          <a:bodyPr/>
          <a:lstStyle/>
          <a:p>
            <a:r>
              <a:t>Example 3</a:t>
            </a:r>
          </a:p>
        </p:txBody>
      </p:sp>
      <p:sp>
        <p:nvSpPr>
          <p:cNvPr id="230" name="Age 40…"/>
          <p:cNvSpPr txBox="1">
            <a:spLocks noGrp="1"/>
          </p:cNvSpPr>
          <p:nvPr>
            <p:ph type="body" sz="half" idx="1"/>
          </p:nvPr>
        </p:nvSpPr>
        <p:spPr>
          <a:prstGeom prst="rect">
            <a:avLst/>
          </a:prstGeom>
        </p:spPr>
        <p:txBody>
          <a:bodyPr/>
          <a:lstStyle/>
          <a:p>
            <a:pPr>
              <a:buBlip>
                <a:blip r:embed="rId2"/>
              </a:buBlip>
            </a:pPr>
            <a:r>
              <a:t>Age 40</a:t>
            </a:r>
          </a:p>
          <a:p>
            <a:pPr>
              <a:buBlip>
                <a:blip r:embed="rId2"/>
              </a:buBlip>
            </a:pPr>
            <a:r>
              <a:t>Invests $50 per month</a:t>
            </a:r>
          </a:p>
          <a:p>
            <a:pPr>
              <a:buBlip>
                <a:blip r:embed="rId2"/>
              </a:buBlip>
            </a:pPr>
            <a:r>
              <a:t>25 year span of time</a:t>
            </a:r>
          </a:p>
          <a:p>
            <a:pPr>
              <a:buBlip>
                <a:blip r:embed="rId2"/>
              </a:buBlip>
            </a:pPr>
            <a:r>
              <a:t>Total = $93, 942</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9FB594F8-4C24-44E1-B1EE-DBCE9C04F3D4-L0-001.jp2" descr="9FB594F8-4C24-44E1-B1EE-DBCE9C04F3D4-L0-001.jp2"/>
          <p:cNvPicPr>
            <a:picLocks noGrp="1"/>
          </p:cNvPicPr>
          <p:nvPr>
            <p:ph type="pic" idx="21"/>
          </p:nvPr>
        </p:nvPicPr>
        <p:blipFill>
          <a:blip r:embed="rId2"/>
          <a:stretch>
            <a:fillRect/>
          </a:stretch>
        </p:blipFill>
        <p:spPr>
          <a:xfrm>
            <a:off x="5184966" y="1922679"/>
            <a:ext cx="14023976" cy="7398148"/>
          </a:xfrm>
          <a:prstGeom prst="rect">
            <a:avLst/>
          </a:prstGeom>
        </p:spPr>
      </p:pic>
      <p:sp>
        <p:nvSpPr>
          <p:cNvPr id="177" name="What do you dream about?"/>
          <p:cNvSpPr txBox="1">
            <a:spLocks noGrp="1"/>
          </p:cNvSpPr>
          <p:nvPr>
            <p:ph type="title"/>
          </p:nvPr>
        </p:nvSpPr>
        <p:spPr>
          <a:prstGeom prst="rect">
            <a:avLst/>
          </a:prstGeom>
        </p:spPr>
        <p:txBody>
          <a:bodyPr/>
          <a:lstStyle>
            <a:lvl1pPr defTabSz="690086">
              <a:defRPr sz="8400"/>
            </a:lvl1pPr>
          </a:lstStyle>
          <a:p>
            <a:r>
              <a:t>What do you dream about?</a:t>
            </a:r>
          </a:p>
        </p:txBody>
      </p:sp>
      <p:sp>
        <p:nvSpPr>
          <p:cNvPr id="178" name="What are you willing to sacrifice for?"/>
          <p:cNvSpPr txBox="1">
            <a:spLocks noGrp="1"/>
          </p:cNvSpPr>
          <p:nvPr>
            <p:ph type="body" sz="quarter" idx="1"/>
          </p:nvPr>
        </p:nvSpPr>
        <p:spPr>
          <a:prstGeom prst="rect">
            <a:avLst/>
          </a:prstGeom>
        </p:spPr>
        <p:txBody>
          <a:bodyPr/>
          <a:lstStyle/>
          <a:p>
            <a:r>
              <a:t>What are you willing to sacrifice for?</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Example 4"/>
          <p:cNvSpPr txBox="1">
            <a:spLocks noGrp="1"/>
          </p:cNvSpPr>
          <p:nvPr>
            <p:ph type="title"/>
          </p:nvPr>
        </p:nvSpPr>
        <p:spPr>
          <a:prstGeom prst="rect">
            <a:avLst/>
          </a:prstGeom>
        </p:spPr>
        <p:txBody>
          <a:bodyPr/>
          <a:lstStyle/>
          <a:p>
            <a:r>
              <a:t>Example 4</a:t>
            </a:r>
          </a:p>
        </p:txBody>
      </p:sp>
      <p:sp>
        <p:nvSpPr>
          <p:cNvPr id="233" name="Age 40…"/>
          <p:cNvSpPr txBox="1">
            <a:spLocks noGrp="1"/>
          </p:cNvSpPr>
          <p:nvPr>
            <p:ph type="body" sz="half" idx="1"/>
          </p:nvPr>
        </p:nvSpPr>
        <p:spPr>
          <a:prstGeom prst="rect">
            <a:avLst/>
          </a:prstGeom>
        </p:spPr>
        <p:txBody>
          <a:bodyPr/>
          <a:lstStyle/>
          <a:p>
            <a:pPr>
              <a:buBlip>
                <a:blip r:embed="rId2"/>
              </a:buBlip>
            </a:pPr>
            <a:r>
              <a:t>Age 40</a:t>
            </a:r>
          </a:p>
          <a:p>
            <a:pPr>
              <a:buBlip>
                <a:blip r:embed="rId2"/>
              </a:buBlip>
            </a:pPr>
            <a:r>
              <a:t>Invests $150 per month</a:t>
            </a:r>
          </a:p>
          <a:p>
            <a:pPr>
              <a:buBlip>
                <a:blip r:embed="rId2"/>
              </a:buBlip>
            </a:pPr>
            <a:r>
              <a:t>25 year span of time</a:t>
            </a:r>
          </a:p>
          <a:p>
            <a:pPr>
              <a:buBlip>
                <a:blip r:embed="rId2"/>
              </a:buBlip>
            </a:pPr>
            <a:r>
              <a:t>Total = $281,827</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Example 5"/>
          <p:cNvSpPr txBox="1">
            <a:spLocks noGrp="1"/>
          </p:cNvSpPr>
          <p:nvPr>
            <p:ph type="title"/>
          </p:nvPr>
        </p:nvSpPr>
        <p:spPr>
          <a:prstGeom prst="rect">
            <a:avLst/>
          </a:prstGeom>
        </p:spPr>
        <p:txBody>
          <a:bodyPr/>
          <a:lstStyle/>
          <a:p>
            <a:r>
              <a:t>Example 5</a:t>
            </a:r>
          </a:p>
        </p:txBody>
      </p:sp>
      <p:sp>
        <p:nvSpPr>
          <p:cNvPr id="236" name="Age 25…"/>
          <p:cNvSpPr txBox="1">
            <a:spLocks noGrp="1"/>
          </p:cNvSpPr>
          <p:nvPr>
            <p:ph type="body" sz="half" idx="1"/>
          </p:nvPr>
        </p:nvSpPr>
        <p:spPr>
          <a:prstGeom prst="rect">
            <a:avLst/>
          </a:prstGeom>
        </p:spPr>
        <p:txBody>
          <a:bodyPr/>
          <a:lstStyle/>
          <a:p>
            <a:pPr marL="623730" indent="-623730" defTabSz="796885">
              <a:spcBef>
                <a:spcPts val="4000"/>
              </a:spcBef>
              <a:buBlip>
                <a:blip r:embed="rId2"/>
              </a:buBlip>
              <a:defRPr sz="5044"/>
            </a:pPr>
            <a:r>
              <a:t>Age 25</a:t>
            </a:r>
          </a:p>
          <a:p>
            <a:pPr marL="623730" indent="-623730" defTabSz="796885">
              <a:spcBef>
                <a:spcPts val="4000"/>
              </a:spcBef>
              <a:buBlip>
                <a:blip r:embed="rId2"/>
              </a:buBlip>
              <a:defRPr sz="5044"/>
            </a:pPr>
            <a:r>
              <a:t>Invests 15% per month</a:t>
            </a:r>
          </a:p>
          <a:p>
            <a:pPr marL="623730" indent="-623730" defTabSz="796885">
              <a:spcBef>
                <a:spcPts val="4000"/>
              </a:spcBef>
              <a:buBlip>
                <a:blip r:embed="rId2"/>
              </a:buBlip>
              <a:defRPr sz="5044"/>
            </a:pPr>
            <a:r>
              <a:t>40 year span of time</a:t>
            </a:r>
          </a:p>
          <a:p>
            <a:pPr marL="623730" indent="-623730" defTabSz="796885">
              <a:spcBef>
                <a:spcPts val="4000"/>
              </a:spcBef>
              <a:buBlip>
                <a:blip r:embed="rId2"/>
              </a:buBlip>
              <a:defRPr sz="5044"/>
            </a:pPr>
            <a:r>
              <a:t>Making  $35,000 and increasing $10,000 every ten years</a:t>
            </a:r>
          </a:p>
          <a:p>
            <a:pPr marL="623730" indent="-623730" defTabSz="796885">
              <a:spcBef>
                <a:spcPts val="4000"/>
              </a:spcBef>
              <a:buBlip>
                <a:blip r:embed="rId2"/>
              </a:buBlip>
              <a:defRPr sz="5044"/>
            </a:pPr>
            <a:r>
              <a:t>Total = $5,726,652</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Educate Children about Money"/>
          <p:cNvSpPr txBox="1">
            <a:spLocks noGrp="1"/>
          </p:cNvSpPr>
          <p:nvPr>
            <p:ph type="title"/>
          </p:nvPr>
        </p:nvSpPr>
        <p:spPr>
          <a:prstGeom prst="rect">
            <a:avLst/>
          </a:prstGeom>
        </p:spPr>
        <p:txBody>
          <a:bodyPr/>
          <a:lstStyle>
            <a:lvl1pPr defTabSz="665440">
              <a:defRPr sz="8100"/>
            </a:lvl1pPr>
          </a:lstStyle>
          <a:p>
            <a:r>
              <a:t>Educate Children about Money</a:t>
            </a:r>
          </a:p>
        </p:txBody>
      </p:sp>
      <p:sp>
        <p:nvSpPr>
          <p:cNvPr id="239" name="No allowance, work for money, instant-reward…"/>
          <p:cNvSpPr txBox="1">
            <a:spLocks noGrp="1"/>
          </p:cNvSpPr>
          <p:nvPr>
            <p:ph type="body" sz="half" idx="1"/>
          </p:nvPr>
        </p:nvSpPr>
        <p:spPr>
          <a:prstGeom prst="rect">
            <a:avLst/>
          </a:prstGeom>
        </p:spPr>
        <p:txBody>
          <a:bodyPr/>
          <a:lstStyle/>
          <a:p>
            <a:pPr>
              <a:buBlip>
                <a:blip r:embed="rId2"/>
              </a:buBlip>
            </a:pPr>
            <a:r>
              <a:t>No allowance, work for money, instant-reward</a:t>
            </a:r>
          </a:p>
          <a:p>
            <a:pPr>
              <a:buBlip>
                <a:blip r:embed="rId2"/>
              </a:buBlip>
            </a:pPr>
            <a:r>
              <a:t>All should learn to (give, save, spend)</a:t>
            </a:r>
          </a:p>
          <a:p>
            <a:pPr>
              <a:buBlip>
                <a:blip r:embed="rId2"/>
              </a:buBlip>
            </a:pPr>
            <a:r>
              <a:t>Investing should start after college (15%)</a:t>
            </a:r>
          </a:p>
          <a:p>
            <a:pPr>
              <a:buBlip>
                <a:blip r:embed="rId2"/>
              </a:buBlip>
            </a:pPr>
            <a:r>
              <a:t>Share what you are doing with money, goals being attained (mentorship) </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3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build="p" bldLvl="5"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Money for Children’s College"/>
          <p:cNvSpPr txBox="1">
            <a:spLocks noGrp="1"/>
          </p:cNvSpPr>
          <p:nvPr>
            <p:ph type="title"/>
          </p:nvPr>
        </p:nvSpPr>
        <p:spPr>
          <a:xfrm>
            <a:off x="4833937" y="892968"/>
            <a:ext cx="14716126" cy="3363742"/>
          </a:xfrm>
          <a:prstGeom prst="rect">
            <a:avLst/>
          </a:prstGeom>
        </p:spPr>
        <p:txBody>
          <a:bodyPr/>
          <a:lstStyle>
            <a:lvl1pPr defTabSz="731162">
              <a:defRPr sz="8900"/>
            </a:lvl1pPr>
          </a:lstStyle>
          <a:p>
            <a:r>
              <a:t>Money for Children’s College</a:t>
            </a:r>
          </a:p>
        </p:txBody>
      </p:sp>
      <p:sp>
        <p:nvSpPr>
          <p:cNvPr id="242" name="To stop the generational debt, help with college…"/>
          <p:cNvSpPr txBox="1">
            <a:spLocks noGrp="1"/>
          </p:cNvSpPr>
          <p:nvPr>
            <p:ph type="body" idx="1"/>
          </p:nvPr>
        </p:nvSpPr>
        <p:spPr>
          <a:xfrm>
            <a:off x="4833937" y="3839765"/>
            <a:ext cx="14716126" cy="9186060"/>
          </a:xfrm>
          <a:prstGeom prst="rect">
            <a:avLst/>
          </a:prstGeom>
        </p:spPr>
        <p:txBody>
          <a:bodyPr/>
          <a:lstStyle/>
          <a:p>
            <a:pPr>
              <a:buBlip>
                <a:blip r:embed="rId2"/>
              </a:buBlip>
            </a:pPr>
            <a:r>
              <a:t>To stop the generational debt, help with college</a:t>
            </a:r>
          </a:p>
          <a:p>
            <a:pPr>
              <a:buBlip>
                <a:blip r:embed="rId2"/>
              </a:buBlip>
            </a:pPr>
            <a:r>
              <a:t>Educational 529 plan is an investment account like a retirement fund but for college</a:t>
            </a:r>
          </a:p>
          <a:p>
            <a:pPr>
              <a:buBlip>
                <a:blip r:embed="rId2"/>
              </a:buBlip>
            </a:pPr>
            <a:r>
              <a:t>Use local state schools to get the most education for the money</a:t>
            </a:r>
          </a:p>
          <a:p>
            <a:pPr>
              <a:buBlip>
                <a:blip r:embed="rId2"/>
              </a:buBlip>
            </a:pPr>
            <a:r>
              <a:t>Encourage student to work while in college</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4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build="p" bldLvl="5"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Q &amp; A"/>
          <p:cNvSpPr txBox="1">
            <a:spLocks noGrp="1"/>
          </p:cNvSpPr>
          <p:nvPr>
            <p:ph type="title"/>
          </p:nvPr>
        </p:nvSpPr>
        <p:spPr>
          <a:prstGeom prst="rect">
            <a:avLst/>
          </a:prstGeom>
        </p:spPr>
        <p:txBody>
          <a:bodyPr/>
          <a:lstStyle/>
          <a:p>
            <a:r>
              <a:t>Q &amp; A</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Budgeting is setting a plan for your money"/>
          <p:cNvSpPr txBox="1">
            <a:spLocks noGrp="1"/>
          </p:cNvSpPr>
          <p:nvPr>
            <p:ph type="title"/>
          </p:nvPr>
        </p:nvSpPr>
        <p:spPr>
          <a:xfrm>
            <a:off x="2812632" y="3852830"/>
            <a:ext cx="7358063" cy="6010338"/>
          </a:xfrm>
          <a:prstGeom prst="rect">
            <a:avLst/>
          </a:prstGeom>
        </p:spPr>
        <p:txBody>
          <a:bodyPr>
            <a:normAutofit fontScale="90000"/>
          </a:bodyPr>
          <a:lstStyle/>
          <a:p>
            <a:r>
              <a:rPr dirty="0"/>
              <a:t>Budgeting is setting a plan for your money</a:t>
            </a:r>
          </a:p>
        </p:txBody>
      </p:sp>
      <p:pic>
        <p:nvPicPr>
          <p:cNvPr id="2" name="Picture 1">
            <a:extLst>
              <a:ext uri="{FF2B5EF4-FFF2-40B4-BE49-F238E27FC236}">
                <a16:creationId xmlns:a16="http://schemas.microsoft.com/office/drawing/2014/main" id="{FBC6D558-6E8E-484D-8E65-27305611D5CB}"/>
              </a:ext>
            </a:extLst>
          </p:cNvPr>
          <p:cNvPicPr>
            <a:picLocks noChangeAspect="1"/>
          </p:cNvPicPr>
          <p:nvPr/>
        </p:nvPicPr>
        <p:blipFill>
          <a:blip r:embed="rId2"/>
          <a:stretch>
            <a:fillRect/>
          </a:stretch>
        </p:blipFill>
        <p:spPr>
          <a:xfrm>
            <a:off x="10824207" y="2879223"/>
            <a:ext cx="11835601" cy="79575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Without a Budget you will always wonder where your money went!"/>
          <p:cNvSpPr txBox="1">
            <a:spLocks noGrp="1"/>
          </p:cNvSpPr>
          <p:nvPr>
            <p:ph type="title"/>
          </p:nvPr>
        </p:nvSpPr>
        <p:spPr>
          <a:xfrm>
            <a:off x="15127704" y="2791326"/>
            <a:ext cx="7358063" cy="8896609"/>
          </a:xfrm>
          <a:prstGeom prst="rect">
            <a:avLst/>
          </a:prstGeom>
        </p:spPr>
        <p:txBody>
          <a:bodyPr>
            <a:normAutofit fontScale="90000"/>
          </a:bodyPr>
          <a:lstStyle/>
          <a:p>
            <a:r>
              <a:rPr dirty="0"/>
              <a:t>Without a Budget you will always wonder where your money went!</a:t>
            </a:r>
          </a:p>
        </p:txBody>
      </p:sp>
      <p:pic>
        <p:nvPicPr>
          <p:cNvPr id="4" name="Picture 3">
            <a:extLst>
              <a:ext uri="{FF2B5EF4-FFF2-40B4-BE49-F238E27FC236}">
                <a16:creationId xmlns:a16="http://schemas.microsoft.com/office/drawing/2014/main" id="{1EA7C9E6-96F8-DE42-B257-DAAF4C4792F1}"/>
              </a:ext>
            </a:extLst>
          </p:cNvPr>
          <p:cNvPicPr>
            <a:picLocks noChangeAspect="1"/>
          </p:cNvPicPr>
          <p:nvPr/>
        </p:nvPicPr>
        <p:blipFill>
          <a:blip r:embed="rId2"/>
          <a:stretch>
            <a:fillRect/>
          </a:stretch>
        </p:blipFill>
        <p:spPr>
          <a:xfrm>
            <a:off x="1302417" y="1868404"/>
            <a:ext cx="13361969" cy="99791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Expense Categories…"/>
          <p:cNvSpPr txBox="1">
            <a:spLocks noGrp="1"/>
          </p:cNvSpPr>
          <p:nvPr>
            <p:ph type="title" idx="4294967295"/>
          </p:nvPr>
        </p:nvSpPr>
        <p:spPr>
          <a:xfrm>
            <a:off x="1794642" y="1470113"/>
            <a:ext cx="7652353" cy="2964657"/>
          </a:xfrm>
          <a:prstGeom prst="rect">
            <a:avLst/>
          </a:prstGeom>
        </p:spPr>
        <p:txBody>
          <a:bodyPr lIns="71437" tIns="71437" rIns="71437" bIns="71437">
            <a:normAutofit fontScale="90000"/>
          </a:bodyPr>
          <a:lstStyle/>
          <a:p>
            <a:pPr algn="ctr" defTabSz="821531"/>
            <a:r>
              <a:rPr dirty="0"/>
              <a:t>Expense Categories</a:t>
            </a:r>
          </a:p>
          <a:p>
            <a:pPr algn="ctr" defTabSz="821531">
              <a:defRPr sz="2200"/>
            </a:pPr>
            <a:r>
              <a:rPr dirty="0"/>
              <a:t>Checking Account</a:t>
            </a:r>
          </a:p>
        </p:txBody>
      </p:sp>
      <p:sp>
        <p:nvSpPr>
          <p:cNvPr id="185" name="Rent          Electricity/Gas…"/>
          <p:cNvSpPr txBox="1">
            <a:spLocks noGrp="1"/>
          </p:cNvSpPr>
          <p:nvPr>
            <p:ph type="body" sz="half" idx="4294967295"/>
          </p:nvPr>
        </p:nvSpPr>
        <p:spPr>
          <a:xfrm>
            <a:off x="2128673" y="5033859"/>
            <a:ext cx="12501727" cy="6819997"/>
          </a:xfrm>
          <a:prstGeom prst="rect">
            <a:avLst/>
          </a:prstGeom>
        </p:spPr>
        <p:txBody>
          <a:bodyPr lIns="71437" tIns="71437" rIns="71437" bIns="71437" anchor="t"/>
          <a:lstStyle/>
          <a:p>
            <a:pPr marL="0" indent="0" defTabSz="1285875">
              <a:lnSpc>
                <a:spcPct val="90000"/>
              </a:lnSpc>
              <a:spcBef>
                <a:spcPts val="1600"/>
              </a:spcBef>
              <a:buSzTx/>
              <a:buNone/>
              <a:defRPr sz="500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Rent		        Electricity/Gas       </a:t>
            </a:r>
          </a:p>
          <a:p>
            <a:pPr marL="0" indent="0" defTabSz="1285875">
              <a:lnSpc>
                <a:spcPct val="90000"/>
              </a:lnSpc>
              <a:spcBef>
                <a:spcPts val="1600"/>
              </a:spcBef>
              <a:buSzTx/>
              <a:buNone/>
              <a:defRPr sz="500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endParaRPr dirty="0"/>
          </a:p>
          <a:p>
            <a:pPr marL="0" indent="0" defTabSz="1285875">
              <a:lnSpc>
                <a:spcPct val="90000"/>
              </a:lnSpc>
              <a:spcBef>
                <a:spcPts val="1600"/>
              </a:spcBef>
              <a:buSzTx/>
              <a:buNone/>
              <a:defRPr sz="500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Water		Trash		Cable/Internet</a:t>
            </a:r>
          </a:p>
          <a:p>
            <a:pPr marL="0" indent="0" defTabSz="1285875">
              <a:lnSpc>
                <a:spcPct val="90000"/>
              </a:lnSpc>
              <a:spcBef>
                <a:spcPts val="1600"/>
              </a:spcBef>
              <a:buSzTx/>
              <a:buNone/>
              <a:defRPr sz="500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endParaRPr dirty="0"/>
          </a:p>
          <a:p>
            <a:pPr marL="0" indent="0" defTabSz="1285875">
              <a:lnSpc>
                <a:spcPct val="90000"/>
              </a:lnSpc>
              <a:spcBef>
                <a:spcPts val="1600"/>
              </a:spcBef>
              <a:buSzTx/>
              <a:buNone/>
              <a:defRPr sz="500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Cell/Phone	Insurance		Tithe/Offering</a:t>
            </a:r>
          </a:p>
          <a:p>
            <a:pPr marL="0" indent="0" defTabSz="1285875">
              <a:lnSpc>
                <a:spcPct val="90000"/>
              </a:lnSpc>
              <a:spcBef>
                <a:spcPts val="1600"/>
              </a:spcBef>
              <a:buSzTx/>
              <a:buNone/>
              <a:defRPr sz="500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endParaRPr dirty="0"/>
          </a:p>
          <a:p>
            <a:pPr marL="0" indent="0" defTabSz="1285875">
              <a:lnSpc>
                <a:spcPct val="90000"/>
              </a:lnSpc>
              <a:spcBef>
                <a:spcPts val="1600"/>
              </a:spcBef>
              <a:buSzTx/>
              <a:buNone/>
              <a:defRPr sz="5000">
                <a:solidFill>
                  <a:srgbClr val="A53521"/>
                </a:solidFill>
                <a:uFill>
                  <a:solidFill>
                    <a:srgbClr val="A53521"/>
                  </a:solidFill>
                </a:uFill>
                <a:latin typeface="Bodoni SvtyTwo SC ITC TT-Book"/>
                <a:ea typeface="Bodoni SvtyTwo SC ITC TT-Book"/>
                <a:cs typeface="Bodoni SvtyTwo SC ITC TT-Book"/>
                <a:sym typeface="Bodoni SvtyTwo SC ITC TT-Book"/>
              </a:defRPr>
            </a:pPr>
            <a:r>
              <a:rPr dirty="0"/>
              <a:t>Child Care         Prescription/Doctor</a:t>
            </a:r>
          </a:p>
        </p:txBody>
      </p:sp>
      <p:pic>
        <p:nvPicPr>
          <p:cNvPr id="2" name="Picture 1">
            <a:extLst>
              <a:ext uri="{FF2B5EF4-FFF2-40B4-BE49-F238E27FC236}">
                <a16:creationId xmlns:a16="http://schemas.microsoft.com/office/drawing/2014/main" id="{8459F955-4FF0-E747-8E63-82A996518376}"/>
              </a:ext>
            </a:extLst>
          </p:cNvPr>
          <p:cNvPicPr>
            <a:picLocks noChangeAspect="1"/>
          </p:cNvPicPr>
          <p:nvPr/>
        </p:nvPicPr>
        <p:blipFill>
          <a:blip r:embed="rId2"/>
          <a:stretch>
            <a:fillRect/>
          </a:stretch>
        </p:blipFill>
        <p:spPr>
          <a:xfrm>
            <a:off x="15355615" y="725213"/>
            <a:ext cx="7927426" cy="123951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1662</Words>
  <Application>Microsoft Macintosh PowerPoint</Application>
  <PresentationFormat>Custom</PresentationFormat>
  <Paragraphs>248</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Bodoni SvtyTwo SC ITC TT-Book</vt:lpstr>
      <vt:lpstr>Helvetica Neue</vt:lpstr>
      <vt:lpstr>Papyrus</vt:lpstr>
      <vt:lpstr>Parchment</vt:lpstr>
      <vt:lpstr>Obtaining Financial Freedom</vt:lpstr>
      <vt:lpstr>No one can serve two masters. Either he will hate the one and love the other, or he will be devoted to the one and despise the other. You cannot serve both God and Money.</vt:lpstr>
      <vt:lpstr>Dishonest money dwindles away, but he who gathers money little by little makes it grow.</vt:lpstr>
      <vt:lpstr>Better one handful with tranquility than two handfuls with toil and chasing after the wind.</vt:lpstr>
      <vt:lpstr>What mistakes have you made with money?</vt:lpstr>
      <vt:lpstr>What do you dream about?</vt:lpstr>
      <vt:lpstr>Budgeting is setting a plan for your money</vt:lpstr>
      <vt:lpstr>Without a Budget you will always wonder where your money went!</vt:lpstr>
      <vt:lpstr>Expense Categories Checking Account</vt:lpstr>
      <vt:lpstr>Debt Categories</vt:lpstr>
      <vt:lpstr>Budget Categories</vt:lpstr>
      <vt:lpstr>Money Mistakes Most Make</vt:lpstr>
      <vt:lpstr>Envelope  Budget System</vt:lpstr>
      <vt:lpstr>Budget Categories</vt:lpstr>
      <vt:lpstr>Benefits to Envelope System</vt:lpstr>
      <vt:lpstr>Personal Experience Using Budget</vt:lpstr>
      <vt:lpstr>Homework Time</vt:lpstr>
      <vt:lpstr>PowerPoint Presentation</vt:lpstr>
      <vt:lpstr>Obtaining Financial Freedom (part 2)</vt:lpstr>
      <vt:lpstr>Let no debt remain outstanding, except the continuing debt to love one another, for he who loves his fellowman has fulfilled the law.</vt:lpstr>
      <vt:lpstr>Get Control of our Income</vt:lpstr>
      <vt:lpstr>Average Family</vt:lpstr>
      <vt:lpstr>The Debt Snowball</vt:lpstr>
      <vt:lpstr>Important to Debt-Snowball Success</vt:lpstr>
      <vt:lpstr>Example Cases</vt:lpstr>
      <vt:lpstr>Family Example #1</vt:lpstr>
      <vt:lpstr>Family Example #2</vt:lpstr>
      <vt:lpstr>Family Example #3</vt:lpstr>
      <vt:lpstr>Family Example #4</vt:lpstr>
      <vt:lpstr>Two Important Secrets to Success</vt:lpstr>
      <vt:lpstr>Q &amp; A</vt:lpstr>
      <vt:lpstr>Obtaining Financial Freedom (part 3)</vt:lpstr>
      <vt:lpstr>The rich rule over the poor, and the borrower is servant to the lender,</vt:lpstr>
      <vt:lpstr>PowerPoint Presentation</vt:lpstr>
      <vt:lpstr>Baby Steps</vt:lpstr>
      <vt:lpstr>Emergency Funds</vt:lpstr>
      <vt:lpstr>Beware of Situations</vt:lpstr>
      <vt:lpstr>Term Life Insurance</vt:lpstr>
      <vt:lpstr>Major Purchases</vt:lpstr>
      <vt:lpstr>The BIGGEST LIE is that we need credit to survive!!!</vt:lpstr>
      <vt:lpstr>Credit &amp; FICO</vt:lpstr>
      <vt:lpstr>Q &amp; A</vt:lpstr>
      <vt:lpstr>Obtaining Financial Freedom (part 4)</vt:lpstr>
      <vt:lpstr>“The plans of the diligent lead to profit as surely as haste leads to poverty.”</vt:lpstr>
      <vt:lpstr>“The wise store up choice food and olive oil, but fools gulp theirs down.”</vt:lpstr>
      <vt:lpstr>PowerPoint Presentation</vt:lpstr>
      <vt:lpstr>Investing for Tomorrow</vt:lpstr>
      <vt:lpstr>Reasons to Invest:</vt:lpstr>
      <vt:lpstr>PowerPoint Presentation</vt:lpstr>
      <vt:lpstr>PowerPoint Presentation</vt:lpstr>
      <vt:lpstr>Step 4: Invest 15% for Later</vt:lpstr>
      <vt:lpstr>Investment Steps</vt:lpstr>
      <vt:lpstr>Difference between 401K and ROTH</vt:lpstr>
      <vt:lpstr>Differences 401K vs. ROTH</vt:lpstr>
      <vt:lpstr>PowerPoint Presentation</vt:lpstr>
      <vt:lpstr>Example of Investments</vt:lpstr>
      <vt:lpstr>Example 1</vt:lpstr>
      <vt:lpstr>Example 2</vt:lpstr>
      <vt:lpstr>Example 3</vt:lpstr>
      <vt:lpstr>Example 4</vt:lpstr>
      <vt:lpstr>Example 5</vt:lpstr>
      <vt:lpstr>Educate Children about Money</vt:lpstr>
      <vt:lpstr>Money for Children’s College</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Obtaining Financial Freedom</dc:title>
  <cp:lastModifiedBy>Carl Rodriguez</cp:lastModifiedBy>
  <cp:revision>3</cp:revision>
  <dcterms:modified xsi:type="dcterms:W3CDTF">2021-09-15T14:00:07Z</dcterms:modified>
</cp:coreProperties>
</file>