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39" r:id="rId1"/>
  </p:sldMasterIdLst>
  <p:notesMasterIdLst>
    <p:notesMasterId r:id="rId54"/>
  </p:notesMasterIdLst>
  <p:sldIdLst>
    <p:sldId id="256" r:id="rId2"/>
    <p:sldId id="257" r:id="rId3"/>
    <p:sldId id="272" r:id="rId4"/>
    <p:sldId id="258" r:id="rId5"/>
    <p:sldId id="282" r:id="rId6"/>
    <p:sldId id="284" r:id="rId7"/>
    <p:sldId id="267" r:id="rId8"/>
    <p:sldId id="259" r:id="rId9"/>
    <p:sldId id="269" r:id="rId10"/>
    <p:sldId id="271" r:id="rId11"/>
    <p:sldId id="268" r:id="rId12"/>
    <p:sldId id="261" r:id="rId13"/>
    <p:sldId id="264" r:id="rId14"/>
    <p:sldId id="263" r:id="rId15"/>
    <p:sldId id="262" r:id="rId16"/>
    <p:sldId id="265" r:id="rId17"/>
    <p:sldId id="260" r:id="rId18"/>
    <p:sldId id="266" r:id="rId19"/>
    <p:sldId id="270" r:id="rId20"/>
    <p:sldId id="274" r:id="rId21"/>
    <p:sldId id="275" r:id="rId22"/>
    <p:sldId id="276" r:id="rId23"/>
    <p:sldId id="273" r:id="rId24"/>
    <p:sldId id="277" r:id="rId25"/>
    <p:sldId id="278" r:id="rId26"/>
    <p:sldId id="281" r:id="rId27"/>
    <p:sldId id="279" r:id="rId28"/>
    <p:sldId id="280" r:id="rId29"/>
    <p:sldId id="288" r:id="rId30"/>
    <p:sldId id="289" r:id="rId31"/>
    <p:sldId id="290" r:id="rId32"/>
    <p:sldId id="291" r:id="rId33"/>
    <p:sldId id="301" r:id="rId34"/>
    <p:sldId id="292" r:id="rId35"/>
    <p:sldId id="298" r:id="rId36"/>
    <p:sldId id="299" r:id="rId37"/>
    <p:sldId id="300" r:id="rId38"/>
    <p:sldId id="294" r:id="rId39"/>
    <p:sldId id="293" r:id="rId40"/>
    <p:sldId id="295" r:id="rId41"/>
    <p:sldId id="297" r:id="rId42"/>
    <p:sldId id="296" r:id="rId43"/>
    <p:sldId id="302" r:id="rId44"/>
    <p:sldId id="304" r:id="rId45"/>
    <p:sldId id="306" r:id="rId46"/>
    <p:sldId id="285" r:id="rId47"/>
    <p:sldId id="286" r:id="rId48"/>
    <p:sldId id="287" r:id="rId49"/>
    <p:sldId id="305" r:id="rId50"/>
    <p:sldId id="307" r:id="rId51"/>
    <p:sldId id="308" r:id="rId52"/>
    <p:sldId id="309" r:id="rId5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572" autoAdjust="0"/>
    <p:restoredTop sz="94648"/>
  </p:normalViewPr>
  <p:slideViewPr>
    <p:cSldViewPr>
      <p:cViewPr varScale="1">
        <p:scale>
          <a:sx n="107" d="100"/>
          <a:sy n="107" d="100"/>
        </p:scale>
        <p:origin x="536" y="1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BF8EB2-22E1-47E9-B871-FBE0A5018BAA}" type="datetimeFigureOut">
              <a:rPr lang="en-US" smtClean="0"/>
              <a:t>1/26/21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245FC5-C8BD-4DA7-BA11-90C3087D86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6070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245FC5-C8BD-4DA7-BA11-90C3087D866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1672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Title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39775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43973" y="1964267"/>
            <a:ext cx="5714228" cy="2421464"/>
          </a:xfrm>
        </p:spPr>
        <p:txBody>
          <a:bodyPr anchor="b">
            <a:normAutofit/>
          </a:bodyPr>
          <a:lstStyle>
            <a:lvl1pPr algn="r">
              <a:defRPr sz="4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973" y="4385733"/>
            <a:ext cx="5714228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52311" y="5870576"/>
            <a:ext cx="1212173" cy="377825"/>
          </a:xfrm>
        </p:spPr>
        <p:txBody>
          <a:bodyPr/>
          <a:lstStyle/>
          <a:p>
            <a:fld id="{D49EC381-29F0-46B7-838C-E121770CC482}" type="datetimeFigureOut">
              <a:rPr lang="en-US" smtClean="0"/>
              <a:t>1/26/21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43973" y="5870576"/>
            <a:ext cx="3932137" cy="3778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40685" y="5870576"/>
            <a:ext cx="417516" cy="377825"/>
          </a:xfrm>
        </p:spPr>
        <p:txBody>
          <a:bodyPr/>
          <a:lstStyle/>
          <a:p>
            <a:fld id="{826C3E7D-F5B8-4872-947E-3252A27BFA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8949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4732865"/>
            <a:ext cx="7772400" cy="566738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4401" y="932112"/>
            <a:ext cx="6858000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16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5299603"/>
            <a:ext cx="77724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EC381-29F0-46B7-838C-E121770CC482}" type="datetimeFigureOut">
              <a:rPr lang="en-US" smtClean="0"/>
              <a:t>1/26/21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C3E7D-F5B8-4872-947E-3252A27BFA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2070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609602"/>
            <a:ext cx="7772399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4343400"/>
            <a:ext cx="7772399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EC381-29F0-46B7-838C-E121770CC482}" type="datetimeFigureOut">
              <a:rPr lang="en-US" smtClean="0"/>
              <a:t>1/26/21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C3E7D-F5B8-4872-947E-3252A27BFA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2721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21796" y="71811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735800" y="275167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9115" y="609602"/>
            <a:ext cx="7091297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988671" y="3352800"/>
            <a:ext cx="6876133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2266" y="4343400"/>
            <a:ext cx="77724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EC381-29F0-46B7-838C-E121770CC482}" type="datetimeFigureOut">
              <a:rPr lang="en-US" smtClean="0"/>
              <a:t>1/26/21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C3E7D-F5B8-4872-947E-3252A27BFA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2758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3291648"/>
            <a:ext cx="7772401" cy="1468800"/>
          </a:xfrm>
        </p:spPr>
        <p:txBody>
          <a:bodyPr anchor="b">
            <a:normAutofit/>
          </a:bodyPr>
          <a:lstStyle>
            <a:lvl1pPr algn="l">
              <a:defRPr sz="2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4760448"/>
            <a:ext cx="7772402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EC381-29F0-46B7-838C-E121770CC482}" type="datetimeFigureOut">
              <a:rPr lang="en-US" smtClean="0"/>
              <a:t>1/26/21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C3E7D-F5B8-4872-947E-3252A27BFA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7719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21796" y="71811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735800" y="275167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9115" y="609602"/>
            <a:ext cx="7091297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57200" y="3886200"/>
            <a:ext cx="7772401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4775200"/>
            <a:ext cx="7772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EC381-29F0-46B7-838C-E121770CC482}" type="datetimeFigureOut">
              <a:rPr lang="en-US" smtClean="0"/>
              <a:t>1/26/21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C3E7D-F5B8-4872-947E-3252A27BFA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958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440" y="609602"/>
            <a:ext cx="7772401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64440" y="3505200"/>
            <a:ext cx="7772401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4439" y="4343400"/>
            <a:ext cx="7772401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EC381-29F0-46B7-838C-E121770CC482}" type="datetimeFigureOut">
              <a:rPr lang="en-US" smtClean="0"/>
              <a:t>1/26/21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C3E7D-F5B8-4872-947E-3252A27BFA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2919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609601"/>
            <a:ext cx="7772400" cy="1456267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EC381-29F0-46B7-838C-E121770CC482}" type="datetimeFigureOut">
              <a:rPr lang="en-US" smtClean="0"/>
              <a:t>1/26/21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C3E7D-F5B8-4872-947E-3252A27BFA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4187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2978" y="609600"/>
            <a:ext cx="1676621" cy="5181601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990184" cy="5181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EC381-29F0-46B7-838C-E121770CC482}" type="datetimeFigureOut">
              <a:rPr lang="en-US" smtClean="0"/>
              <a:t>1/26/21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C3E7D-F5B8-4872-947E-3252A27BFA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0557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EC381-29F0-46B7-838C-E121770CC482}" type="datetimeFigureOut">
              <a:rPr lang="en-US" smtClean="0"/>
              <a:t>1/26/21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C3E7D-F5B8-4872-947E-3252A27BFA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1521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3308581"/>
            <a:ext cx="77724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4777381"/>
            <a:ext cx="777240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EC381-29F0-46B7-838C-E121770CC482}" type="datetimeFigureOut">
              <a:rPr lang="en-US" smtClean="0"/>
              <a:t>1/26/21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C3E7D-F5B8-4872-947E-3252A27BFA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7880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1" y="2142068"/>
            <a:ext cx="3813048" cy="3649134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6553" y="2142068"/>
            <a:ext cx="3813048" cy="364913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EC381-29F0-46B7-838C-E121770CC482}" type="datetimeFigureOut">
              <a:rPr lang="en-US" smtClean="0"/>
              <a:t>1/26/21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C3E7D-F5B8-4872-947E-3252A27BFA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0551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3480" y="2218267"/>
            <a:ext cx="354060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870201"/>
            <a:ext cx="3813048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11120" y="2218267"/>
            <a:ext cx="351848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6552" y="2870201"/>
            <a:ext cx="3813048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EC381-29F0-46B7-838C-E121770CC482}" type="datetimeFigureOut">
              <a:rPr lang="en-US" smtClean="0"/>
              <a:t>1/26/21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C3E7D-F5B8-4872-947E-3252A27BFA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1818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609601"/>
            <a:ext cx="7772400" cy="1456267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EC381-29F0-46B7-838C-E121770CC482}" type="datetimeFigureOut">
              <a:rPr lang="en-US" smtClean="0"/>
              <a:t>1/26/21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C3E7D-F5B8-4872-947E-3252A27BFA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3343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EC381-29F0-46B7-838C-E121770CC482}" type="datetimeFigureOut">
              <a:rPr lang="en-US" smtClean="0"/>
              <a:t>1/26/21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C3E7D-F5B8-4872-947E-3252A27BFA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3377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718" y="1557868"/>
            <a:ext cx="2862910" cy="1439332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6144" y="609601"/>
            <a:ext cx="4627975" cy="5181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1718" y="2997200"/>
            <a:ext cx="2862910" cy="184573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EC381-29F0-46B7-838C-E121770CC482}" type="datetimeFigureOut">
              <a:rPr lang="en-US" smtClean="0"/>
              <a:t>1/26/21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C3E7D-F5B8-4872-947E-3252A27BFA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1159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2128" y="1735672"/>
            <a:ext cx="4097204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29200" y="914400"/>
            <a:ext cx="3200400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1600" dirty="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2128" y="3107272"/>
            <a:ext cx="4097204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EC381-29F0-46B7-838C-E121770CC482}" type="datetimeFigureOut">
              <a:rPr lang="en-US" smtClean="0"/>
              <a:t>1/26/21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C3E7D-F5B8-4872-947E-3252A27BFA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0183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609601"/>
            <a:ext cx="7772400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142068"/>
            <a:ext cx="7772400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23712" y="5870576"/>
            <a:ext cx="1212173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49EC381-29F0-46B7-838C-E121770CC482}" type="datetimeFigureOut">
              <a:rPr lang="en-US" smtClean="0"/>
              <a:t>1/26/21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5870576"/>
            <a:ext cx="5990311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12085" y="5870576"/>
            <a:ext cx="417516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826C3E7D-F5B8-4872-947E-3252A27BFA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13870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40" r:id="rId1"/>
    <p:sldLayoutId id="2147483941" r:id="rId2"/>
    <p:sldLayoutId id="2147483942" r:id="rId3"/>
    <p:sldLayoutId id="2147483943" r:id="rId4"/>
    <p:sldLayoutId id="2147483944" r:id="rId5"/>
    <p:sldLayoutId id="2147483945" r:id="rId6"/>
    <p:sldLayoutId id="2147483946" r:id="rId7"/>
    <p:sldLayoutId id="2147483947" r:id="rId8"/>
    <p:sldLayoutId id="2147483948" r:id="rId9"/>
    <p:sldLayoutId id="2147483949" r:id="rId10"/>
    <p:sldLayoutId id="2147483950" r:id="rId11"/>
    <p:sldLayoutId id="2147483951" r:id="rId12"/>
    <p:sldLayoutId id="2147483952" r:id="rId13"/>
    <p:sldLayoutId id="2147483953" r:id="rId14"/>
    <p:sldLayoutId id="2147483954" r:id="rId15"/>
    <p:sldLayoutId id="2147483955" r:id="rId16"/>
    <p:sldLayoutId id="2147483956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hyperlink" Target="http://www.google.com/url?sa=i&amp;rct=j&amp;q=&amp;esrc=s&amp;source=images&amp;cd=&amp;cad=rja&amp;uact=8&amp;ved=0ahUKEwjMka7g2drZAhURTd8KHeCdCzIQjRwIBg&amp;url=http://www.drillpad.net/DPformation.htm&amp;psig=AOvVaw059bZ6_DThP39szeVU-x-s&amp;ust=1520528675351741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hyperlink" Target="http://www.google.com/url?sa=i&amp;rct=j&amp;q=&amp;esrc=s&amp;source=images&amp;cd=&amp;cad=rja&amp;uact=8&amp;ved=0ahUKEwjB__D52NrZAhUJU98KHYuQCR4QjRwIBg&amp;url=http://futurearmyofficers.com/2017/05/drill-and-ceremony-dc-instills-discipline-in-cadets/&amp;psig=AOvVaw059bZ6_DThP39szeVU-x-s&amp;ust=1520528675351741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hyperlink" Target="http://www.google.com/url?sa=i&amp;rct=j&amp;q=&amp;esrc=s&amp;source=imgres&amp;cd=&amp;cad=rja&amp;uact=8&amp;ved=0ahUKEwiZv8Ouz9rZAhWhm-AKHdlSASEQjRwIBg&amp;url=http://navyadvancement.tpub.com/12018/css/Falling-Into-Formation-357.htm&amp;psig=AOvVaw3tT-Jgq_HG9lNNIfI_IbBa&amp;ust=1520525874448916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hyperlink" Target="http://www.google.com/url?sa=i&amp;rct=j&amp;q=&amp;esrc=s&amp;source=images&amp;cd=&amp;cad=rja&amp;uact=8&amp;ved=0ahUKEwiLq_G80drZAhVrneAKHdgLBuUQjRwIBg&amp;url=http://oh051.ohwg.cap.gov/resources/cop-training/cop-week-2-training&amp;psig=AOvVaw0qFSCEzc7xmby6Y2Wh51nm&amp;ust=1520526551264751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hyperlink" Target="http://www.google.com/url?sa=i&amp;rct=j&amp;q=&amp;esrc=s&amp;source=images&amp;cd=&amp;cad=rja&amp;uact=8&amp;ved=0ahUKEwiLq_G80drZAhVrneAKHdgLBuUQjRwIBg&amp;url=http://www.instructables.com/id/A-Military-Drill-Facial-Movement/&amp;psig=AOvVaw0qFSCEzc7xmby6Y2Wh51nm&amp;ust=1520526551264751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hyperlink" Target="https://www.google.com/url?sa=i&amp;rct=j&amp;q=&amp;esrc=s&amp;source=imgres&amp;cd=&amp;cad=rja&amp;uact=8&amp;ved=0ahUKEwiZv8Ouz9rZAhWhm-AKHdlSASEQjRwIBg&amp;url=https://www.escondidobattalion.org/drill-commands.html&amp;psig=AOvVaw3tT-Jgq_HG9lNNIfI_IbBa&amp;ust=1520525874448916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hyperlink" Target="http://www.google.com/url?sa=i&amp;rct=j&amp;q=&amp;esrc=s&amp;source=images&amp;cd=&amp;ved=0ahUKEwiru57z0drZAhWIY98KHR8kBXwQjRwIBg&amp;url=http://earlydues.usanethosting.com/quamand/me/drill.htm&amp;psig=AOvVaw0qFSCEzc7xmby6Y2Wh51nm&amp;ust=1520526551264751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s://www.google.com/url?sa=i&amp;rct=j&amp;q=&amp;esrc=s&amp;source=imgres&amp;cd=&amp;cad=rja&amp;uact=8&amp;ved=0ahUKEwjC_NSKz9rZAhWFg-AKHdtHBp0QjRwIBg&amp;url=https://www.armystudyguide.com/content/Prep_For_Basic_Training/prep_for_basic_drill_and_ceremony/parade-rest.shtml&amp;psig=AOvVaw3tT-Jgq_HG9lNNIfI_IbBa&amp;ust=1520525874448916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://www.google.com/url?sa=i&amp;rct=j&amp;q=&amp;esrc=s&amp;source=images&amp;cd=&amp;cad=rja&amp;uact=8&amp;ved=0ahUKEwjip8-o0trZAhXnRt8KHXTQDo4QjRwIBg&amp;url=http://www.fchs-njrotc.org/Drill.html&amp;psig=AOvVaw1sD7g-JRlY0FSzmTlzAyzS&amp;ust=1520526903753038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hyperlink" Target="https://www.google.com/url?sa=i&amp;rct=j&amp;q=&amp;esrc=s&amp;source=images&amp;cd=&amp;cad=rja&amp;uact=8&amp;ved=0ahUKEwiuwc-c2drZAhUnmuAKHelkALMQjRwIBg&amp;url=https://www.army.mil/article/132122/home_safe_and_sound&amp;psig=AOvVaw059bZ6_DThP39szeVU-x-s&amp;ust=1520528675351741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hyperlink" Target="http://www.google.com/url?sa=i&amp;rct=j&amp;q=&amp;esrc=s&amp;source=images&amp;cd=&amp;cad=rja&amp;uact=8&amp;ved=0ahUKEwjG-4Xy2trZAhXymeAKHbzCDBwQjRwIBg&amp;url=http://www.newindianexpress.com/world/2017/aug/22/north-korea-issues-trademark-fiery-rhetoric-over-us-south-korea-drills-1646624.html&amp;psig=AOvVaw0UWFcC57vbwTeQ2GB8D1_Y&amp;ust=1520529181454977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hyperlink" Target="http://www.google.com/url?sa=i&amp;rct=j&amp;q=&amp;esrc=s&amp;source=images&amp;cd=&amp;cad=rja&amp;uact=8&amp;ved=0ahUKEwjQ0rKC3NrZAhXihOAKHW-HBXwQjRwIBg&amp;url=http://armyleadership.blogspot.com/2015/04/drill-and-ceremonies-4-4-hand-salute.html&amp;psig=AOvVaw0UWFcC57vbwTeQ2GB8D1_Y&amp;ust=1520529181454977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http://slideplayer.com/slide/9690537/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uMKiPEufm1k" TargetMode="External"/><Relationship Id="rId7" Type="http://schemas.openxmlformats.org/officeDocument/2006/relationships/image" Target="../media/image52.jpeg"/><Relationship Id="rId2" Type="http://schemas.openxmlformats.org/officeDocument/2006/relationships/hyperlink" Target="https://www.youtube.com/watch?v=CiVVL_Obw30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m1SXQYxQkTk" TargetMode="External"/><Relationship Id="rId5" Type="http://schemas.openxmlformats.org/officeDocument/2006/relationships/hyperlink" Target="https://www.youtube.com/watch?v=iWkl8icIonY" TargetMode="External"/><Relationship Id="rId4" Type="http://schemas.openxmlformats.org/officeDocument/2006/relationships/hyperlink" Target="https://www.youtube.com/watch?v=Y7nC_G1PysQ" TargetMode="Externa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TMjq8PV6qjI" TargetMode="External"/><Relationship Id="rId7" Type="http://schemas.openxmlformats.org/officeDocument/2006/relationships/image" Target="../media/image52.jpeg"/><Relationship Id="rId2" Type="http://schemas.openxmlformats.org/officeDocument/2006/relationships/hyperlink" Target="https://www.youtube.com/watch?v=wZUbU199zjk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MlD9JEnow50" TargetMode="External"/><Relationship Id="rId5" Type="http://schemas.openxmlformats.org/officeDocument/2006/relationships/hyperlink" Target="https://www.youtube.com/watch?v=MOY3lUmTopc" TargetMode="External"/><Relationship Id="rId4" Type="http://schemas.openxmlformats.org/officeDocument/2006/relationships/hyperlink" Target="https://www.youtube.com/watch?v=NVPfvTkZFcw" TargetMode="Externa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4p0DsVPkyZg" TargetMode="External"/><Relationship Id="rId3" Type="http://schemas.openxmlformats.org/officeDocument/2006/relationships/hyperlink" Target="https://www.youtube.com/watch?v=gyf-EmryH6U" TargetMode="External"/><Relationship Id="rId7" Type="http://schemas.openxmlformats.org/officeDocument/2006/relationships/hyperlink" Target="https://www.youtube.com/watch?v=2_-puYiZ0OE" TargetMode="External"/><Relationship Id="rId2" Type="http://schemas.openxmlformats.org/officeDocument/2006/relationships/hyperlink" Target="https://www.youtube.com/watch?v=x4BHJLFU31E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2vayL-ajdFw" TargetMode="External"/><Relationship Id="rId5" Type="http://schemas.openxmlformats.org/officeDocument/2006/relationships/hyperlink" Target="https://www.youtube.com/watch?v=FPnXCXNkoKc" TargetMode="External"/><Relationship Id="rId4" Type="http://schemas.openxmlformats.org/officeDocument/2006/relationships/hyperlink" Target="https://www.youtube.com/watch?v=w1Zp8pbfUKc" TargetMode="External"/><Relationship Id="rId9" Type="http://schemas.openxmlformats.org/officeDocument/2006/relationships/image" Target="../media/image52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://www.google.com/url?sa=i&amp;rct=j&amp;q=&amp;esrc=s&amp;source=images&amp;cd=&amp;cad=rja&amp;uact=8&amp;ved=0ahUKEwjip8-o0trZAhXnRt8KHXTQDo4QjRwIBg&amp;url=http://www.fchs-njrotc.org/Drill.html&amp;psig=AOvVaw1sD7g-JRlY0FSzmTlzAyzS&amp;ust=1520526903753038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hyperlink" Target="http://www.google.com/url?sa=i&amp;rct=j&amp;q=&amp;esrc=s&amp;source=imgres&amp;cd=&amp;cad=rja&amp;uact=8&amp;ved=0ahUKEwjT6Pa2ztrZAhVomeAKHf17CBYQjRwIBg&amp;url=http://www.troop1409.com/troop-resources/standingatattentionandateaseposition&amp;psig=AOvVaw3tT-Jgq_HG9lNNIfI_IbBa&amp;ust=1520525874448916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hyperlink" Target="https://www.google.com/url?sa=i&amp;rct=j&amp;q=&amp;esrc=s&amp;source=images&amp;cd=&amp;cad=rja&amp;uact=8&amp;ved=0ahUKEwiuwc-c2drZAhUnmuAKHelkALMQjRwIBg&amp;url=https://www.youtube.com/watch?v=bujYdwHzeX4&amp;psig=AOvVaw059bZ6_DThP39szeVU-x-s&amp;ust=1520528675351741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609600"/>
            <a:ext cx="8229600" cy="2971800"/>
          </a:xfrm>
        </p:spPr>
        <p:txBody>
          <a:bodyPr>
            <a:noAutofit/>
          </a:bodyPr>
          <a:lstStyle/>
          <a:p>
            <a:r>
              <a:rPr lang="en-US" sz="6000" dirty="0">
                <a:latin typeface="Cooper Black" panose="0208090404030B020404" pitchFamily="18" charset="0"/>
              </a:rPr>
              <a:t>Drill </a:t>
            </a:r>
            <a:br>
              <a:rPr lang="en-US" sz="6000" dirty="0">
                <a:latin typeface="Cooper Black" panose="0208090404030B020404" pitchFamily="18" charset="0"/>
              </a:rPr>
            </a:br>
            <a:r>
              <a:rPr lang="en-US" sz="6000" dirty="0">
                <a:latin typeface="Cooper Black" panose="0208090404030B020404" pitchFamily="18" charset="0"/>
              </a:rPr>
              <a:t>and </a:t>
            </a:r>
            <a:br>
              <a:rPr lang="en-US" sz="6000" dirty="0">
                <a:latin typeface="Cooper Black" panose="0208090404030B020404" pitchFamily="18" charset="0"/>
              </a:rPr>
            </a:br>
            <a:r>
              <a:rPr lang="en-US" sz="6000" dirty="0">
                <a:latin typeface="Cooper Black" panose="0208090404030B020404" pitchFamily="18" charset="0"/>
              </a:rPr>
              <a:t>Marching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724400"/>
            <a:ext cx="6400800" cy="1676400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Randy </a:t>
            </a:r>
            <a:r>
              <a:rPr lang="en-US" sz="2800" dirty="0" err="1">
                <a:solidFill>
                  <a:schemeClr val="tx1"/>
                </a:solidFill>
                <a:latin typeface="Arial Rounded MT Bold" panose="020F0704030504030204" pitchFamily="34" charset="0"/>
              </a:rPr>
              <a:t>Myaing</a:t>
            </a:r>
            <a:endParaRPr lang="en-US" sz="2800" dirty="0">
              <a:solidFill>
                <a:schemeClr val="tx1"/>
              </a:solidFill>
              <a:latin typeface="Arial Rounded MT Bold" panose="020F0704030504030204" pitchFamily="34" charset="0"/>
            </a:endParaRPr>
          </a:p>
          <a:p>
            <a:r>
              <a:rPr lang="en-US" sz="28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Chesapeake Conference </a:t>
            </a:r>
          </a:p>
          <a:p>
            <a:r>
              <a:rPr lang="en-US" sz="28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Drill Coordinator</a:t>
            </a:r>
          </a:p>
        </p:txBody>
      </p:sp>
      <p:pic>
        <p:nvPicPr>
          <p:cNvPr id="5" name="Picture 4" descr="ESPECIALIDADE RECREATIVAS - ORDEM UNIDA AVANÇADO - BAZAR DOS DESBRAVADORES">
            <a:extLst>
              <a:ext uri="{FF2B5EF4-FFF2-40B4-BE49-F238E27FC236}">
                <a16:creationId xmlns:a16="http://schemas.microsoft.com/office/drawing/2014/main" id="{45E8DB31-3AFE-6241-A139-EEECC5F945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90798"/>
            <a:ext cx="1732087" cy="1676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Especialidade de Ordem unida - instrutor | Desbravadores Wiki | Fandom">
            <a:extLst>
              <a:ext uri="{FF2B5EF4-FFF2-40B4-BE49-F238E27FC236}">
                <a16:creationId xmlns:a16="http://schemas.microsoft.com/office/drawing/2014/main" id="{5445693E-A12D-6245-B7F0-73ADB87D1A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16409"/>
            <a:ext cx="1734291" cy="1541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3878CB1-2D31-B443-8CC1-3CE9A17081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719024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530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609601"/>
            <a:ext cx="8839200" cy="1456267"/>
          </a:xfrm>
        </p:spPr>
        <p:txBody>
          <a:bodyPr>
            <a:noAutofit/>
          </a:bodyPr>
          <a:lstStyle/>
          <a:p>
            <a:pPr algn="ctr"/>
            <a:r>
              <a:rPr lang="en-US" sz="6000" dirty="0">
                <a:latin typeface="Arial Rounded MT Bold" panose="020F0704030504030204" pitchFamily="34" charset="0"/>
              </a:rPr>
              <a:t>Close Interval Dress Right Dress</a:t>
            </a:r>
          </a:p>
        </p:txBody>
      </p:sp>
      <p:pic>
        <p:nvPicPr>
          <p:cNvPr id="13314" name="Picture 2" descr="Image result for drill command, Dress right dress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225" y="2895600"/>
            <a:ext cx="6786349" cy="5358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94123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dirty="0">
                <a:latin typeface="Arial Rounded MT Bold" panose="020F0704030504030204" pitchFamily="34" charset="0"/>
              </a:rPr>
              <a:t>Cover</a:t>
            </a:r>
          </a:p>
        </p:txBody>
      </p:sp>
      <p:pic>
        <p:nvPicPr>
          <p:cNvPr id="10242" name="Picture 2" descr="Related image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874893"/>
            <a:ext cx="7467600" cy="4983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30655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b="1" dirty="0">
                <a:latin typeface="Arial Rounded MT Bold" panose="020F0704030504030204" pitchFamily="34" charset="0"/>
              </a:rPr>
              <a:t>Right Face</a:t>
            </a:r>
          </a:p>
        </p:txBody>
      </p:sp>
      <p:pic>
        <p:nvPicPr>
          <p:cNvPr id="4098" name="Picture 2" descr="Related image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86000"/>
            <a:ext cx="8209239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49214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>
                <a:latin typeface="Arial Rounded MT Bold" panose="020F0704030504030204" pitchFamily="34" charset="0"/>
              </a:rPr>
              <a:t>Right Face</a:t>
            </a:r>
          </a:p>
        </p:txBody>
      </p:sp>
      <p:pic>
        <p:nvPicPr>
          <p:cNvPr id="6146" name="Picture 2" descr="Related image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916268"/>
            <a:ext cx="5029200" cy="4772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36155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>
                <a:latin typeface="Arial Rounded MT Bold" panose="020F0704030504030204" pitchFamily="34" charset="0"/>
              </a:rPr>
              <a:t>Left Face</a:t>
            </a:r>
          </a:p>
        </p:txBody>
      </p:sp>
      <p:pic>
        <p:nvPicPr>
          <p:cNvPr id="5122" name="Picture 2" descr="Image result for drill command, left face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785797"/>
            <a:ext cx="5189585" cy="4898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88386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>
                <a:latin typeface="Arial Rounded MT Bold" panose="020F0704030504030204" pitchFamily="34" charset="0"/>
              </a:rPr>
              <a:t>About Face</a:t>
            </a:r>
          </a:p>
        </p:txBody>
      </p:sp>
      <p:pic>
        <p:nvPicPr>
          <p:cNvPr id="3074" name="Picture 2" descr="Related image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905238"/>
            <a:ext cx="5638800" cy="4772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80939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04800"/>
            <a:ext cx="8229600" cy="1143000"/>
          </a:xfrm>
        </p:spPr>
        <p:txBody>
          <a:bodyPr>
            <a:normAutofit/>
          </a:bodyPr>
          <a:lstStyle/>
          <a:p>
            <a:r>
              <a:rPr lang="en-US" sz="6000" dirty="0">
                <a:latin typeface="Arial Rounded MT Bold" panose="020F0704030504030204" pitchFamily="34" charset="0"/>
              </a:rPr>
              <a:t>About Face</a:t>
            </a:r>
          </a:p>
        </p:txBody>
      </p:sp>
      <p:pic>
        <p:nvPicPr>
          <p:cNvPr id="7170" name="Picture 2" descr="Related image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578591"/>
            <a:ext cx="3276600" cy="5144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04496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>
                <a:latin typeface="Arial Rounded MT Bold" panose="020F0704030504030204" pitchFamily="34" charset="0"/>
              </a:rPr>
              <a:t>Parade Rest</a:t>
            </a:r>
          </a:p>
        </p:txBody>
      </p:sp>
      <p:pic>
        <p:nvPicPr>
          <p:cNvPr id="2050" name="Picture 2" descr="Related image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728" y="1905000"/>
            <a:ext cx="8226425" cy="4786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61703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>
                <a:latin typeface="Arial Rounded MT Bold" panose="020F0704030504030204" pitchFamily="34" charset="0"/>
              </a:rPr>
              <a:t>Parade Rest</a:t>
            </a:r>
          </a:p>
        </p:txBody>
      </p:sp>
      <p:pic>
        <p:nvPicPr>
          <p:cNvPr id="8194" name="Picture 2" descr="Image result for drill command, parade rest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2065868"/>
            <a:ext cx="5378034" cy="4585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7583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>
                <a:latin typeface="Arial Rounded MT Bold" panose="020F0704030504030204" pitchFamily="34" charset="0"/>
              </a:rPr>
              <a:t>Parade Rest Formation</a:t>
            </a:r>
          </a:p>
        </p:txBody>
      </p:sp>
      <p:pic>
        <p:nvPicPr>
          <p:cNvPr id="12290" name="Picture 2" descr="Related image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18" y="2057400"/>
            <a:ext cx="9069134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52811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>
                <a:latin typeface="Arial Rounded MT Bold" panose="020F0704030504030204" pitchFamily="34" charset="0"/>
              </a:rPr>
              <a:t>Why Drill?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42068"/>
            <a:ext cx="8153400" cy="4182532"/>
          </a:xfrm>
        </p:spPr>
        <p:txBody>
          <a:bodyPr>
            <a:normAutofit/>
          </a:bodyPr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0" dirty="0">
                <a:effectLst/>
              </a:rPr>
              <a:t>The </a:t>
            </a:r>
            <a:r>
              <a:rPr lang="en-US" sz="3600" b="1" dirty="0">
                <a:effectLst/>
              </a:rPr>
              <a:t>Importance</a:t>
            </a:r>
            <a:r>
              <a:rPr lang="en-US" sz="3600" b="0" dirty="0">
                <a:effectLst/>
              </a:rPr>
              <a:t> of </a:t>
            </a:r>
            <a:r>
              <a:rPr lang="en-US" sz="3600" b="1" dirty="0">
                <a:effectLst/>
              </a:rPr>
              <a:t>Drill</a:t>
            </a:r>
            <a:r>
              <a:rPr lang="en-US" sz="3600" b="0" dirty="0">
                <a:effectLst/>
              </a:rPr>
              <a:t>. ... Overall, the </a:t>
            </a:r>
            <a:r>
              <a:rPr lang="en-US" sz="3600" b="1" dirty="0">
                <a:effectLst/>
              </a:rPr>
              <a:t>drill</a:t>
            </a:r>
            <a:r>
              <a:rPr lang="en-US" sz="3600" b="0" dirty="0">
                <a:effectLst/>
              </a:rPr>
              <a:t> system worked: Pathfinders stayed together and could be commanded as a group. These days, </a:t>
            </a:r>
            <a:r>
              <a:rPr lang="en-US" sz="3600" b="1" dirty="0">
                <a:effectLst/>
              </a:rPr>
              <a:t>drill</a:t>
            </a:r>
            <a:r>
              <a:rPr lang="en-US" sz="3600" b="0" dirty="0">
                <a:effectLst/>
              </a:rPr>
              <a:t> is mostly used for ceremonies, such as parades, and to instill pride and discipline during training 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0" dirty="0">
                <a:effectLst/>
              </a:rPr>
              <a:t>(such as basic training).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52178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76600" y="37531"/>
            <a:ext cx="3962400" cy="1456267"/>
          </a:xfrm>
        </p:spPr>
        <p:txBody>
          <a:bodyPr>
            <a:normAutofit/>
          </a:bodyPr>
          <a:lstStyle/>
          <a:p>
            <a:r>
              <a:rPr lang="en-US" sz="6000" b="1" dirty="0">
                <a:latin typeface="Arial Rounded MT Bold" panose="020F0704030504030204" pitchFamily="34" charset="0"/>
              </a:rPr>
              <a:t>Salute</a:t>
            </a:r>
          </a:p>
        </p:txBody>
      </p:sp>
      <p:pic>
        <p:nvPicPr>
          <p:cNvPr id="15362" name="Picture 2" descr="Image result for drill command, salute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371600"/>
            <a:ext cx="9325323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69178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772400" cy="1456267"/>
          </a:xfrm>
        </p:spPr>
        <p:txBody>
          <a:bodyPr/>
          <a:lstStyle/>
          <a:p>
            <a:pPr algn="ctr"/>
            <a:r>
              <a:rPr lang="en-US" sz="6000" b="1" dirty="0">
                <a:latin typeface="Arial Rounded MT Bold" panose="020F0704030504030204" pitchFamily="34" charset="0"/>
              </a:rPr>
              <a:t>Salute</a:t>
            </a:r>
          </a:p>
        </p:txBody>
      </p:sp>
      <p:pic>
        <p:nvPicPr>
          <p:cNvPr id="16386" name="Picture 2" descr="Image result for drill command, salute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982" y="2209800"/>
            <a:ext cx="9144000" cy="3018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96764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5637"/>
            <a:ext cx="7772400" cy="1456267"/>
          </a:xfrm>
        </p:spPr>
        <p:txBody>
          <a:bodyPr>
            <a:normAutofit/>
          </a:bodyPr>
          <a:lstStyle/>
          <a:p>
            <a:pPr algn="ctr"/>
            <a:r>
              <a:rPr lang="en-US" sz="6000" dirty="0">
                <a:latin typeface="Arial Rounded MT Bold" panose="020F0704030504030204" pitchFamily="34" charset="0"/>
              </a:rPr>
              <a:t>Column Right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1841904"/>
            <a:ext cx="5334000" cy="4949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0812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59458"/>
            <a:ext cx="7772400" cy="1456267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>
                <a:latin typeface="Arial Rounded MT Bold" panose="020F0704030504030204" pitchFamily="34" charset="0"/>
              </a:rPr>
              <a:t>Counter Column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506626"/>
            <a:ext cx="6553200" cy="5374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8847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1"/>
            <a:ext cx="8382000" cy="1456267"/>
          </a:xfrm>
        </p:spPr>
        <p:txBody>
          <a:bodyPr>
            <a:noAutofit/>
          </a:bodyPr>
          <a:lstStyle/>
          <a:p>
            <a:pPr algn="ctr"/>
            <a:r>
              <a:rPr lang="en-US" sz="6000" b="1" dirty="0">
                <a:latin typeface="Arial Rounded MT Bold" panose="020F0704030504030204" pitchFamily="34" charset="0"/>
              </a:rPr>
              <a:t>Column </a:t>
            </a:r>
            <a:br>
              <a:rPr lang="en-US" sz="6000" b="1" dirty="0">
                <a:latin typeface="Arial Rounded MT Bold" panose="020F0704030504030204" pitchFamily="34" charset="0"/>
              </a:rPr>
            </a:br>
            <a:r>
              <a:rPr lang="en-US" sz="6000" b="1" dirty="0">
                <a:latin typeface="Arial Rounded MT Bold" panose="020F0704030504030204" pitchFamily="34" charset="0"/>
              </a:rPr>
              <a:t>Half Right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2387414"/>
            <a:ext cx="4643438" cy="4470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5488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38666"/>
            <a:ext cx="7772400" cy="1456267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>
                <a:latin typeface="Arial Rounded MT Bold" panose="020F0704030504030204" pitchFamily="34" charset="0"/>
              </a:rPr>
              <a:t>Present Arms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94933"/>
            <a:ext cx="9144000" cy="5063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0956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81000"/>
            <a:ext cx="7772400" cy="1456267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>
                <a:latin typeface="Arial Rounded MT Bold" panose="020F0704030504030204" pitchFamily="34" charset="0"/>
              </a:rPr>
              <a:t>EYES RIGHT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70" y="2065338"/>
            <a:ext cx="9114430" cy="4792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6124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b="1" dirty="0">
                <a:latin typeface="Arial Rounded MT Bold" panose="020F0704030504030204" pitchFamily="34" charset="0"/>
              </a:rPr>
              <a:t>Open ranks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71216"/>
            <a:ext cx="9144000" cy="3986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0777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8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711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00"/>
            <a:ext cx="9144000" cy="6121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1415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 descr="Image result for drill command, Dress right dress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61"/>
          <a:stretch/>
        </p:blipFill>
        <p:spPr bwMode="auto">
          <a:xfrm>
            <a:off x="14785" y="25021"/>
            <a:ext cx="9557161" cy="6832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711492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06334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0456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80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32906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8197"/>
            <a:ext cx="80158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60545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Pathfinder Drill Team Specialty Patch - Pathfinder Shirts">
            <a:extLst>
              <a:ext uri="{FF2B5EF4-FFF2-40B4-BE49-F238E27FC236}">
                <a16:creationId xmlns:a16="http://schemas.microsoft.com/office/drawing/2014/main" id="{1A6C4940-9B45-4FBC-9638-4937607126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-23157"/>
            <a:ext cx="7772400" cy="6904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881057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B8079-8E9A-4A8E-81FC-37500FEE96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CAB011-5FD7-449B-9C41-091C17DDB9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Ohio Pathfinders">
            <a:extLst>
              <a:ext uri="{FF2B5EF4-FFF2-40B4-BE49-F238E27FC236}">
                <a16:creationId xmlns:a16="http://schemas.microsoft.com/office/drawing/2014/main" id="{BE5036E0-A87D-4CFA-9726-CEE88DE345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042" y="0"/>
            <a:ext cx="9160042" cy="6870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259521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1F779B-24B1-424E-98A8-4C5AF656D1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65B8CE-55E1-4C86-808E-9B1D232C45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 descr="Pathfinders Annual Inspection 2017 | Charlotte Adventist Church">
            <a:extLst>
              <a:ext uri="{FF2B5EF4-FFF2-40B4-BE49-F238E27FC236}">
                <a16:creationId xmlns:a16="http://schemas.microsoft.com/office/drawing/2014/main" id="{682E84B9-C365-4050-824D-5E224DCCE2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032"/>
            <a:ext cx="9178030" cy="709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044055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990152-87A2-4AE4-A41B-1210CCB867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082171-782B-4AA7-9D85-8BFD155224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 descr="The Marching &amp; Drilling Honor | homemadegospel.org">
            <a:extLst>
              <a:ext uri="{FF2B5EF4-FFF2-40B4-BE49-F238E27FC236}">
                <a16:creationId xmlns:a16="http://schemas.microsoft.com/office/drawing/2014/main" id="{BAF29BAD-D13D-49C4-92B4-47962ECF8A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76200"/>
            <a:ext cx="7259053" cy="7259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27353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86CB7F-7BED-4FB9-A49C-2AD423F60A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AFFFD1-4A8F-4767-A537-C95EC2F25A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218" name="Picture 2" descr="Signet Pathfinder DRILL Basic/Fancy 2012 (Bramalea Fil-Can Seventh-day  Adventist Church in Full HD) - YouTube">
            <a:extLst>
              <a:ext uri="{FF2B5EF4-FFF2-40B4-BE49-F238E27FC236}">
                <a16:creationId xmlns:a16="http://schemas.microsoft.com/office/drawing/2014/main" id="{452ECBAE-AF85-410E-9B51-6A5B8B8069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680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756627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08D4D6-40B4-493F-9BC5-2745E54601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C3D577-288F-4ADA-BC90-7D062B995D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Fancy Drill - Loma Linda Filipino Pathfinder Club - YouTube">
            <a:extLst>
              <a:ext uri="{FF2B5EF4-FFF2-40B4-BE49-F238E27FC236}">
                <a16:creationId xmlns:a16="http://schemas.microsoft.com/office/drawing/2014/main" id="{78A82820-CB55-4347-B05B-28EAAC5A40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729531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134590-2C56-4BF2-910B-05D2FB818F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5F1B90-C680-4EF1-9CFB-596F37E7FE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Wanderings in the Land of Oshkosh: Pathfinder Camporee Diary">
            <a:extLst>
              <a:ext uri="{FF2B5EF4-FFF2-40B4-BE49-F238E27FC236}">
                <a16:creationId xmlns:a16="http://schemas.microsoft.com/office/drawing/2014/main" id="{F01457DA-AF92-4349-8046-02E60CCB1D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66293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35308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>
                <a:latin typeface="Arial Rounded MT Bold" panose="020F0704030504030204" pitchFamily="34" charset="0"/>
              </a:rPr>
              <a:t>Attention Position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362200"/>
            <a:ext cx="7772400" cy="3649133"/>
          </a:xfrm>
        </p:spPr>
        <p:txBody>
          <a:bodyPr>
            <a:noAutofit/>
          </a:bodyPr>
          <a:lstStyle/>
          <a:p>
            <a:r>
              <a:rPr lang="en-US" sz="3600" b="0" dirty="0">
                <a:effectLst/>
              </a:rPr>
              <a:t>The most common </a:t>
            </a:r>
            <a:r>
              <a:rPr lang="en-US" sz="3600" b="1" dirty="0">
                <a:effectLst/>
              </a:rPr>
              <a:t>command</a:t>
            </a:r>
            <a:r>
              <a:rPr lang="en-US" sz="3600" b="0" dirty="0">
                <a:effectLst/>
              </a:rPr>
              <a:t> given by leaders to gather their elements into formations is the </a:t>
            </a:r>
            <a:r>
              <a:rPr lang="en-US" sz="3600" b="1" dirty="0">
                <a:effectLst/>
              </a:rPr>
              <a:t>command</a:t>
            </a:r>
            <a:r>
              <a:rPr lang="en-US" sz="3600" b="0" dirty="0">
                <a:effectLst/>
              </a:rPr>
              <a:t> "Fall IN", at which time the person takes their position in the formation and at the position of </a:t>
            </a:r>
            <a:r>
              <a:rPr lang="en-US" sz="3600" b="1" dirty="0">
                <a:effectLst/>
              </a:rPr>
              <a:t>attention</a:t>
            </a:r>
            <a:r>
              <a:rPr lang="en-US" sz="3600" b="0" dirty="0">
                <a:effectLst/>
              </a:rPr>
              <a:t>. From this position, almost any other </a:t>
            </a:r>
            <a:r>
              <a:rPr lang="en-US" sz="3600" b="1" dirty="0">
                <a:effectLst/>
              </a:rPr>
              <a:t>drill command</a:t>
            </a:r>
            <a:r>
              <a:rPr lang="en-US" sz="3600" b="0" dirty="0">
                <a:effectLst/>
              </a:rPr>
              <a:t> can be executed.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28906675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EE30CF-D17D-4920-9F8C-E833A3A244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47D9B6-7A48-4C9C-AE70-5F65F667D4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International Pathfinder Camporee : Drill Team &amp; Drum Corps Competition">
            <a:extLst>
              <a:ext uri="{FF2B5EF4-FFF2-40B4-BE49-F238E27FC236}">
                <a16:creationId xmlns:a16="http://schemas.microsoft.com/office/drawing/2014/main" id="{BC46009E-07E6-44EF-981A-08AAB2CBE7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53221" y="0"/>
            <a:ext cx="1029937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533912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AF9C90-7663-43A4-9B9F-E302368295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2C3CF6-F1E4-44A9-8354-D0172B2283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Minnesota Drum Corps Teams Compete at Pathfinder Camporee - Issuu">
            <a:extLst>
              <a:ext uri="{FF2B5EF4-FFF2-40B4-BE49-F238E27FC236}">
                <a16:creationId xmlns:a16="http://schemas.microsoft.com/office/drawing/2014/main" id="{02A2DBA4-C83E-4649-BB94-19C4414793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0"/>
            <a:ext cx="10033387" cy="6877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00889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345D30-3209-46C2-A12E-D19A3DF1F5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2DA0CA-2E15-4A20-8DB1-4D5E8E41EB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International Pathfinder Camporee : Drill Team &amp; Drum Corps Competition">
            <a:extLst>
              <a:ext uri="{FF2B5EF4-FFF2-40B4-BE49-F238E27FC236}">
                <a16:creationId xmlns:a16="http://schemas.microsoft.com/office/drawing/2014/main" id="{C0284C5C-FAC9-4CEC-A5B0-9F44195851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3782" y="46595"/>
            <a:ext cx="10271564" cy="6839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768371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6A5CED-C627-4422-AB11-1E24FA78E4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B78E19-35C9-4455-812C-3B88A36196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 descr="Pioneer Pathfinders Basic Drills 2009 - YouTube">
            <a:extLst>
              <a:ext uri="{FF2B5EF4-FFF2-40B4-BE49-F238E27FC236}">
                <a16:creationId xmlns:a16="http://schemas.microsoft.com/office/drawing/2014/main" id="{6190AEE2-EDB6-428E-8D51-F7CA11BEFF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01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124050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92B1E5-A0C8-48FE-9069-5801A25A3B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ED168C-DB6C-4303-B41F-42D1374DAA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 descr="Troops believe coronavirus is hurting military readiness, new Military  Times Poll shows">
            <a:extLst>
              <a:ext uri="{FF2B5EF4-FFF2-40B4-BE49-F238E27FC236}">
                <a16:creationId xmlns:a16="http://schemas.microsoft.com/office/drawing/2014/main" id="{B646FED8-7A73-43D1-B1A6-247881871A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096" y="0"/>
            <a:ext cx="960186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149974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FF33E4-0E4C-4F0D-A8D3-CCE5A62719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B0625F-936C-4754-9C73-C57C048C95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5362" name="Picture 2" descr="Despite COVID-19, 28th ECAB &quot;knocks out&quot; pre-deployment training &gt;  Pennsylvania National Guard &gt; News Article View">
            <a:extLst>
              <a:ext uri="{FF2B5EF4-FFF2-40B4-BE49-F238E27FC236}">
                <a16:creationId xmlns:a16="http://schemas.microsoft.com/office/drawing/2014/main" id="{72B51089-9C88-48F0-B46D-75D6A4A397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0" y="0"/>
            <a:ext cx="1032671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5199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51501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9600" y="0"/>
            <a:ext cx="10363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51876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438400"/>
            <a:ext cx="7772400" cy="1456267"/>
          </a:xfrm>
        </p:spPr>
        <p:txBody>
          <a:bodyPr>
            <a:normAutofit/>
          </a:bodyPr>
          <a:lstStyle/>
          <a:p>
            <a:pPr algn="ctr"/>
            <a:r>
              <a:rPr lang="en-US" sz="8000" dirty="0">
                <a:latin typeface="Arial Rounded MT Bold" panose="020F0704030504030204" pitchFamily="34" charset="0"/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241381811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B67CA0-3B35-44F3-B9AF-AEA474D398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25306F-E726-4465-84CA-9F12756FB4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 descr="Reserve Soldiers modernize logistics center in COVID-19 fight | Article |  The United States Army">
            <a:extLst>
              <a:ext uri="{FF2B5EF4-FFF2-40B4-BE49-F238E27FC236}">
                <a16:creationId xmlns:a16="http://schemas.microsoft.com/office/drawing/2014/main" id="{3023E025-FD01-4BC6-9E32-B16D2E22FC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02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54253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b="1" dirty="0">
                <a:latin typeface="Arial Rounded MT Bold" panose="020F0704030504030204" pitchFamily="34" charset="0"/>
              </a:rPr>
              <a:t>How many?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2848356"/>
            <a:ext cx="2438400" cy="11612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076104"/>
            <a:ext cx="9240727" cy="4400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27122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7F8F8B-AC49-F341-ADB7-BA432DB54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09601"/>
            <a:ext cx="2819400" cy="838199"/>
          </a:xfrm>
        </p:spPr>
        <p:txBody>
          <a:bodyPr/>
          <a:lstStyle/>
          <a:p>
            <a:r>
              <a:rPr lang="en-US" dirty="0"/>
              <a:t>Video Clip Helps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9E8299-54AD-B741-B8E8-8CB7A1F5DF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2598" y="1447800"/>
            <a:ext cx="6334002" cy="5257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>
                <a:hlinkClick r:id="rId2" tooltip="https://www.youtube.com/watch?v=CiVVL_Obw30"/>
              </a:rPr>
              <a:t>https://www.youtube.com/watch?v=CiVVL_Obw30</a:t>
            </a:r>
            <a:endParaRPr lang="en-US" sz="2200" dirty="0"/>
          </a:p>
          <a:p>
            <a:pPr marL="0" indent="0">
              <a:buNone/>
            </a:pPr>
            <a:r>
              <a:rPr lang="en-US" sz="2200" dirty="0"/>
              <a:t> </a:t>
            </a:r>
          </a:p>
          <a:p>
            <a:pPr marL="0" indent="0">
              <a:buNone/>
            </a:pPr>
            <a:r>
              <a:rPr lang="en-US" sz="2200" dirty="0">
                <a:hlinkClick r:id="rId3"/>
              </a:rPr>
              <a:t>https://www.youtube.com/watch?v=uMKiPEufm1k</a:t>
            </a:r>
            <a:endParaRPr lang="en-US" sz="2200" dirty="0"/>
          </a:p>
          <a:p>
            <a:pPr marL="0" indent="0">
              <a:buNone/>
            </a:pPr>
            <a:r>
              <a:rPr lang="en-US" sz="2200" dirty="0"/>
              <a:t> </a:t>
            </a:r>
          </a:p>
          <a:p>
            <a:pPr marL="0" indent="0">
              <a:buNone/>
            </a:pPr>
            <a:r>
              <a:rPr lang="en-US" sz="2200" dirty="0">
                <a:hlinkClick r:id="rId4"/>
              </a:rPr>
              <a:t>https://www.youtube.com/watch?v=Y7nC_G1PysQ</a:t>
            </a:r>
            <a:endParaRPr lang="en-US" sz="2200" dirty="0"/>
          </a:p>
          <a:p>
            <a:pPr marL="0" indent="0">
              <a:buNone/>
            </a:pPr>
            <a:r>
              <a:rPr lang="en-US" sz="2200" dirty="0"/>
              <a:t>Parade Rest.</a:t>
            </a:r>
          </a:p>
          <a:p>
            <a:pPr marL="0" indent="0">
              <a:buNone/>
            </a:pPr>
            <a:r>
              <a:rPr lang="en-US" sz="2200" dirty="0">
                <a:hlinkClick r:id="rId5"/>
              </a:rPr>
              <a:t>https://www.youtube.com/watch?v=iWkl8icIonY</a:t>
            </a:r>
            <a:endParaRPr lang="en-US" sz="2200" dirty="0"/>
          </a:p>
          <a:p>
            <a:pPr marL="0" indent="0">
              <a:buNone/>
            </a:pPr>
            <a:r>
              <a:rPr lang="en-US" sz="2200" dirty="0"/>
              <a:t>Stand at ease</a:t>
            </a:r>
          </a:p>
          <a:p>
            <a:pPr marL="0" indent="0">
              <a:buNone/>
            </a:pPr>
            <a:r>
              <a:rPr lang="en-US" sz="2200" dirty="0">
                <a:hlinkClick r:id="rId6"/>
              </a:rPr>
              <a:t>https://www.youtube.com/watch?v=m1SXQYxQkTk</a:t>
            </a:r>
            <a:endParaRPr lang="en-US" sz="2200" dirty="0"/>
          </a:p>
          <a:p>
            <a:pPr marL="0" indent="0">
              <a:buNone/>
            </a:pPr>
            <a:r>
              <a:rPr lang="en-US" sz="2200" dirty="0"/>
              <a:t>Present Arm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FACD4F-02C8-C743-AD68-C94BC8E835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86600" y="5365093"/>
            <a:ext cx="2033756" cy="1374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33678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7F8F8B-AC49-F341-ADB7-BA432DB54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09601"/>
            <a:ext cx="2819400" cy="838199"/>
          </a:xfrm>
        </p:spPr>
        <p:txBody>
          <a:bodyPr/>
          <a:lstStyle/>
          <a:p>
            <a:r>
              <a:rPr lang="en-US" dirty="0"/>
              <a:t>Video Clip Helps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9E8299-54AD-B741-B8E8-8CB7A1F5DF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2598" y="1447800"/>
            <a:ext cx="6334002" cy="5257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>
                <a:hlinkClick r:id="rId2"/>
              </a:rPr>
              <a:t>https://www.youtube.com/watch?v=wZUbU199zjk</a:t>
            </a:r>
            <a:endParaRPr lang="en-US" sz="2000" dirty="0"/>
          </a:p>
          <a:p>
            <a:pPr marL="0" indent="0">
              <a:buNone/>
            </a:pPr>
            <a:r>
              <a:rPr lang="en-US" sz="2000" dirty="0"/>
              <a:t>About Face</a:t>
            </a:r>
          </a:p>
          <a:p>
            <a:pPr marL="0" indent="0">
              <a:buNone/>
            </a:pPr>
            <a:r>
              <a:rPr lang="en-US" sz="2000" dirty="0">
                <a:hlinkClick r:id="rId3"/>
              </a:rPr>
              <a:t>https://www.youtube.com/watch?v=TMjq8PV6qjI</a:t>
            </a:r>
            <a:endParaRPr lang="en-US" sz="2000" dirty="0"/>
          </a:p>
          <a:p>
            <a:pPr marL="0" indent="0">
              <a:buNone/>
            </a:pPr>
            <a:r>
              <a:rPr lang="en-US" sz="2000" dirty="0"/>
              <a:t>Count off</a:t>
            </a:r>
          </a:p>
          <a:p>
            <a:pPr marL="0" indent="0">
              <a:buNone/>
            </a:pPr>
            <a:r>
              <a:rPr lang="en-US" sz="2000" dirty="0">
                <a:hlinkClick r:id="rId4"/>
              </a:rPr>
              <a:t>htt</a:t>
            </a:r>
            <a:r>
              <a:rPr lang="en-US" sz="2000" dirty="0">
                <a:hlinkClick r:id="rId4"/>
              </a:rPr>
              <a:t>p</a:t>
            </a:r>
            <a:r>
              <a:rPr lang="en-US" sz="2000" dirty="0">
                <a:hlinkClick r:id="rId4"/>
              </a:rPr>
              <a:t>s://www.youtube.com/watch?v=NVPfvTkZFcw</a:t>
            </a:r>
            <a:endParaRPr lang="en-US" sz="2000" dirty="0"/>
          </a:p>
          <a:p>
            <a:pPr marL="0" indent="0">
              <a:buNone/>
            </a:pPr>
            <a:r>
              <a:rPr lang="en-US" sz="2000" dirty="0"/>
              <a:t>Close Interval March (I don’t like this one)</a:t>
            </a:r>
          </a:p>
          <a:p>
            <a:pPr marL="0" indent="0">
              <a:buNone/>
            </a:pPr>
            <a:r>
              <a:rPr lang="en-US" sz="2000" dirty="0">
                <a:hlinkClick r:id="rId4"/>
              </a:rPr>
              <a:t>https://www.youtube.com/watch?v=NVPfvTkZFcw</a:t>
            </a:r>
            <a:endParaRPr lang="en-US" sz="2000" dirty="0"/>
          </a:p>
          <a:p>
            <a:pPr marL="0" indent="0">
              <a:buNone/>
            </a:pPr>
            <a:r>
              <a:rPr lang="en-US" sz="2000" dirty="0"/>
              <a:t>Fall In</a:t>
            </a:r>
          </a:p>
          <a:p>
            <a:pPr marL="0" indent="0">
              <a:buNone/>
            </a:pPr>
            <a:r>
              <a:rPr lang="en-US" sz="2000" dirty="0">
                <a:hlinkClick r:id="rId5"/>
              </a:rPr>
              <a:t>https://www.youtube.com/watch?v=MOY3lUmTopc</a:t>
            </a:r>
            <a:endParaRPr lang="en-US" sz="2000" dirty="0"/>
          </a:p>
          <a:p>
            <a:pPr marL="0" indent="0">
              <a:buNone/>
            </a:pPr>
            <a:r>
              <a:rPr lang="en-US" sz="2000" dirty="0"/>
              <a:t>Dress Right Dress</a:t>
            </a:r>
          </a:p>
          <a:p>
            <a:pPr marL="0" indent="0">
              <a:buNone/>
            </a:pPr>
            <a:r>
              <a:rPr lang="en-US" sz="2000" dirty="0">
                <a:hlinkClick r:id="rId6"/>
              </a:rPr>
              <a:t>https://www.youtube.com/watch?v=MlD9JEnow50</a:t>
            </a:r>
            <a:endParaRPr lang="en-US" sz="2000" dirty="0"/>
          </a:p>
          <a:p>
            <a:pPr marL="0" indent="0">
              <a:buNone/>
            </a:pPr>
            <a:r>
              <a:rPr lang="en-US" sz="2000" dirty="0"/>
              <a:t>Left and Right Face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FACD4F-02C8-C743-AD68-C94BC8E835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86600" y="5365093"/>
            <a:ext cx="2033756" cy="1374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89880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7F8F8B-AC49-F341-ADB7-BA432DB54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09601"/>
            <a:ext cx="2819400" cy="838199"/>
          </a:xfrm>
        </p:spPr>
        <p:txBody>
          <a:bodyPr/>
          <a:lstStyle/>
          <a:p>
            <a:r>
              <a:rPr lang="en-US" dirty="0"/>
              <a:t>Video Clip Helps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9E8299-54AD-B741-B8E8-8CB7A1F5DF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2598" y="1447800"/>
            <a:ext cx="6334002" cy="525780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>
                <a:hlinkClick r:id="rId2"/>
              </a:rPr>
              <a:t>https://www.youtube.com/watch?v=x4BHJLFU31E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Cover and Recover</a:t>
            </a:r>
          </a:p>
          <a:p>
            <a:pPr marL="0" indent="0">
              <a:buNone/>
            </a:pPr>
            <a:r>
              <a:rPr lang="en-US" dirty="0">
                <a:hlinkClick r:id="rId3"/>
              </a:rPr>
              <a:t>https://www.youtube.com/watch?v=gyf-EmryH6U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Forward March</a:t>
            </a:r>
          </a:p>
          <a:p>
            <a:pPr marL="0" indent="0">
              <a:buNone/>
            </a:pPr>
            <a:r>
              <a:rPr lang="en-US" dirty="0">
                <a:hlinkClick r:id="rId4"/>
              </a:rPr>
              <a:t>https://www.youtube.com/watch?v=w1Zp8pbfUKc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Mark Time March</a:t>
            </a:r>
          </a:p>
          <a:p>
            <a:pPr marL="0" indent="0">
              <a:buNone/>
            </a:pPr>
            <a:r>
              <a:rPr lang="en-US" dirty="0">
                <a:hlinkClick r:id="rId5"/>
              </a:rPr>
              <a:t>https://www.youtube.com/watch?v=FPnXCXNkoKc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Column Left and Right march</a:t>
            </a:r>
          </a:p>
          <a:p>
            <a:pPr marL="0" indent="0">
              <a:buNone/>
            </a:pPr>
            <a:r>
              <a:rPr lang="en-US" dirty="0">
                <a:hlinkClick r:id="rId6"/>
              </a:rPr>
              <a:t>https://www.youtube.com/watch?v=2vayL-ajdFw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Right and Left Flank </a:t>
            </a:r>
          </a:p>
          <a:p>
            <a:pPr marL="0" indent="0">
              <a:buNone/>
            </a:pPr>
            <a:r>
              <a:rPr lang="en-US" dirty="0">
                <a:hlinkClick r:id="rId7"/>
              </a:rPr>
              <a:t>https://www.youtube.com/watch?v=2_-puYiZ0OE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Rear March</a:t>
            </a:r>
          </a:p>
          <a:p>
            <a:pPr marL="0" indent="0">
              <a:buNone/>
            </a:pPr>
            <a:r>
              <a:rPr lang="en-US" dirty="0">
                <a:hlinkClick r:id="rId8"/>
              </a:rPr>
              <a:t>https://www.youtube.com/watch?v=4p0DsVPkyZg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Motivation drill demo by Japanese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FACD4F-02C8-C743-AD68-C94BC8E8356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86600" y="5365093"/>
            <a:ext cx="2033756" cy="1374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3145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b="1" dirty="0">
                <a:latin typeface="Arial Rounded MT Bold" panose="020F0704030504030204" pitchFamily="34" charset="0"/>
              </a:rPr>
              <a:t>12X4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475" y="1828800"/>
            <a:ext cx="7391400" cy="5351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5358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>
                <a:latin typeface="Arial Rounded MT Bold" panose="020F0704030504030204" pitchFamily="34" charset="0"/>
              </a:rPr>
              <a:t>Attention</a:t>
            </a:r>
          </a:p>
        </p:txBody>
      </p:sp>
      <p:pic>
        <p:nvPicPr>
          <p:cNvPr id="9218" name="Picture 2" descr="Related image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818044"/>
            <a:ext cx="7848600" cy="5039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42316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1"/>
            <a:ext cx="8229600" cy="1456267"/>
          </a:xfrm>
        </p:spPr>
        <p:txBody>
          <a:bodyPr>
            <a:normAutofit fontScale="90000"/>
          </a:bodyPr>
          <a:lstStyle/>
          <a:p>
            <a:r>
              <a:rPr lang="en-US" sz="5400" b="1" dirty="0">
                <a:latin typeface="Arial Rounded MT Bold" panose="020F0704030504030204" pitchFamily="34" charset="0"/>
              </a:rPr>
              <a:t>Position of Attention</a:t>
            </a:r>
          </a:p>
        </p:txBody>
      </p:sp>
      <p:pic>
        <p:nvPicPr>
          <p:cNvPr id="1028" name="Picture 4" descr="Related image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2090889"/>
            <a:ext cx="7696200" cy="4713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95178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570933"/>
            <a:ext cx="7772400" cy="1456267"/>
          </a:xfrm>
        </p:spPr>
        <p:txBody>
          <a:bodyPr>
            <a:normAutofit/>
          </a:bodyPr>
          <a:lstStyle/>
          <a:p>
            <a:r>
              <a:rPr lang="en-US" sz="4800" dirty="0">
                <a:latin typeface="Arial Rounded MT Bold" panose="020F0704030504030204" pitchFamily="34" charset="0"/>
              </a:rPr>
              <a:t>Dress Right, Dress</a:t>
            </a:r>
          </a:p>
        </p:txBody>
      </p:sp>
      <p:pic>
        <p:nvPicPr>
          <p:cNvPr id="11266" name="Picture 2" descr="Related image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039710"/>
            <a:ext cx="5867400" cy="4397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411272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lestial">
  <a:themeElements>
    <a:clrScheme name="Celestial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42E5908D-19A2-46FD-89FA-638B126129E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TM03457452[[fn=Celestial]]</Template>
  <TotalTime>462</TotalTime>
  <Words>479</Words>
  <Application>Microsoft Macintosh PowerPoint</Application>
  <PresentationFormat>On-screen Show (4:3)</PresentationFormat>
  <Paragraphs>73</Paragraphs>
  <Slides>52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8" baseType="lpstr">
      <vt:lpstr>Arial</vt:lpstr>
      <vt:lpstr>Arial Rounded MT Bold</vt:lpstr>
      <vt:lpstr>Calibri</vt:lpstr>
      <vt:lpstr>Calibri Light</vt:lpstr>
      <vt:lpstr>Cooper Black</vt:lpstr>
      <vt:lpstr>Celestial</vt:lpstr>
      <vt:lpstr>Drill  and  Marching</vt:lpstr>
      <vt:lpstr>Why Drill?</vt:lpstr>
      <vt:lpstr>PowerPoint Presentation</vt:lpstr>
      <vt:lpstr>Attention Position</vt:lpstr>
      <vt:lpstr>How many?</vt:lpstr>
      <vt:lpstr>12X4</vt:lpstr>
      <vt:lpstr>Attention</vt:lpstr>
      <vt:lpstr>Position of Attention</vt:lpstr>
      <vt:lpstr>Dress Right, Dress</vt:lpstr>
      <vt:lpstr>Close Interval Dress Right Dress</vt:lpstr>
      <vt:lpstr>Cover</vt:lpstr>
      <vt:lpstr>Right Face</vt:lpstr>
      <vt:lpstr>Right Face</vt:lpstr>
      <vt:lpstr>Left Face</vt:lpstr>
      <vt:lpstr>About Face</vt:lpstr>
      <vt:lpstr>About Face</vt:lpstr>
      <vt:lpstr>Parade Rest</vt:lpstr>
      <vt:lpstr>Parade Rest</vt:lpstr>
      <vt:lpstr>Parade Rest Formation</vt:lpstr>
      <vt:lpstr>Salute</vt:lpstr>
      <vt:lpstr>Salute</vt:lpstr>
      <vt:lpstr>Column Right</vt:lpstr>
      <vt:lpstr>Counter Column</vt:lpstr>
      <vt:lpstr>Column  Half Right</vt:lpstr>
      <vt:lpstr>Present Arms</vt:lpstr>
      <vt:lpstr>EYES RIGHT</vt:lpstr>
      <vt:lpstr>Open ranks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Questions?</vt:lpstr>
      <vt:lpstr>PowerPoint Presentation</vt:lpstr>
      <vt:lpstr>Video Clip Helps </vt:lpstr>
      <vt:lpstr>Video Clip Helps </vt:lpstr>
      <vt:lpstr>Video Clip Helps </vt:lpstr>
    </vt:vector>
  </TitlesOfParts>
  <Company>DC Government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Drill  and  Marching</dc:title>
  <dc:creator>ServUS</dc:creator>
  <cp:lastModifiedBy>Carl Rodriguez</cp:lastModifiedBy>
  <cp:revision>57</cp:revision>
  <dcterms:created xsi:type="dcterms:W3CDTF">2018-03-07T16:07:09Z</dcterms:created>
  <dcterms:modified xsi:type="dcterms:W3CDTF">2021-01-26T14:10:59Z</dcterms:modified>
</cp:coreProperties>
</file>