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72" r:id="rId3"/>
    <p:sldId id="373" r:id="rId4"/>
    <p:sldId id="366" r:id="rId5"/>
    <p:sldId id="367" r:id="rId6"/>
    <p:sldId id="369" r:id="rId7"/>
    <p:sldId id="370" r:id="rId8"/>
    <p:sldId id="290" r:id="rId9"/>
    <p:sldId id="308" r:id="rId10"/>
    <p:sldId id="375" r:id="rId11"/>
    <p:sldId id="377" r:id="rId12"/>
    <p:sldId id="376" r:id="rId13"/>
    <p:sldId id="378" r:id="rId14"/>
    <p:sldId id="379" r:id="rId15"/>
    <p:sldId id="381" r:id="rId16"/>
    <p:sldId id="382" r:id="rId17"/>
    <p:sldId id="383" r:id="rId18"/>
    <p:sldId id="380" r:id="rId19"/>
    <p:sldId id="386" r:id="rId20"/>
    <p:sldId id="385" r:id="rId21"/>
    <p:sldId id="389" r:id="rId22"/>
    <p:sldId id="387" r:id="rId23"/>
    <p:sldId id="388" r:id="rId24"/>
    <p:sldId id="390" r:id="rId25"/>
    <p:sldId id="391" r:id="rId26"/>
    <p:sldId id="393" r:id="rId27"/>
    <p:sldId id="394" r:id="rId28"/>
    <p:sldId id="392" r:id="rId29"/>
    <p:sldId id="401" r:id="rId30"/>
    <p:sldId id="402" r:id="rId31"/>
    <p:sldId id="403" r:id="rId32"/>
    <p:sldId id="397" r:id="rId33"/>
    <p:sldId id="400" r:id="rId34"/>
    <p:sldId id="398" r:id="rId35"/>
    <p:sldId id="300" r:id="rId36"/>
    <p:sldId id="291" r:id="rId37"/>
    <p:sldId id="331" r:id="rId38"/>
    <p:sldId id="406" r:id="rId39"/>
    <p:sldId id="325" r:id="rId40"/>
    <p:sldId id="405" r:id="rId41"/>
    <p:sldId id="3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es Koerting" initials="CK" lastIdx="1" clrIdx="0">
    <p:extLst>
      <p:ext uri="{19B8F6BF-5375-455C-9EA6-DF929625EA0E}">
        <p15:presenceInfo xmlns:p15="http://schemas.microsoft.com/office/powerpoint/2012/main" userId="Charles Koert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 autoAdjust="0"/>
    <p:restoredTop sz="94648"/>
  </p:normalViewPr>
  <p:slideViewPr>
    <p:cSldViewPr>
      <p:cViewPr varScale="1">
        <p:scale>
          <a:sx n="107" d="100"/>
          <a:sy n="107" d="100"/>
        </p:scale>
        <p:origin x="1904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1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75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4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7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3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5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08700F5D-8C71-4F71-A66B-BB080C61C23C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6DCCC709-9948-4B02-976B-F3A99A38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C456C-3069-475E-8EA8-782BF8BD3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0"/>
            <a:ext cx="9144000" cy="6532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5A2C8-76CB-4FF9-9C7B-BDACAD4D462B}"/>
              </a:ext>
            </a:extLst>
          </p:cNvPr>
          <p:cNvSpPr txBox="1"/>
          <p:nvPr/>
        </p:nvSpPr>
        <p:spPr>
          <a:xfrm>
            <a:off x="875618" y="2992549"/>
            <a:ext cx="7654211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Mission and 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92B3A-34C2-4B5C-B32C-6520C40EBDBA}"/>
              </a:ext>
            </a:extLst>
          </p:cNvPr>
          <p:cNvSpPr txBox="1"/>
          <p:nvPr/>
        </p:nvSpPr>
        <p:spPr>
          <a:xfrm>
            <a:off x="2461486" y="3992823"/>
            <a:ext cx="62071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Dr. Charlie Koerting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Chesapeake Conference  </a:t>
            </a:r>
          </a:p>
        </p:txBody>
      </p:sp>
    </p:spTree>
    <p:extLst>
      <p:ext uri="{BB962C8B-B14F-4D97-AF65-F5344CB8AC3E}">
        <p14:creationId xmlns:p14="http://schemas.microsoft.com/office/powerpoint/2010/main" val="2151478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293829" y="5705168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990600" y="5260258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217128" y="3866536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2481507" y="4333568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1745886" y="4790768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4572000" y="2932472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3952749" y="3399504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1561155" y="6162368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Matthew 25:14-30</a:t>
            </a:r>
          </a:p>
        </p:txBody>
      </p:sp>
    </p:spTree>
    <p:extLst>
      <p:ext uri="{BB962C8B-B14F-4D97-AF65-F5344CB8AC3E}">
        <p14:creationId xmlns:p14="http://schemas.microsoft.com/office/powerpoint/2010/main" val="309638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Reward and punishment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286000"/>
            <a:ext cx="4876800" cy="3733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Biblical example - Parable of the talents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Pathfinder example – “If you don’t quiet down, there will be no smores at campfire tonight!”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Staff example – “I can’t help you because I will be held accountable if I fail.”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Chief characteristic - fear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C48AE-FE5D-48BF-9AFA-CF833D76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667000"/>
            <a:ext cx="3691467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217880" y="52872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914651" y="48423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4141179" y="34486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405558" y="39156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669937" y="43728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496051" y="25146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876800" y="29816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485206" y="57444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3048000" y="52971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Matthew 19:16-26</a:t>
            </a:r>
          </a:p>
        </p:txBody>
      </p:sp>
    </p:spTree>
    <p:extLst>
      <p:ext uri="{BB962C8B-B14F-4D97-AF65-F5344CB8AC3E}">
        <p14:creationId xmlns:p14="http://schemas.microsoft.com/office/powerpoint/2010/main" val="305969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Marketplace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" y="2209800"/>
            <a:ext cx="4495800" cy="43688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Biblical example – The rich young ruler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Pathfinder example – “If you get invested, we will have a pool party at the end of the year.”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Staff example – “I will help out as long as my child is in Pathfinders.”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Chief characteristic – bartering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DED01-329D-4A27-B8F6-3FA032F0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9207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8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015659" y="52872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712430" y="48423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938958" y="34486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203337" y="39156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467716" y="43728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293830" y="25146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674579" y="29816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282985" y="57444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845779" y="52971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581400" y="47921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Matthew 6:1-8</a:t>
            </a:r>
          </a:p>
        </p:txBody>
      </p:sp>
    </p:spTree>
    <p:extLst>
      <p:ext uri="{BB962C8B-B14F-4D97-AF65-F5344CB8AC3E}">
        <p14:creationId xmlns:p14="http://schemas.microsoft.com/office/powerpoint/2010/main" val="263862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conformity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3600"/>
            <a:ext cx="4495800" cy="3886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Biblical example – Practicing your righteousness in front of others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Pathfinder example – “You need to practice standing at attention so we don’t look bad at inspection.”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Staff example – “Working with young people will help me look good to my church.”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Chief characteristic – appearances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7A7BD-8831-4E42-AE65-276502F31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84" y="2489200"/>
            <a:ext cx="4468616" cy="33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076451" y="54396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773222" y="49947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999750" y="36010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264129" y="40680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528508" y="45252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354622" y="26670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735371" y="31340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343777" y="58968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906571" y="54495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642192" y="49445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4343400" y="44273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Matthew 23:23</a:t>
            </a:r>
          </a:p>
        </p:txBody>
      </p:sp>
    </p:spTree>
    <p:extLst>
      <p:ext uri="{BB962C8B-B14F-4D97-AF65-F5344CB8AC3E}">
        <p14:creationId xmlns:p14="http://schemas.microsoft.com/office/powerpoint/2010/main" val="274958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Law and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6" y="2057400"/>
            <a:ext cx="4572000" cy="4724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Biblical example – Woes pronounced on the Pharisees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Pathfinder example – “If you don’t wear your uniform you can’t collect the offering for Pathfinder Sabbath.”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Staff example – “I need to work with our young people to help instill a sense of discipline in them.”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Chief characteristic – following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B3462-6CC3-4C0B-B9F8-B204C2F14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56" y="2438400"/>
            <a:ext cx="4572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000251" y="53634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697022" y="49185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923550" y="35248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187929" y="39918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452308" y="44490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278422" y="25908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659171" y="30578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267577" y="58206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830371" y="53733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565992" y="48683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4267200" y="43511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1032568" y="37113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Luke 10:29-37</a:t>
            </a:r>
          </a:p>
        </p:txBody>
      </p:sp>
    </p:spTree>
    <p:extLst>
      <p:ext uri="{BB962C8B-B14F-4D97-AF65-F5344CB8AC3E}">
        <p14:creationId xmlns:p14="http://schemas.microsoft.com/office/powerpoint/2010/main" val="3401885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Love for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3600"/>
            <a:ext cx="4495800" cy="4724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Biblical example – The Good Samaritan</a:t>
            </a:r>
          </a:p>
          <a:p>
            <a:r>
              <a:rPr lang="en-US" sz="2000" dirty="0">
                <a:solidFill>
                  <a:schemeClr val="tx1"/>
                </a:solidFill>
              </a:rPr>
              <a:t>Pathfinder example – “We will help feed the homeless to show our love for those less fortunate than us.”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Staff example – “I want to help out because I remember how much I felt loved by my leaders when I was their age and our young people need to experience that.”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Chief characteristic – others focus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7AABF-4F93-444C-ACC9-D4B86D72F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99" y="2514600"/>
            <a:ext cx="4724501" cy="23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C0ED-EF9D-4703-8329-9D9E1494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E76A3-D21B-44C0-8C81-070A6706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489200"/>
            <a:ext cx="8382000" cy="3530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Understand our mission in terms of the Great Commandments and the Great Commission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Understand the 7 levels of moral development and how they impact our motivation as individuals, Pathfinders, and Pathfinder staff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Understand how our spiritual growth (sanctification) affects how we are motivated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152651" y="5287296"/>
            <a:ext cx="86868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849422" y="4842386"/>
            <a:ext cx="86868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4075950" y="3448664"/>
            <a:ext cx="86868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340329" y="3915696"/>
            <a:ext cx="86868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604708" y="4372896"/>
            <a:ext cx="86868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430822" y="2514600"/>
            <a:ext cx="86868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811571" y="2981632"/>
            <a:ext cx="86868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419977" y="5744496"/>
            <a:ext cx="424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982771" y="5297128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718392" y="4792170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4419600" y="4274922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1184968" y="3635123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Love for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A23D7-142B-43C2-9F3A-8561FDCD8053}"/>
              </a:ext>
            </a:extLst>
          </p:cNvPr>
          <p:cNvSpPr txBox="1"/>
          <p:nvPr/>
        </p:nvSpPr>
        <p:spPr>
          <a:xfrm>
            <a:off x="1184968" y="3136137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Samuel 20:14-15</a:t>
            </a:r>
          </a:p>
        </p:txBody>
      </p:sp>
    </p:spTree>
    <p:extLst>
      <p:ext uri="{BB962C8B-B14F-4D97-AF65-F5344CB8AC3E}">
        <p14:creationId xmlns:p14="http://schemas.microsoft.com/office/powerpoint/2010/main" val="413125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Principle-based 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" y="2471994"/>
            <a:ext cx="5257800" cy="4648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Biblical example – David and Jonathan</a:t>
            </a:r>
          </a:p>
          <a:p>
            <a:r>
              <a:rPr lang="en-US" sz="2000" dirty="0">
                <a:solidFill>
                  <a:schemeClr val="tx1"/>
                </a:solidFill>
              </a:rPr>
              <a:t>Pathfinder example – “We will clean-up the trash at our campsite because it is the right thing to do”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Staff example – “I have committed to be a Christian and I will follow the great commission by working with our young people.”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Chief characteristic – principle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C44C2-CEED-47DF-82B9-09598D85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479368"/>
            <a:ext cx="3367862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076451" y="52872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773222" y="48423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999750" y="34486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264129" y="39156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528508" y="43728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354622" y="25146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735371" y="29816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343777" y="57444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906571" y="52971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642192" y="47921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4343400" y="42749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1108768" y="36351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Love for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A23D7-142B-43C2-9F3A-8561FDCD8053}"/>
              </a:ext>
            </a:extLst>
          </p:cNvPr>
          <p:cNvSpPr txBox="1"/>
          <p:nvPr/>
        </p:nvSpPr>
        <p:spPr>
          <a:xfrm>
            <a:off x="782622" y="30885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Principle-based living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D120F-2CDB-4C62-876D-1BC02854EB7A}"/>
              </a:ext>
            </a:extLst>
          </p:cNvPr>
          <p:cNvSpPr txBox="1"/>
          <p:nvPr/>
        </p:nvSpPr>
        <p:spPr>
          <a:xfrm>
            <a:off x="1013863" y="2536723"/>
            <a:ext cx="4635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Exodus 32:9-14, 32</a:t>
            </a:r>
          </a:p>
        </p:txBody>
      </p:sp>
    </p:spTree>
    <p:extLst>
      <p:ext uri="{BB962C8B-B14F-4D97-AF65-F5344CB8AC3E}">
        <p14:creationId xmlns:p14="http://schemas.microsoft.com/office/powerpoint/2010/main" val="51129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CC9C-932C-45D7-9AF8-4F4BCC45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friend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C9E7-A91D-4DEF-8E7F-208C5298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9800"/>
            <a:ext cx="4495800" cy="46482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Biblical example – Moses pleads with God</a:t>
            </a:r>
          </a:p>
          <a:p>
            <a:r>
              <a:rPr lang="en-US" sz="2000" dirty="0">
                <a:solidFill>
                  <a:schemeClr val="tx1"/>
                </a:solidFill>
              </a:rPr>
              <a:t>Pathfinder example – “I want to be God’s friend and have a growing relationship with Him”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Staff example – “As a friend of God, I know that leading and discipling His young people into a relationship with God is the greatest thing I can do for Him and them.”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Chief characteristic – relationship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A46DB-815F-41C0-8C84-6192FDDB3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489200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1152651" y="5211096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849422" y="4766186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4075950" y="3372464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3340329" y="383949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604708" y="4296696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430822" y="24384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811571" y="2905432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2419977" y="5668296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982771" y="522092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718392" y="47159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4419600" y="41987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1184968" y="35589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Love for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A23D7-142B-43C2-9F3A-8561FDCD8053}"/>
              </a:ext>
            </a:extLst>
          </p:cNvPr>
          <p:cNvSpPr txBox="1"/>
          <p:nvPr/>
        </p:nvSpPr>
        <p:spPr>
          <a:xfrm>
            <a:off x="858822" y="30123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Principle-based living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D120F-2CDB-4C62-876D-1BC02854EB7A}"/>
              </a:ext>
            </a:extLst>
          </p:cNvPr>
          <p:cNvSpPr txBox="1"/>
          <p:nvPr/>
        </p:nvSpPr>
        <p:spPr>
          <a:xfrm>
            <a:off x="814008" y="2471227"/>
            <a:ext cx="541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Understanding friend of God</a:t>
            </a:r>
          </a:p>
        </p:txBody>
      </p:sp>
    </p:spTree>
    <p:extLst>
      <p:ext uri="{BB962C8B-B14F-4D97-AF65-F5344CB8AC3E}">
        <p14:creationId xmlns:p14="http://schemas.microsoft.com/office/powerpoint/2010/main" val="1684354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636054" y="5353664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332825" y="4908754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559353" y="3515032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2823732" y="3982064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088111" y="4439264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5001293" y="2590800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294974" y="3048000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1903380" y="5810864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466174" y="536349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201795" y="485853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3903003" y="43412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668371" y="370149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Love for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A23D7-142B-43C2-9F3A-8561FDCD8053}"/>
              </a:ext>
            </a:extLst>
          </p:cNvPr>
          <p:cNvSpPr txBox="1"/>
          <p:nvPr/>
        </p:nvSpPr>
        <p:spPr>
          <a:xfrm>
            <a:off x="342225" y="31549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Principle-based living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D120F-2CDB-4C62-876D-1BC02854EB7A}"/>
              </a:ext>
            </a:extLst>
          </p:cNvPr>
          <p:cNvSpPr txBox="1"/>
          <p:nvPr/>
        </p:nvSpPr>
        <p:spPr>
          <a:xfrm>
            <a:off x="297411" y="2613795"/>
            <a:ext cx="541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Understanding friend of God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19F15D4-881C-4EA3-A43A-42493E066BFE}"/>
              </a:ext>
            </a:extLst>
          </p:cNvPr>
          <p:cNvSpPr/>
          <p:nvPr/>
        </p:nvSpPr>
        <p:spPr>
          <a:xfrm>
            <a:off x="6801810" y="4991804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699F44B-92AD-4B24-A23D-E8D894FAB036}"/>
              </a:ext>
            </a:extLst>
          </p:cNvPr>
          <p:cNvSpPr/>
          <p:nvPr/>
        </p:nvSpPr>
        <p:spPr>
          <a:xfrm>
            <a:off x="7089323" y="3960467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65DD113-D081-4C22-ADB6-26FE35A8A266}"/>
              </a:ext>
            </a:extLst>
          </p:cNvPr>
          <p:cNvSpPr/>
          <p:nvPr/>
        </p:nvSpPr>
        <p:spPr>
          <a:xfrm>
            <a:off x="7386089" y="2774100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977D8-E6B1-479D-A27D-5E1D49433426}"/>
              </a:ext>
            </a:extLst>
          </p:cNvPr>
          <p:cNvSpPr txBox="1"/>
          <p:nvPr/>
        </p:nvSpPr>
        <p:spPr>
          <a:xfrm>
            <a:off x="7257123" y="5372097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Self-focus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32A8F2-6010-4550-AABD-61B612055F89}"/>
              </a:ext>
            </a:extLst>
          </p:cNvPr>
          <p:cNvSpPr txBox="1"/>
          <p:nvPr/>
        </p:nvSpPr>
        <p:spPr>
          <a:xfrm>
            <a:off x="7554195" y="4233768"/>
            <a:ext cx="1561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Others-</a:t>
            </a:r>
          </a:p>
          <a:p>
            <a:r>
              <a:rPr lang="en-US" sz="2400" b="1" dirty="0"/>
              <a:t>focus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948045-9F84-4D35-AABE-19349A5AB884}"/>
              </a:ext>
            </a:extLst>
          </p:cNvPr>
          <p:cNvSpPr txBox="1"/>
          <p:nvPr/>
        </p:nvSpPr>
        <p:spPr>
          <a:xfrm>
            <a:off x="7850691" y="2966137"/>
            <a:ext cx="1293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God-</a:t>
            </a:r>
          </a:p>
          <a:p>
            <a:r>
              <a:rPr lang="en-US" sz="2400" b="1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4223183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DCA9-5869-45EC-A284-4B0D2356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9D8EA-98C3-4089-870E-09D64482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89200"/>
            <a:ext cx="8077200" cy="4216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different levels of motivation are not necessarily good or bad in themselves but represent different levels of spiritual maturity.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They can become bad when we refuse to grow.  We need to grow from the first 4 levels to the last 3 levels.  </a:t>
            </a:r>
          </a:p>
          <a:p>
            <a:r>
              <a:rPr lang="en-US" sz="2000" dirty="0">
                <a:solidFill>
                  <a:schemeClr val="tx1"/>
                </a:solidFill>
              </a:rPr>
              <a:t>People can operate at a variety of different levels, depending on the situation.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Remember God meets and deals with us where we are but He never intends to leave us there. (Example: the nation of Israel)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technical term for this growth is sanctification.</a:t>
            </a:r>
          </a:p>
        </p:txBody>
      </p:sp>
    </p:spTree>
    <p:extLst>
      <p:ext uri="{BB962C8B-B14F-4D97-AF65-F5344CB8AC3E}">
        <p14:creationId xmlns:p14="http://schemas.microsoft.com/office/powerpoint/2010/main" val="18831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559854" y="5422388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1256625" y="4977478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483153" y="3583756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2747532" y="4050788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2011911" y="4507988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4925093" y="2659524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4218774" y="3116724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F8744E-85E0-4975-88FE-E51EBB8CCAF9}"/>
              </a:ext>
            </a:extLst>
          </p:cNvPr>
          <p:cNvSpPr txBox="1"/>
          <p:nvPr/>
        </p:nvSpPr>
        <p:spPr>
          <a:xfrm>
            <a:off x="1827180" y="5879588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Reward and punishment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8D5D-F1C8-4661-B3EB-3E35E17F4E8A}"/>
              </a:ext>
            </a:extLst>
          </p:cNvPr>
          <p:cNvSpPr txBox="1"/>
          <p:nvPr/>
        </p:nvSpPr>
        <p:spPr>
          <a:xfrm>
            <a:off x="2389974" y="54322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Marketplace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CE47A-5FB6-47E0-95CB-F38EF70904F4}"/>
              </a:ext>
            </a:extLst>
          </p:cNvPr>
          <p:cNvSpPr txBox="1"/>
          <p:nvPr/>
        </p:nvSpPr>
        <p:spPr>
          <a:xfrm>
            <a:off x="3125595" y="492726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 conformity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18FA2-CD62-442A-AF97-FCBB44245B71}"/>
              </a:ext>
            </a:extLst>
          </p:cNvPr>
          <p:cNvSpPr txBox="1"/>
          <p:nvPr/>
        </p:nvSpPr>
        <p:spPr>
          <a:xfrm>
            <a:off x="3826803" y="441001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Law and order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7D09B-1DE5-41BE-BC48-B764F4D99B75}"/>
              </a:ext>
            </a:extLst>
          </p:cNvPr>
          <p:cNvSpPr txBox="1"/>
          <p:nvPr/>
        </p:nvSpPr>
        <p:spPr>
          <a:xfrm>
            <a:off x="592171" y="377021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Love for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A23D7-142B-43C2-9F3A-8561FDCD8053}"/>
              </a:ext>
            </a:extLst>
          </p:cNvPr>
          <p:cNvSpPr txBox="1"/>
          <p:nvPr/>
        </p:nvSpPr>
        <p:spPr>
          <a:xfrm>
            <a:off x="266025" y="322364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Principle-based living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DD120F-2CDB-4C62-876D-1BC02854EB7A}"/>
              </a:ext>
            </a:extLst>
          </p:cNvPr>
          <p:cNvSpPr txBox="1"/>
          <p:nvPr/>
        </p:nvSpPr>
        <p:spPr>
          <a:xfrm>
            <a:off x="221211" y="2682519"/>
            <a:ext cx="541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Understanding friend of God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19F15D4-881C-4EA3-A43A-42493E066BFE}"/>
              </a:ext>
            </a:extLst>
          </p:cNvPr>
          <p:cNvSpPr/>
          <p:nvPr/>
        </p:nvSpPr>
        <p:spPr>
          <a:xfrm>
            <a:off x="6725610" y="5060528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699F44B-92AD-4B24-A23D-E8D894FAB036}"/>
              </a:ext>
            </a:extLst>
          </p:cNvPr>
          <p:cNvSpPr/>
          <p:nvPr/>
        </p:nvSpPr>
        <p:spPr>
          <a:xfrm>
            <a:off x="7013123" y="4029191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65DD113-D081-4C22-ADB6-26FE35A8A266}"/>
              </a:ext>
            </a:extLst>
          </p:cNvPr>
          <p:cNvSpPr/>
          <p:nvPr/>
        </p:nvSpPr>
        <p:spPr>
          <a:xfrm>
            <a:off x="7309889" y="2842824"/>
            <a:ext cx="464602" cy="12848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977D8-E6B1-479D-A27D-5E1D49433426}"/>
              </a:ext>
            </a:extLst>
          </p:cNvPr>
          <p:cNvSpPr txBox="1"/>
          <p:nvPr/>
        </p:nvSpPr>
        <p:spPr>
          <a:xfrm>
            <a:off x="7180923" y="5440821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Self-focus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32A8F2-6010-4550-AABD-61B612055F89}"/>
              </a:ext>
            </a:extLst>
          </p:cNvPr>
          <p:cNvSpPr txBox="1"/>
          <p:nvPr/>
        </p:nvSpPr>
        <p:spPr>
          <a:xfrm>
            <a:off x="7477995" y="4302492"/>
            <a:ext cx="1561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Others-</a:t>
            </a:r>
          </a:p>
          <a:p>
            <a:r>
              <a:rPr lang="en-US" sz="2400" b="1" dirty="0"/>
              <a:t>focus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948045-9F84-4D35-AABE-19349A5AB884}"/>
              </a:ext>
            </a:extLst>
          </p:cNvPr>
          <p:cNvSpPr txBox="1"/>
          <p:nvPr/>
        </p:nvSpPr>
        <p:spPr>
          <a:xfrm>
            <a:off x="7774491" y="3034861"/>
            <a:ext cx="1293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God-</a:t>
            </a:r>
          </a:p>
          <a:p>
            <a:r>
              <a:rPr lang="en-US" sz="2400" b="1" dirty="0"/>
              <a:t>focus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621A11-F155-432A-BBF3-91E4669D4E57}"/>
              </a:ext>
            </a:extLst>
          </p:cNvPr>
          <p:cNvSpPr/>
          <p:nvPr/>
        </p:nvSpPr>
        <p:spPr>
          <a:xfrm>
            <a:off x="537620" y="2362200"/>
            <a:ext cx="5835142" cy="3880583"/>
          </a:xfrm>
          <a:prstGeom prst="rightArrow">
            <a:avLst/>
          </a:prstGeom>
          <a:solidFill>
            <a:schemeClr val="accent1">
              <a:alpha val="54000"/>
            </a:schemeClr>
          </a:solidFill>
          <a:scene3d>
            <a:camera prst="orthographicFront">
              <a:rot lat="0" lon="210000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24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AD39-C6BB-43EA-A8ED-94821954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Breakout Question #2 (5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8110-B023-4BA0-88E5-52040127E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What things can we as leaders do to help both Pathfinders and staff to grow in their levels of motivation?</a:t>
            </a:r>
          </a:p>
        </p:txBody>
      </p:sp>
    </p:spTree>
    <p:extLst>
      <p:ext uri="{BB962C8B-B14F-4D97-AF65-F5344CB8AC3E}">
        <p14:creationId xmlns:p14="http://schemas.microsoft.com/office/powerpoint/2010/main" val="109560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87A1-3E17-4051-884C-16B29268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Biblical Example of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001ED-BBE6-46AF-A459-7637F5492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Isaiah 6:1-8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EC2DD-A692-495A-8280-76047FB3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87" y="2667000"/>
            <a:ext cx="597571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0444-E024-4928-939F-C003ECE7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 of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A8323-DDBF-4B1D-8D08-31B4C3475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89200"/>
            <a:ext cx="8458200" cy="3530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n important assignment carried out for political, religious, or commercial purposes, typically involving travel.</a:t>
            </a:r>
          </a:p>
          <a:p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he vocation or calling of a religious organization, especially a Christian one, to go out into the world and spread its faith.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87A1-3E17-4051-884C-16B29268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Biblical Example of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001ED-BBE6-46AF-A459-7637F5492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19400"/>
            <a:ext cx="4953000" cy="3530600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He is afraid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He acknowledges who he really is, a sinner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He receives the forgiveness of God, symbolized by the coal from the altar touching his lips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He proceeds to do God’s work, “Here am I, send me”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EC2DD-A692-495A-8280-76047FB3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497" y="2804652"/>
            <a:ext cx="41286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291C-B6AE-43A2-B928-68E8E4E9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Examples of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E01B-DCF9-4D1D-BB5F-8CF144086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Abraham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David</a:t>
            </a:r>
          </a:p>
          <a:p>
            <a:r>
              <a:rPr lang="en-US" sz="2400" dirty="0">
                <a:solidFill>
                  <a:schemeClr val="tx1"/>
                </a:solidFill>
              </a:rPr>
              <a:t>Peter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1042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6248400" cy="465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61C46-98AE-46B8-90CA-5380505C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70" y="762000"/>
            <a:ext cx="6345260" cy="709865"/>
          </a:xfrm>
        </p:spPr>
        <p:txBody>
          <a:bodyPr/>
          <a:lstStyle/>
          <a:p>
            <a:r>
              <a:rPr lang="en-US" dirty="0"/>
              <a:t>Humanistic View of Motivation: Maslow’s Hierarchy of Needs</a:t>
            </a:r>
          </a:p>
        </p:txBody>
      </p:sp>
    </p:spTree>
    <p:extLst>
      <p:ext uri="{BB962C8B-B14F-4D97-AF65-F5344CB8AC3E}">
        <p14:creationId xmlns:p14="http://schemas.microsoft.com/office/powerpoint/2010/main" val="14639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D3ED3-30E8-497F-B494-3EC2BEE1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 with Humanistic Views of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21541-97CA-47E1-A4F9-FD5039BA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They tend to be centered on self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6600042" cy="709865"/>
          </a:xfrm>
        </p:spPr>
        <p:txBody>
          <a:bodyPr/>
          <a:lstStyle/>
          <a:p>
            <a:pPr algn="ctr"/>
            <a:r>
              <a:rPr lang="en-US" altLang="en-US" dirty="0"/>
              <a:t>Motivating Staff - Practical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n-US" altLang="en-US" sz="2400" dirty="0">
                <a:solidFill>
                  <a:schemeClr val="tx1"/>
                </a:solidFill>
              </a:rPr>
              <a:t>Try to identify what the person’s primary level of motivation is.</a:t>
            </a:r>
          </a:p>
          <a:p>
            <a:pPr marL="609600" indent="-609600"/>
            <a:r>
              <a:rPr lang="en-US" altLang="en-US" sz="2400" dirty="0">
                <a:solidFill>
                  <a:schemeClr val="tx1"/>
                </a:solidFill>
              </a:rPr>
              <a:t>Assign a task that best overlaps with their own level of motivation</a:t>
            </a:r>
          </a:p>
          <a:p>
            <a:pPr marL="609600" indent="-609600"/>
            <a:r>
              <a:rPr lang="en-US" altLang="en-US" sz="2400" dirty="0">
                <a:solidFill>
                  <a:schemeClr val="tx1"/>
                </a:solidFill>
              </a:rPr>
              <a:t>Challenge them with new tasks that force them to think outside of the preferred level of motivation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Motivating Adolescents -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Practical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Enthusiasm</a:t>
            </a:r>
          </a:p>
          <a:p>
            <a:r>
              <a:rPr lang="en-US" sz="2400" dirty="0">
                <a:solidFill>
                  <a:schemeClr val="tx1"/>
                </a:solidFill>
              </a:rPr>
              <a:t>Be a model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Provide them opportunities to take the initiative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Involve them in decision making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Positive peer influence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Safe environment for risk taking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7409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Final Thoughts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Motivation is accomplished by understanding and meeting the needs of the individual i.e. a relationship</a:t>
            </a:r>
          </a:p>
        </p:txBody>
      </p:sp>
    </p:spTree>
    <p:extLst>
      <p:ext uri="{BB962C8B-B14F-4D97-AF65-F5344CB8AC3E}">
        <p14:creationId xmlns:p14="http://schemas.microsoft.com/office/powerpoint/2010/main" val="23519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Characteristics of Godly Motives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Humility - they are not done to gather the attention of anyone. They are done quietly, behind the scenes.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It is done for others out of a true sense of love and caring for them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It is done in a spirit of joy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 It is a result of living the lifestyle of being a new creation in Christ.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2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656D5D-42CE-473F-979C-955A7B7A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the Dots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A17DA-3558-4A6B-A76F-9018EFE8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True fulfillment of our mission (the Great Commission) cannot happen outside of a relationship with God and with those we are reaching out to.</a:t>
            </a:r>
          </a:p>
        </p:txBody>
      </p:sp>
    </p:spTree>
    <p:extLst>
      <p:ext uri="{BB962C8B-B14F-4D97-AF65-F5344CB8AC3E}">
        <p14:creationId xmlns:p14="http://schemas.microsoft.com/office/powerpoint/2010/main" val="3585004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Final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“The oil of grace gives to men the courage, and supplies to them the motives for doing every day the work that God appoints to them.”  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tx1"/>
                </a:solidFill>
              </a:rPr>
              <a:t>Ellen G. White, Review &amp; Herald, Mar 27, 1894. </a:t>
            </a:r>
          </a:p>
        </p:txBody>
      </p:sp>
    </p:spTree>
    <p:extLst>
      <p:ext uri="{BB962C8B-B14F-4D97-AF65-F5344CB8AC3E}">
        <p14:creationId xmlns:p14="http://schemas.microsoft.com/office/powerpoint/2010/main" val="284291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724-A21E-44F8-A669-5FCE4A20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Lets Start With 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C1B2-B667-4DD4-A79C-AA55A00CF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Matthew 22:36-40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2541F-F2E4-4BC9-A474-E09D3F596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14746"/>
            <a:ext cx="3099619" cy="46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2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ABB8-3D8D-41D0-BA0C-9344DE4F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7B302-0282-4094-A79D-6815F4D17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 ”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system-ui"/>
              </a:rPr>
              <a:t>I no longer call you servants, because a servant does not know his master’s business. Instead, I have called you friends, for everything that I learned from my Father I have made known to you.”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system-ui"/>
              </a:rPr>
              <a:t>John 15:15 (NIV)</a:t>
            </a:r>
            <a:endParaRPr lang="en-US" sz="2400" dirty="0">
              <a:solidFill>
                <a:srgbClr val="000000"/>
              </a:solidFill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708996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C4E3-5AA3-4EAF-9504-15137A31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F13A-5E14-4E4A-B075-782B4A409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1"/>
                </a:solidFill>
              </a:rPr>
              <a:t>Any Questions/Comments/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tx1"/>
                </a:solidFill>
              </a:rPr>
              <a:t>Discussion?</a:t>
            </a:r>
          </a:p>
        </p:txBody>
      </p:sp>
    </p:spTree>
    <p:extLst>
      <p:ext uri="{BB962C8B-B14F-4D97-AF65-F5344CB8AC3E}">
        <p14:creationId xmlns:p14="http://schemas.microsoft.com/office/powerpoint/2010/main" val="84391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724-A21E-44F8-A669-5FCE4A20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Lets Start With 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C1B2-B667-4DD4-A79C-AA55A00CF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Love God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Love fellow man</a:t>
            </a:r>
          </a:p>
          <a:p>
            <a:r>
              <a:rPr lang="en-US" sz="2400" dirty="0">
                <a:solidFill>
                  <a:schemeClr val="tx1"/>
                </a:solidFill>
              </a:rPr>
              <a:t>Matthew 28:18-20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2541F-F2E4-4BC9-A474-E09D3F596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14746"/>
            <a:ext cx="3099619" cy="46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724-A21E-44F8-A669-5FCE4A20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Lets Start With 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C1B2-B667-4DD4-A79C-AA55A00CF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Love God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Love fellow man</a:t>
            </a:r>
          </a:p>
          <a:p>
            <a:r>
              <a:rPr lang="en-US" sz="2400" dirty="0">
                <a:solidFill>
                  <a:schemeClr val="tx1"/>
                </a:solidFill>
              </a:rPr>
              <a:t>Baptizing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Teaching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Make disciples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963C6-F2E3-46AC-ACA1-D899AE2ED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8" y="4823650"/>
            <a:ext cx="3072581" cy="2048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E58C3-E27C-4588-AD69-05243AE2F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34" y="2748985"/>
            <a:ext cx="3072582" cy="2048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4B15E-7C19-4071-B68D-E76E4D3AC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234" y="4797373"/>
            <a:ext cx="307995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7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AD39-C6BB-43EA-A8ED-94821954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Breakout Question #1 (3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8110-B023-4BA0-88E5-52040127E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How does the Pathfinder program fulfill our Christian mission? (Please be specific in relating parts of the program to the elements of the mission)</a:t>
            </a:r>
          </a:p>
        </p:txBody>
      </p:sp>
    </p:spTree>
    <p:extLst>
      <p:ext uri="{BB962C8B-B14F-4D97-AF65-F5344CB8AC3E}">
        <p14:creationId xmlns:p14="http://schemas.microsoft.com/office/powerpoint/2010/main" val="399729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 of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reason or reasons one has for acting or behaving in a particular way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general desire or willingness of someone to do something</a:t>
            </a:r>
          </a:p>
        </p:txBody>
      </p:sp>
    </p:spTree>
    <p:extLst>
      <p:ext uri="{BB962C8B-B14F-4D97-AF65-F5344CB8AC3E}">
        <p14:creationId xmlns:p14="http://schemas.microsoft.com/office/powerpoint/2010/main" val="4983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Seven Levels of Moral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26D9-A00D-43A8-87A5-3469A3702C84}"/>
              </a:ext>
            </a:extLst>
          </p:cNvPr>
          <p:cNvSpPr/>
          <p:nvPr/>
        </p:nvSpPr>
        <p:spPr>
          <a:xfrm>
            <a:off x="293829" y="5705168"/>
            <a:ext cx="914400" cy="914400"/>
          </a:xfrm>
          <a:prstGeom prst="rect">
            <a:avLst/>
          </a:prstGeom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D64F1-A8F5-42AE-82FB-806874D366AA}"/>
              </a:ext>
            </a:extLst>
          </p:cNvPr>
          <p:cNvSpPr/>
          <p:nvPr/>
        </p:nvSpPr>
        <p:spPr>
          <a:xfrm>
            <a:off x="990600" y="5260258"/>
            <a:ext cx="914400" cy="914400"/>
          </a:xfrm>
          <a:prstGeom prst="rect">
            <a:avLst/>
          </a:prstGeom>
          <a:solidFill>
            <a:srgbClr val="FFFF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F5E6-F771-4050-9F4A-34E47BBF59CD}"/>
              </a:ext>
            </a:extLst>
          </p:cNvPr>
          <p:cNvSpPr/>
          <p:nvPr/>
        </p:nvSpPr>
        <p:spPr>
          <a:xfrm>
            <a:off x="3217128" y="3866536"/>
            <a:ext cx="914400" cy="914400"/>
          </a:xfrm>
          <a:prstGeom prst="rect">
            <a:avLst/>
          </a:prstGeom>
          <a:solidFill>
            <a:srgbClr val="0070C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2520A-2348-4326-9506-02A20A41C304}"/>
              </a:ext>
            </a:extLst>
          </p:cNvPr>
          <p:cNvSpPr/>
          <p:nvPr/>
        </p:nvSpPr>
        <p:spPr>
          <a:xfrm>
            <a:off x="2481507" y="4333568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A9A9A-E2A4-4938-ABEB-928B22405879}"/>
              </a:ext>
            </a:extLst>
          </p:cNvPr>
          <p:cNvSpPr/>
          <p:nvPr/>
        </p:nvSpPr>
        <p:spPr>
          <a:xfrm>
            <a:off x="1745886" y="4790768"/>
            <a:ext cx="9144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FE865-6408-44B7-9B66-6FC9E6EFEF50}"/>
              </a:ext>
            </a:extLst>
          </p:cNvPr>
          <p:cNvSpPr/>
          <p:nvPr/>
        </p:nvSpPr>
        <p:spPr>
          <a:xfrm>
            <a:off x="4572000" y="2932472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837D61-4400-4096-8D0D-3C6A9E1CCEAC}"/>
              </a:ext>
            </a:extLst>
          </p:cNvPr>
          <p:cNvSpPr/>
          <p:nvPr/>
        </p:nvSpPr>
        <p:spPr>
          <a:xfrm>
            <a:off x="3952749" y="3399504"/>
            <a:ext cx="914400" cy="914400"/>
          </a:xfrm>
          <a:prstGeom prst="rect">
            <a:avLst/>
          </a:prstGeom>
          <a:solidFill>
            <a:srgbClr val="FF0000"/>
          </a:solidFill>
          <a:scene3d>
            <a:camera prst="isometricOffAxis2Top"/>
            <a:lightRig rig="threePt" dir="t"/>
          </a:scene3d>
          <a:sp3d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9527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1845</TotalTime>
  <Words>1403</Words>
  <Application>Microsoft Macintosh PowerPoint</Application>
  <PresentationFormat>On-screen Show (4:3)</PresentationFormat>
  <Paragraphs>262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system-ui</vt:lpstr>
      <vt:lpstr>Wingdings 3</vt:lpstr>
      <vt:lpstr>Ion Boardroom</vt:lpstr>
      <vt:lpstr>PowerPoint Presentation</vt:lpstr>
      <vt:lpstr>Goals of this Course</vt:lpstr>
      <vt:lpstr>Definition of mission</vt:lpstr>
      <vt:lpstr>Lets Start With Our Mission</vt:lpstr>
      <vt:lpstr>Lets Start With Our Mission</vt:lpstr>
      <vt:lpstr>Lets Start With Our Mission</vt:lpstr>
      <vt:lpstr>Breakout Question #1 (3 min)</vt:lpstr>
      <vt:lpstr>Definition of Motivation</vt:lpstr>
      <vt:lpstr>The Seven Levels of Moral Development</vt:lpstr>
      <vt:lpstr>The Seven Levels of Moral Development</vt:lpstr>
      <vt:lpstr>Reward and punishment</vt:lpstr>
      <vt:lpstr>The Seven Levels of Moral Development</vt:lpstr>
      <vt:lpstr>Marketplace exchange</vt:lpstr>
      <vt:lpstr>The Seven Levels of Moral Development</vt:lpstr>
      <vt:lpstr>Social conformity</vt:lpstr>
      <vt:lpstr>The Seven Levels of Moral Development</vt:lpstr>
      <vt:lpstr>Law and order</vt:lpstr>
      <vt:lpstr>The Seven Levels of Moral Development</vt:lpstr>
      <vt:lpstr>Love for others</vt:lpstr>
      <vt:lpstr>The Seven Levels of Moral Development</vt:lpstr>
      <vt:lpstr>Principle-based living</vt:lpstr>
      <vt:lpstr>The Seven Levels of Moral Development</vt:lpstr>
      <vt:lpstr>Understanding friend of God</vt:lpstr>
      <vt:lpstr>The Seven Levels of Moral Development</vt:lpstr>
      <vt:lpstr>The Seven Levels of Moral Development</vt:lpstr>
      <vt:lpstr>Growth and motivation</vt:lpstr>
      <vt:lpstr>The Seven Levels of Moral Development</vt:lpstr>
      <vt:lpstr>Breakout Question #2 (5 min)</vt:lpstr>
      <vt:lpstr>Biblical Example of Growth</vt:lpstr>
      <vt:lpstr>Biblical Example of Growth</vt:lpstr>
      <vt:lpstr>Other Examples of Growth</vt:lpstr>
      <vt:lpstr>Humanistic View of Motivation: Maslow’s Hierarchy of Needs</vt:lpstr>
      <vt:lpstr>Problems with Humanistic Views of Motivation</vt:lpstr>
      <vt:lpstr>Motivating Staff - Practical Steps</vt:lpstr>
      <vt:lpstr>Motivating Adolescents - Practical Steps</vt:lpstr>
      <vt:lpstr>Motivation Final Thoughts</vt:lpstr>
      <vt:lpstr>Characteristics of Godly Motives</vt:lpstr>
      <vt:lpstr>Connecting the Dots</vt:lpstr>
      <vt:lpstr>Motivation Final Thoughts</vt:lpstr>
      <vt:lpstr>Motivation Final Thoughts</vt:lpstr>
      <vt:lpstr>Mission and Motivation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Vision-Mission-Motivation</dc:title>
  <dc:creator>Charles Koerting</dc:creator>
  <cp:lastModifiedBy>Carl Rodriguez</cp:lastModifiedBy>
  <cp:revision>88</cp:revision>
  <dcterms:created xsi:type="dcterms:W3CDTF">2019-08-24T23:28:57Z</dcterms:created>
  <dcterms:modified xsi:type="dcterms:W3CDTF">2021-09-15T15:00:57Z</dcterms:modified>
</cp:coreProperties>
</file>